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5" r:id="rId4"/>
  </p:sldMasterIdLst>
  <p:notesMasterIdLst>
    <p:notesMasterId r:id="rId70"/>
  </p:notesMasterIdLst>
  <p:sldIdLst>
    <p:sldId id="1374" r:id="rId5"/>
    <p:sldId id="1378" r:id="rId6"/>
    <p:sldId id="258" r:id="rId7"/>
    <p:sldId id="1372" r:id="rId8"/>
    <p:sldId id="1356" r:id="rId9"/>
    <p:sldId id="264" r:id="rId10"/>
    <p:sldId id="1379" r:id="rId11"/>
    <p:sldId id="1355" r:id="rId12"/>
    <p:sldId id="1343" r:id="rId13"/>
    <p:sldId id="622" r:id="rId14"/>
    <p:sldId id="914" r:id="rId15"/>
    <p:sldId id="1240" r:id="rId16"/>
    <p:sldId id="1358" r:id="rId17"/>
    <p:sldId id="755" r:id="rId18"/>
    <p:sldId id="1376" r:id="rId19"/>
    <p:sldId id="837" r:id="rId20"/>
    <p:sldId id="256" r:id="rId21"/>
    <p:sldId id="257" r:id="rId22"/>
    <p:sldId id="1373" r:id="rId23"/>
    <p:sldId id="1247" r:id="rId24"/>
    <p:sldId id="915" r:id="rId25"/>
    <p:sldId id="775" r:id="rId26"/>
    <p:sldId id="1210" r:id="rId27"/>
    <p:sldId id="3630" r:id="rId28"/>
    <p:sldId id="3631" r:id="rId29"/>
    <p:sldId id="3652" r:id="rId30"/>
    <p:sldId id="3657" r:id="rId31"/>
    <p:sldId id="3633" r:id="rId32"/>
    <p:sldId id="3634" r:id="rId33"/>
    <p:sldId id="3635" r:id="rId34"/>
    <p:sldId id="3636" r:id="rId35"/>
    <p:sldId id="1246" r:id="rId36"/>
    <p:sldId id="3637" r:id="rId37"/>
    <p:sldId id="3638" r:id="rId38"/>
    <p:sldId id="3639" r:id="rId39"/>
    <p:sldId id="3645" r:id="rId40"/>
    <p:sldId id="3646" r:id="rId41"/>
    <p:sldId id="1357" r:id="rId42"/>
    <p:sldId id="967" r:id="rId43"/>
    <p:sldId id="1354" r:id="rId44"/>
    <p:sldId id="1338" r:id="rId45"/>
    <p:sldId id="1339" r:id="rId46"/>
    <p:sldId id="1340" r:id="rId47"/>
    <p:sldId id="1341" r:id="rId48"/>
    <p:sldId id="1342" r:id="rId49"/>
    <p:sldId id="1380" r:id="rId50"/>
    <p:sldId id="1381" r:id="rId51"/>
    <p:sldId id="1382" r:id="rId52"/>
    <p:sldId id="1383" r:id="rId53"/>
    <p:sldId id="1384" r:id="rId54"/>
    <p:sldId id="1385" r:id="rId55"/>
    <p:sldId id="1386" r:id="rId56"/>
    <p:sldId id="261" r:id="rId57"/>
    <p:sldId id="1377" r:id="rId58"/>
    <p:sldId id="969" r:id="rId59"/>
    <p:sldId id="1250" r:id="rId60"/>
    <p:sldId id="968" r:id="rId61"/>
    <p:sldId id="263" r:id="rId62"/>
    <p:sldId id="1360" r:id="rId63"/>
    <p:sldId id="1369" r:id="rId64"/>
    <p:sldId id="284" r:id="rId65"/>
    <p:sldId id="927" r:id="rId66"/>
    <p:sldId id="1155" r:id="rId67"/>
    <p:sldId id="1371" r:id="rId68"/>
    <p:sldId id="604" r:id="rId69"/>
  </p:sldIdLst>
  <p:sldSz cx="12192000" cy="6858000"/>
  <p:notesSz cx="6810375" cy="99425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701949-4256-5F64-8854-09B1936900E0}" name="Agnes Blunck" initials="AB" userId="S::agnes.blunck@mfj.se::0b44d50f-09f2-4982-a6d5-bece8584cd8b" providerId="AD"/>
  <p188:author id="{307C04FC-52FC-1567-E9C0-732E39575408}" name="Adam Wassrin" initials="AW" userId="S::adam.wassrin@mfj.se::4db03747-c180-4f3d-91e1-9939efb3f48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am Wassrin" initials="AW" lastIdx="1" clrIdx="0">
    <p:extLst>
      <p:ext uri="{19B8F6BF-5375-455C-9EA6-DF929625EA0E}">
        <p15:presenceInfo xmlns:p15="http://schemas.microsoft.com/office/powerpoint/2012/main" userId="S::adam.wassrin@mfj.se::4db03747-c180-4f3d-91e1-9939efb3f4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4EBFB"/>
    <a:srgbClr val="451499"/>
    <a:srgbClr val="FFB8DA"/>
    <a:srgbClr val="5F47A0"/>
    <a:srgbClr val="D65B8B"/>
    <a:srgbClr val="FF9815"/>
    <a:srgbClr val="B5A5D3"/>
    <a:srgbClr val="FFB8DB"/>
    <a:srgbClr val="24585C"/>
    <a:srgbClr val="264B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B79F98-D30E-4A4B-B50D-D2C9D5D30B8A}" v="1" dt="2025-11-14T13:15:35.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290"/>
    <p:restoredTop sz="47227"/>
  </p:normalViewPr>
  <p:slideViewPr>
    <p:cSldViewPr snapToGrid="0">
      <p:cViewPr varScale="1">
        <p:scale>
          <a:sx n="46" d="100"/>
          <a:sy n="46" d="100"/>
        </p:scale>
        <p:origin x="1200" y="1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gnes Blunck" userId="0b44d50f-09f2-4982-a6d5-bece8584cd8b" providerId="ADAL" clId="{25DEFF90-72A5-539B-AAC8-9E56C6BFA995}"/>
    <pc:docChg chg="addSld delSld modSld">
      <pc:chgData name="Agnes Blunck" userId="0b44d50f-09f2-4982-a6d5-bece8584cd8b" providerId="ADAL" clId="{25DEFF90-72A5-539B-AAC8-9E56C6BFA995}" dt="2025-11-14T13:15:38.934" v="2" actId="2696"/>
      <pc:docMkLst>
        <pc:docMk/>
      </pc:docMkLst>
      <pc:sldChg chg="del">
        <pc:chgData name="Agnes Blunck" userId="0b44d50f-09f2-4982-a6d5-bece8584cd8b" providerId="ADAL" clId="{25DEFF90-72A5-539B-AAC8-9E56C6BFA995}" dt="2025-11-14T13:15:38.934" v="2" actId="2696"/>
        <pc:sldMkLst>
          <pc:docMk/>
          <pc:sldMk cId="2737887332" sldId="3632"/>
        </pc:sldMkLst>
      </pc:sldChg>
      <pc:sldChg chg="delSp add setBg delDesignElem">
        <pc:chgData name="Agnes Blunck" userId="0b44d50f-09f2-4982-a6d5-bece8584cd8b" providerId="ADAL" clId="{25DEFF90-72A5-539B-AAC8-9E56C6BFA995}" dt="2025-11-14T13:15:35.987" v="1"/>
        <pc:sldMkLst>
          <pc:docMk/>
          <pc:sldMk cId="3419163535" sldId="3657"/>
        </pc:sldMkLst>
        <pc:spChg chg="del">
          <ac:chgData name="Agnes Blunck" userId="0b44d50f-09f2-4982-a6d5-bece8584cd8b" providerId="ADAL" clId="{25DEFF90-72A5-539B-AAC8-9E56C6BFA995}" dt="2025-11-14T13:15:35.987" v="1"/>
          <ac:spMkLst>
            <pc:docMk/>
            <pc:sldMk cId="3419163535" sldId="3657"/>
            <ac:spMk id="18" creationId="{42A4FC2C-047E-45A5-965D-8E1E3BF09BC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F31B4DBE-3CA0-4159-9C4F-607D2B961142}" type="datetimeFigureOut">
              <a:rPr lang="sv-SE" smtClean="0"/>
              <a:t>2025-11-14</a:t>
            </a:fld>
            <a:endParaRPr lang="sv-SE"/>
          </a:p>
        </p:txBody>
      </p:sp>
      <p:sp>
        <p:nvSpPr>
          <p:cNvPr id="4" name="Platshållare för bildobjekt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91983B2C-8742-462B-80D2-17BF7749832E}" type="slidenum">
              <a:rPr lang="sv-SE" smtClean="0"/>
              <a:t>‹#›</a:t>
            </a:fld>
            <a:endParaRPr lang="sv-SE"/>
          </a:p>
        </p:txBody>
      </p:sp>
    </p:spTree>
    <p:extLst>
      <p:ext uri="{BB962C8B-B14F-4D97-AF65-F5344CB8AC3E}">
        <p14:creationId xmlns:p14="http://schemas.microsoft.com/office/powerpoint/2010/main" val="180332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FIXA INNAN:</a:t>
            </a:r>
          </a:p>
          <a:p>
            <a:pPr marL="171450" indent="-171450">
              <a:buFont typeface="Arial" panose="020B0604020202020204" pitchFamily="34" charset="0"/>
              <a:buChar char="•"/>
            </a:pPr>
            <a:r>
              <a:rPr lang="sv-SE" b="0"/>
              <a:t>Dölj </a:t>
            </a:r>
            <a:r>
              <a:rPr lang="sv-SE" b="0" err="1"/>
              <a:t>slides</a:t>
            </a:r>
            <a:r>
              <a:rPr lang="sv-SE" b="0"/>
              <a:t> från mellanstadiet/högstadiet/gymnasiet beroende på förankringssamtal. </a:t>
            </a:r>
          </a:p>
        </p:txBody>
      </p:sp>
      <p:sp>
        <p:nvSpPr>
          <p:cNvPr id="4" name="Platshållare för bildnummer 3"/>
          <p:cNvSpPr>
            <a:spLocks noGrp="1"/>
          </p:cNvSpPr>
          <p:nvPr>
            <p:ph type="sldNum" sz="quarter" idx="5"/>
          </p:nvPr>
        </p:nvSpPr>
        <p:spPr/>
        <p:txBody>
          <a:bodyPr/>
          <a:lstStyle/>
          <a:p>
            <a:fld id="{F29E5D8B-393A-C54A-9D94-1E7914ED0C31}" type="slidenum">
              <a:rPr lang="sv-SE" smtClean="0"/>
              <a:t>1</a:t>
            </a:fld>
            <a:endParaRPr lang="sv-SE"/>
          </a:p>
        </p:txBody>
      </p:sp>
    </p:spTree>
    <p:extLst>
      <p:ext uri="{BB962C8B-B14F-4D97-AF65-F5344CB8AC3E}">
        <p14:creationId xmlns:p14="http://schemas.microsoft.com/office/powerpoint/2010/main" val="4105419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b="0" baseline="0"/>
              <a:t>Att göra:</a:t>
            </a:r>
          </a:p>
          <a:p>
            <a:pPr marL="228600" indent="-228600">
              <a:buFont typeface="+mj-lt"/>
              <a:buAutoNum type="arabicPeriod"/>
              <a:defRPr/>
            </a:pPr>
            <a:r>
              <a:rPr lang="sv-SE" b="0" baseline="0"/>
              <a:t>Läs upp citat.</a:t>
            </a:r>
          </a:p>
          <a:p>
            <a:pPr marL="228600" indent="-228600">
              <a:buFont typeface="+mj-lt"/>
              <a:buAutoNum type="arabicPeriod"/>
              <a:defRPr/>
            </a:pPr>
            <a:r>
              <a:rPr lang="sv-SE" b="0" baseline="0"/>
              <a:t>Förmedla:</a:t>
            </a:r>
          </a:p>
          <a:p>
            <a:pPr marL="685800" lvl="1" indent="-228600">
              <a:buFont typeface="Arial" panose="020B0604020202020204" pitchFamily="34" charset="0"/>
              <a:buChar char="•"/>
              <a:defRPr/>
            </a:pPr>
            <a:r>
              <a:rPr lang="sv-SE" b="0" baseline="0"/>
              <a:t>Våld kan förebyggas, det är alltså ingenting som vi bara går runt och tror utan det är påstående som kan underbyggas med evidens. </a:t>
            </a:r>
          </a:p>
          <a:p>
            <a:endParaRPr lang="sv-SE"/>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spcBef>
                <a:spcPts val="0"/>
              </a:spcBef>
              <a:spcAft>
                <a:spcPts val="1000"/>
              </a:spcAft>
              <a:buFont typeface="+mj-lt"/>
              <a:buAutoNum type="arabicPeriod"/>
            </a:pPr>
            <a:r>
              <a:rPr lang="sv-SE"/>
              <a:t>Vi lägger mycket fokus och arbete på att hantera konsekvenserna av våld, till exempel genom stödinsatser till våldsutsatta kvinnor och barn och arbete med förövare för att förhindra återfall i våldsanvändning. </a:t>
            </a:r>
          </a:p>
          <a:p>
            <a:pPr marL="228600" indent="-228600">
              <a:spcBef>
                <a:spcPts val="0"/>
              </a:spcBef>
              <a:spcAft>
                <a:spcPts val="1000"/>
              </a:spcAft>
              <a:buFont typeface="+mj-lt"/>
              <a:buAutoNum type="arabicPeriod"/>
            </a:pPr>
            <a:r>
              <a:rPr lang="sv-SE"/>
              <a:t>På senare år har det våldsförebyggande arbetet vunnit allt större mark, men är fortfarande relativt nytt fält i Sverige. </a:t>
            </a:r>
          </a:p>
          <a:p>
            <a:pPr marL="228600" indent="-228600">
              <a:spcBef>
                <a:spcPts val="0"/>
              </a:spcBef>
              <a:spcAft>
                <a:spcPts val="1000"/>
              </a:spcAft>
              <a:buFont typeface="+mj-lt"/>
              <a:buAutoNum type="arabicPeriod"/>
            </a:pPr>
            <a:r>
              <a:rPr lang="sv-SE"/>
              <a:t>Idag finns såväl forskning som metoder som visar att det är möjligt att förebygga våld dvs att arbeta för att våld inte ska ske. </a:t>
            </a:r>
          </a:p>
          <a:p>
            <a:pPr marL="228600" indent="-228600">
              <a:spcBef>
                <a:spcPts val="0"/>
              </a:spcBef>
              <a:spcAft>
                <a:spcPts val="1000"/>
              </a:spcAft>
              <a:buFont typeface="+mj-lt"/>
              <a:buAutoNum type="arabicPeriod"/>
            </a:pPr>
            <a:r>
              <a:rPr lang="sv-SE"/>
              <a:t>Att våld kan förebyggas är alltså ingen trossats utan ett uttalande baserat på år av forskning och bevis (WHO, 2009).</a:t>
            </a:r>
          </a:p>
          <a:p>
            <a:pPr marL="228600" indent="-228600">
              <a:spcBef>
                <a:spcPts val="0"/>
              </a:spcBef>
              <a:spcAft>
                <a:spcPts val="1000"/>
              </a:spcAft>
              <a:buFont typeface="+mj-lt"/>
              <a:buAutoNum type="arabicPeriod"/>
            </a:pPr>
            <a:r>
              <a:rPr lang="sv-SE" sz="1200" kern="1200">
                <a:solidFill>
                  <a:schemeClr val="tx1"/>
                </a:solidFill>
                <a:effectLst/>
                <a:latin typeface="+mn-lt"/>
                <a:ea typeface="+mn-ea"/>
                <a:cs typeface="+mn-cs"/>
              </a:rPr>
              <a:t>Världshälsoorganisationen, </a:t>
            </a:r>
            <a:r>
              <a:rPr lang="sv-SE" sz="1200" b="0" kern="1200">
                <a:solidFill>
                  <a:schemeClr val="tx1"/>
                </a:solidFill>
                <a:effectLst/>
                <a:latin typeface="+mn-lt"/>
                <a:ea typeface="+mn-ea"/>
                <a:cs typeface="+mn-cs"/>
              </a:rPr>
              <a:t>WHO, är idag </a:t>
            </a:r>
            <a:r>
              <a:rPr lang="sv-SE" sz="1200" b="0" u="none" kern="1200">
                <a:solidFill>
                  <a:schemeClr val="tx1"/>
                </a:solidFill>
                <a:effectLst/>
                <a:latin typeface="+mn-lt"/>
                <a:ea typeface="+mn-ea"/>
                <a:cs typeface="+mn-cs"/>
              </a:rPr>
              <a:t>världsledande vad gäller att systematisera kunskap om våldsprevention och driva arbetet mot våld som en central folkhälsofråga.</a:t>
            </a:r>
          </a:p>
          <a:p>
            <a:pPr marL="228600" indent="-228600">
              <a:spcBef>
                <a:spcPts val="0"/>
              </a:spcBef>
              <a:spcAft>
                <a:spcPts val="1000"/>
              </a:spcAft>
              <a:buFont typeface="+mj-lt"/>
              <a:buAutoNum type="arabicPeriod"/>
            </a:pPr>
            <a:r>
              <a:rPr lang="sv-SE"/>
              <a:t>MÄN:s våldspreventiva arbete baseras till stor del på deras kunskap, men även forskning och erfarenhet från bland annat jourernas stödverksamhet och den kunskap av våldets mekanismer och konsekvenser som det arbetet har gett genom åren (se </a:t>
            </a:r>
            <a:r>
              <a:rPr lang="sv-SE" err="1"/>
              <a:t>bl</a:t>
            </a:r>
            <a:r>
              <a:rPr lang="sv-SE"/>
              <a:t> a </a:t>
            </a:r>
            <a:r>
              <a:rPr lang="sv-SE" err="1"/>
              <a:t>unizon.se</a:t>
            </a:r>
            <a:r>
              <a:rPr lang="sv-SE"/>
              <a:t>; </a:t>
            </a:r>
            <a:r>
              <a:rPr lang="sv-SE" err="1"/>
              <a:t>roks.se</a:t>
            </a:r>
            <a:r>
              <a:rPr lang="sv-SE"/>
              <a:t>, ROKS, 1999). </a:t>
            </a:r>
            <a:endParaRPr lang="sv-SE" sz="1200" kern="1200">
              <a:solidFill>
                <a:schemeClr val="tx1"/>
              </a:solidFill>
              <a:effectLst/>
              <a:latin typeface="+mn-lt"/>
              <a:ea typeface="+mn-ea"/>
              <a:cs typeface="+mn-cs"/>
            </a:endParaRPr>
          </a:p>
          <a:p>
            <a:endParaRPr lang="sv-SE" sz="1200" u="none" kern="1200">
              <a:solidFill>
                <a:schemeClr val="tx1"/>
              </a:solidFill>
              <a:effectLst/>
              <a:latin typeface="+mn-lt"/>
              <a:ea typeface="+mn-ea"/>
              <a:cs typeface="+mn-cs"/>
            </a:endParaRPr>
          </a:p>
          <a:p>
            <a:endParaRPr lang="sv-SE" sz="1200" u="none"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983B2C-8742-462B-80D2-17BF774983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6830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FC6EC57B-46E2-8841-BBCE-34AA6D6A056B}"/>
              </a:ext>
            </a:extLst>
          </p:cNvPr>
          <p:cNvSpPr>
            <a:spLocks noGrp="1"/>
          </p:cNvSpPr>
          <p:nvPr>
            <p:ph type="body" idx="1"/>
          </p:nvPr>
        </p:nvSpPr>
        <p:spPr/>
        <p:txBody>
          <a:bodyPr/>
          <a:lstStyle/>
          <a:p>
            <a:r>
              <a:rPr lang="sv-SE" sz="1200" kern="1200" noProof="0">
                <a:solidFill>
                  <a:schemeClr val="tx1"/>
                </a:solidFill>
                <a:effectLst/>
                <a:latin typeface="+mn-lt"/>
                <a:ea typeface="+mn-ea"/>
                <a:cs typeface="+mn-cs"/>
              </a:rPr>
              <a:t>Att göra:</a:t>
            </a:r>
          </a:p>
          <a:p>
            <a:pPr marL="228600" indent="-228600">
              <a:buFont typeface="+mj-lt"/>
              <a:buAutoNum type="arabicPeriod"/>
            </a:pPr>
            <a:r>
              <a:rPr lang="sv-SE" sz="1200" kern="1200" noProof="0">
                <a:solidFill>
                  <a:schemeClr val="tx1"/>
                </a:solidFill>
                <a:effectLst/>
                <a:latin typeface="+mn-lt"/>
                <a:ea typeface="+mn-ea"/>
                <a:cs typeface="+mn-cs"/>
              </a:rPr>
              <a:t>Förmedla:</a:t>
            </a:r>
          </a:p>
          <a:p>
            <a:pPr marL="685800" lvl="1" indent="-228600">
              <a:buFont typeface="Arial" panose="020B0604020202020204" pitchFamily="34" charset="0"/>
              <a:buChar char="•"/>
            </a:pPr>
            <a:r>
              <a:rPr lang="sv-SE" sz="1200" kern="1200" noProof="0">
                <a:solidFill>
                  <a:schemeClr val="tx1"/>
                </a:solidFill>
                <a:effectLst/>
                <a:latin typeface="+mn-lt"/>
                <a:ea typeface="+mn-ea"/>
                <a:cs typeface="+mn-cs"/>
              </a:rPr>
              <a:t>WHO har sammanställt 7 våldsförebyggande strategier.</a:t>
            </a:r>
          </a:p>
          <a:p>
            <a:pPr marL="228600" indent="-228600">
              <a:buFont typeface="+mj-lt"/>
              <a:buAutoNum type="arabicPeriod"/>
            </a:pPr>
            <a:r>
              <a:rPr lang="sv-SE" sz="1200" kern="1200" noProof="0">
                <a:solidFill>
                  <a:schemeClr val="tx1"/>
                </a:solidFill>
                <a:effectLst/>
                <a:latin typeface="+mn-lt"/>
                <a:ea typeface="+mn-ea"/>
                <a:cs typeface="+mn-cs"/>
              </a:rPr>
              <a:t>Läs upp punkterna ovan.</a:t>
            </a:r>
          </a:p>
          <a:p>
            <a:pPr marL="228600" indent="-228600">
              <a:buFont typeface="+mj-lt"/>
              <a:buAutoNum type="arabicPeriod"/>
            </a:pPr>
            <a:r>
              <a:rPr lang="sv-SE" sz="1200" kern="1200" noProof="0">
                <a:solidFill>
                  <a:schemeClr val="tx1"/>
                </a:solidFill>
                <a:effectLst/>
                <a:latin typeface="+mn-lt"/>
                <a:ea typeface="+mn-ea"/>
                <a:cs typeface="+mn-cs"/>
              </a:rPr>
              <a:t>Förmedla: </a:t>
            </a:r>
          </a:p>
          <a:p>
            <a:pPr marL="685800" lvl="1" indent="-228600">
              <a:buFont typeface="Arial" panose="020B0604020202020204" pitchFamily="34" charset="0"/>
              <a:buChar char="•"/>
            </a:pPr>
            <a:r>
              <a:rPr lang="sv-SE" sz="1200" kern="1200" noProof="0">
                <a:solidFill>
                  <a:schemeClr val="tx1"/>
                </a:solidFill>
                <a:effectLst/>
                <a:latin typeface="+mn-lt"/>
                <a:ea typeface="+mn-ea"/>
                <a:cs typeface="+mn-cs"/>
              </a:rPr>
              <a:t>MVP fokuserar på punkt 2, 5 och 6.</a:t>
            </a:r>
            <a:endParaRPr lang="en-US" sz="1200" b="1"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sv-SE"/>
          </a:p>
        </p:txBody>
      </p:sp>
    </p:spTree>
    <p:extLst>
      <p:ext uri="{BB962C8B-B14F-4D97-AF65-F5344CB8AC3E}">
        <p14:creationId xmlns:p14="http://schemas.microsoft.com/office/powerpoint/2010/main" val="1238444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aseline="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aseline="0"/>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a:t>Forskning visar även att en framgångsfaktor i det våldspreventiva arbetet </a:t>
            </a:r>
            <a:r>
              <a:rPr lang="sv-SE" sz="1200" b="0" kern="1200" baseline="0">
                <a:solidFill>
                  <a:schemeClr val="tx1"/>
                </a:solidFill>
                <a:effectLst/>
                <a:latin typeface="+mn-lt"/>
                <a:ea typeface="+mn-ea"/>
                <a:cs typeface="+mn-cs"/>
              </a:rPr>
              <a:t>är ett helhetsgrepp och samverkan mellan olika aktörer i samma närområde/kommun.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baseline="0">
                <a:solidFill>
                  <a:schemeClr val="tx1"/>
                </a:solidFill>
                <a:effectLst/>
                <a:latin typeface="+mn-lt"/>
                <a:ea typeface="+mn-ea"/>
                <a:cs typeface="+mn-cs"/>
              </a:rPr>
              <a:t>Om </a:t>
            </a:r>
            <a:r>
              <a:rPr lang="sv-SE">
                <a:highlight>
                  <a:srgbClr val="FF0000"/>
                </a:highlight>
              </a:rPr>
              <a:t>olika verksamheter som möter barn, unga och vuxna bär och förmedlar samma kunskap blir arbetet mer effektivt.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highlight>
                  <a:srgbClr val="FF0000"/>
                </a:highlight>
              </a:rPr>
              <a:t>Här spelar skolan en viktig roll, men inte själva.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highlight>
                  <a:srgbClr val="FF0000"/>
                </a:highlight>
              </a:rPr>
              <a:t>Poängen är här – ingen kan göra allt själv!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highlight>
                  <a:srgbClr val="FF0000"/>
                </a:highlight>
              </a:rPr>
              <a:t>Om skola i samverkan med fritiden, fältassistenter, socialtjänst, polis osv. hjälps åt i arbetet med att förebygga våld kan vi åstadkomma större förändringar tillsammans.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highlight>
                  <a:srgbClr val="FF0000"/>
                </a:highlight>
              </a:rPr>
              <a:t>Exempel:</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highlight>
                  <a:srgbClr val="FF0000"/>
                </a:highlight>
              </a:rPr>
              <a:t>Ett sätt att få påbörja samverkan är att arbeta gemensamt med MVP.</a:t>
            </a:r>
          </a:p>
          <a:p>
            <a:endParaRPr lang="sv-SE"/>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highlight>
                  <a:srgbClr val="FF0000"/>
                </a:highlight>
              </a:rPr>
              <a:t>Att samverka och få olika aktörer (som tex fritidsverksamhet, skola, socialtjänst, polis osv) att arbeta förebyggande på olika nivåer parallellt inom samma kommun/stadsdel brukar kallas för att arbeta utifrån den socioekologiska modellen.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highlight>
                <a:srgbClr val="FF0000"/>
              </a:highlight>
            </a:endParaRPr>
          </a:p>
          <a:p>
            <a:endParaRPr lang="sv-SE"/>
          </a:p>
        </p:txBody>
      </p:sp>
      <p:sp>
        <p:nvSpPr>
          <p:cNvPr id="4" name="Platshållare för bildnummer 3"/>
          <p:cNvSpPr>
            <a:spLocks noGrp="1"/>
          </p:cNvSpPr>
          <p:nvPr>
            <p:ph type="sldNum" sz="quarter" idx="10"/>
          </p:nvPr>
        </p:nvSpPr>
        <p:spPr/>
        <p:txBody>
          <a:bodyPr/>
          <a:lstStyle/>
          <a:p>
            <a:pPr defTabSz="473156">
              <a:defRPr/>
            </a:pPr>
            <a:fld id="{91983B2C-8742-462B-80D2-17BF7749832E}" type="slidenum">
              <a:rPr lang="sv-SE">
                <a:solidFill>
                  <a:prstClr val="black"/>
                </a:solidFill>
                <a:latin typeface="Calibri"/>
              </a:rPr>
              <a:pPr defTabSz="473156">
                <a:defRPr/>
              </a:pPr>
              <a:t>12</a:t>
            </a:fld>
            <a:endParaRPr lang="sv-SE">
              <a:solidFill>
                <a:prstClr val="black"/>
              </a:solidFill>
              <a:latin typeface="Calibri"/>
            </a:endParaRPr>
          </a:p>
        </p:txBody>
      </p:sp>
    </p:spTree>
    <p:extLst>
      <p:ext uri="{BB962C8B-B14F-4D97-AF65-F5344CB8AC3E}">
        <p14:creationId xmlns:p14="http://schemas.microsoft.com/office/powerpoint/2010/main" val="2384780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a:t>Genomgång av MVP Skola:</a:t>
            </a:r>
          </a:p>
          <a:p>
            <a:pPr marL="228600" indent="-228600">
              <a:buFont typeface="+mj-lt"/>
              <a:buAutoNum type="arabicPeriod"/>
            </a:pPr>
            <a:r>
              <a:rPr lang="sv-SE"/>
              <a:t>Hur programmet förhåller sig till övriga insatser i det våldspreventiva arbete.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Dess struktur och förändringsstrategier</a:t>
            </a:r>
          </a:p>
          <a:p>
            <a:pPr marL="228600" indent="-228600">
              <a:buFont typeface="+mj-lt"/>
              <a:buAutoNum type="arabicPeriod"/>
            </a:pPr>
            <a:endParaRPr lang="sv-SE"/>
          </a:p>
          <a:p>
            <a:pPr marL="228600" indent="-228600">
              <a:buAutoNum type="arabicPeriod"/>
            </a:pPr>
            <a:endParaRPr lang="sv-SE"/>
          </a:p>
          <a:p>
            <a:pPr marL="228600" indent="-228600">
              <a:buAutoNum type="arabicPeriod"/>
            </a:pPr>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13</a:t>
            </a:fld>
            <a:endParaRPr lang="sv-SE"/>
          </a:p>
        </p:txBody>
      </p:sp>
    </p:spTree>
    <p:extLst>
      <p:ext uri="{BB962C8B-B14F-4D97-AF65-F5344CB8AC3E}">
        <p14:creationId xmlns:p14="http://schemas.microsoft.com/office/powerpoint/2010/main" val="3143937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a:t>Att göra:</a:t>
            </a:r>
          </a:p>
          <a:p>
            <a:pPr marL="228600" indent="-228600">
              <a:buFont typeface="+mj-lt"/>
              <a:buAutoNum type="arabicPeriod"/>
            </a:pPr>
            <a:r>
              <a:rPr lang="sv-SE"/>
              <a:t>Gå igenom de olika nivåerna av våldspreventivt arbete.</a:t>
            </a:r>
          </a:p>
          <a:p>
            <a:pPr marL="228600" indent="-228600">
              <a:buFont typeface="+mj-lt"/>
              <a:buAutoNum type="arabicPeriod"/>
            </a:pPr>
            <a:r>
              <a:rPr lang="sv-SE"/>
              <a:t>Förmedla:</a:t>
            </a:r>
          </a:p>
          <a:p>
            <a:pPr marL="685800" lvl="1" indent="-228600">
              <a:buFont typeface="Arial" panose="020B0604020202020204" pitchFamily="34" charset="0"/>
              <a:buChar char="•"/>
            </a:pPr>
            <a:r>
              <a:rPr lang="sv-SE"/>
              <a:t>MVP är en universell insats – vänder sig till alla, dvs inte en specifik grupp.</a:t>
            </a:r>
          </a:p>
          <a:p>
            <a:pPr marL="685800" lvl="1" indent="-228600">
              <a:buFont typeface="Arial" panose="020B0604020202020204" pitchFamily="34" charset="0"/>
              <a:buChar char="•"/>
            </a:pPr>
            <a:r>
              <a:rPr lang="sv-SE"/>
              <a:t>MVP är</a:t>
            </a:r>
            <a:r>
              <a:rPr lang="sv-SE" baseline="0"/>
              <a:t> </a:t>
            </a:r>
            <a:r>
              <a:rPr lang="sv-SE" u="sng" baseline="0"/>
              <a:t>inte ett åtgärdsprogram</a:t>
            </a:r>
            <a:r>
              <a:rPr lang="sv-SE" u="none" baseline="0"/>
              <a:t> </a:t>
            </a:r>
            <a:r>
              <a:rPr lang="sv-SE" baseline="0"/>
              <a:t>utan syftar till att förebygga våld, </a:t>
            </a:r>
            <a:r>
              <a:rPr lang="sv-SE" u="sng" baseline="0"/>
              <a:t>innan</a:t>
            </a:r>
            <a:r>
              <a:rPr lang="sv-SE" baseline="0"/>
              <a:t> våld sker.</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a:t>Indikerade och selektiva insatser har oftast fokus på offer/förövare.</a:t>
            </a:r>
          </a:p>
          <a:p>
            <a:pPr marL="685800" lvl="1" indent="-228600">
              <a:buFont typeface="Arial" panose="020B0604020202020204" pitchFamily="34" charset="0"/>
              <a:buChar char="•"/>
            </a:pPr>
            <a:r>
              <a:rPr lang="sv-SE" baseline="0"/>
              <a:t>Också viktigt att ha strategier för, men det är i de universella insatserna vi kan arbeta tidigt och långsikt.</a:t>
            </a:r>
            <a:endParaRPr lang="sv-SE"/>
          </a:p>
          <a:p>
            <a:endParaRPr lang="sv-SE"/>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baseline="0"/>
              <a:t>I indikerade och selektiva insatser kan det lätt bli fokus på att ”släcka bränder”.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aseline="0"/>
              <a:t>MVP syftar istället till att synliggöra och arbeta förändrande med de strukturer som bidrar till våld. </a:t>
            </a:r>
          </a:p>
          <a:p>
            <a:pPr marL="228600" indent="-228600">
              <a:buFont typeface="+mj-lt"/>
              <a:buAutoNum type="arabicPeriod"/>
            </a:pPr>
            <a:r>
              <a:rPr lang="sv-SE"/>
              <a:t>Universella insatser (som MVP) kan vara svåra att mäta.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Ofta kan mätningar göra att det ser ut som att det förekommer mer våld efteråt – det hänger snarare samman med att eleverna ser mer våld när de lär sig mer om vad våld kan vara.</a:t>
            </a:r>
          </a:p>
          <a:p>
            <a:pPr marL="228600" indent="-228600">
              <a:buFont typeface="+mj-lt"/>
              <a:buAutoNum type="arabicPeriod"/>
            </a:pPr>
            <a:endParaRPr lang="sv-SE" baseline="0"/>
          </a:p>
          <a:p>
            <a:endParaRPr lang="sv-SE"/>
          </a:p>
        </p:txBody>
      </p:sp>
      <p:sp>
        <p:nvSpPr>
          <p:cNvPr id="4" name="Platshållare för bildnummer 3"/>
          <p:cNvSpPr>
            <a:spLocks noGrp="1"/>
          </p:cNvSpPr>
          <p:nvPr>
            <p:ph type="sldNum" sz="quarter" idx="10"/>
          </p:nvPr>
        </p:nvSpPr>
        <p:spPr/>
        <p:txBody>
          <a:bodyPr/>
          <a:lstStyle/>
          <a:p>
            <a:fld id="{91983B2C-8742-462B-80D2-17BF7749832E}" type="slidenum">
              <a:rPr lang="sv-SE" smtClean="0"/>
              <a:t>14</a:t>
            </a:fld>
            <a:endParaRPr lang="sv-SE"/>
          </a:p>
        </p:txBody>
      </p:sp>
    </p:spTree>
    <p:extLst>
      <p:ext uri="{BB962C8B-B14F-4D97-AF65-F5344CB8AC3E}">
        <p14:creationId xmlns:p14="http://schemas.microsoft.com/office/powerpoint/2010/main" val="3207640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Ge en kort bakgrund till MVP-programmet. </a:t>
            </a:r>
          </a:p>
          <a:p>
            <a:pPr marL="228600" indent="-228600">
              <a:buFont typeface="+mj-lt"/>
              <a:buAutoNum type="arabicPeriod"/>
            </a:pPr>
            <a:endParaRPr lang="sv-SE"/>
          </a:p>
          <a:p>
            <a:pPr marL="228600" indent="-228600">
              <a:buFont typeface="+mj-lt"/>
              <a:buAutoNum type="arabicPeriod"/>
            </a:pPr>
            <a:endParaRPr lang="sv-SE"/>
          </a:p>
          <a:p>
            <a:pPr marL="228600"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a:t>MVP började utvecklas 1993 av Dr. Jackson Katz och hans kollegor vid </a:t>
            </a:r>
            <a:r>
              <a:rPr lang="sv-SE" noProof="0" err="1"/>
              <a:t>Northeastern</a:t>
            </a:r>
            <a:r>
              <a:rPr lang="sv-SE" noProof="0"/>
              <a:t> </a:t>
            </a:r>
            <a:r>
              <a:rPr lang="sv-SE" noProof="0" err="1"/>
              <a:t>University's</a:t>
            </a:r>
            <a:r>
              <a:rPr lang="sv-SE" noProof="0"/>
              <a:t> Center for the </a:t>
            </a:r>
            <a:r>
              <a:rPr lang="sv-SE" noProof="0" err="1"/>
              <a:t>Study</a:t>
            </a:r>
            <a:r>
              <a:rPr lang="sv-SE" noProof="0"/>
              <a:t> </a:t>
            </a:r>
            <a:r>
              <a:rPr lang="sv-SE" noProof="0" err="1"/>
              <a:t>of</a:t>
            </a:r>
            <a:r>
              <a:rPr lang="sv-SE" noProof="0"/>
              <a:t> Sport in </a:t>
            </a:r>
            <a:r>
              <a:rPr lang="sv-SE" noProof="0" err="1"/>
              <a:t>Society</a:t>
            </a:r>
            <a:r>
              <a:rPr lang="sv-SE" noProof="0"/>
              <a:t>. </a:t>
            </a:r>
          </a:p>
          <a:p>
            <a:pPr marL="228600" indent="-228600">
              <a:buFont typeface="+mj-lt"/>
              <a:buAutoNum type="arabicPeriod"/>
            </a:pPr>
            <a:r>
              <a:rPr lang="sv-SE"/>
              <a:t>Till en början som ett program </a:t>
            </a:r>
            <a:r>
              <a:rPr lang="sv-SE" b="0"/>
              <a:t>för att förändra normer och kultur inom sportvärlden. </a:t>
            </a:r>
          </a:p>
          <a:p>
            <a:pPr marL="228600" indent="-228600">
              <a:buFont typeface="+mj-lt"/>
              <a:buAutoNum type="arabicPeriod"/>
            </a:pPr>
            <a:r>
              <a:rPr lang="sv-SE" b="0"/>
              <a:t>Programmet expanderades snabbt för att engagera allmänna populationer av studenter och yrkesverksamma i högskolan, gymnasiet, militären och en mängd olika organisationer i den offentliga och privata sektorn.</a:t>
            </a:r>
          </a:p>
          <a:p>
            <a:pPr marL="228600" indent="-228600">
              <a:buFont typeface="+mj-lt"/>
              <a:buAutoNum type="arabicPeriod"/>
            </a:pPr>
            <a:r>
              <a:rPr lang="sv-SE"/>
              <a:t>Katz ville engagera </a:t>
            </a:r>
            <a:r>
              <a:rPr lang="sv-SE" b="1"/>
              <a:t>den tysta majoritet </a:t>
            </a:r>
            <a:r>
              <a:rPr lang="sv-SE"/>
              <a:t>som egentligen inte tycker om våld men som ändå (av olika anledningar) inte gör något.</a:t>
            </a:r>
          </a:p>
          <a:p>
            <a:pPr marL="228600" indent="-228600">
              <a:buFont typeface="+mj-lt"/>
              <a:buAutoNum type="arabicPeriod"/>
            </a:pPr>
            <a:r>
              <a:rPr lang="sv-SE" sz="1200">
                <a:latin typeface="Garamond" panose="02020404030301010803" pitchFamily="18" charset="0"/>
              </a:rPr>
              <a:t>MVP sprids och utvecklas i Sverige av MÄN </a:t>
            </a:r>
            <a:r>
              <a:rPr lang="sv-SE" sz="1200" b="0">
                <a:latin typeface="Garamond" panose="02020404030301010803" pitchFamily="18" charset="0"/>
              </a:rPr>
              <a:t>sedan 2012 (ofta i samverkan med Unizon).</a:t>
            </a:r>
            <a:endParaRPr lang="sv-SE" sz="1050" b="0">
              <a:latin typeface="Garamond" panose="02020404030301010803" pitchFamily="18" charset="0"/>
            </a:endParaRPr>
          </a:p>
          <a:p>
            <a:endParaRPr lang="sv-SE"/>
          </a:p>
          <a:p>
            <a:pPr marL="0" indent="0">
              <a:buFont typeface="+mj-lt"/>
              <a:buNone/>
            </a:pPr>
            <a:endParaRPr lang="sv-SE"/>
          </a:p>
        </p:txBody>
      </p:sp>
      <p:sp>
        <p:nvSpPr>
          <p:cNvPr id="4" name="Platshållare för bildnummer 3"/>
          <p:cNvSpPr>
            <a:spLocks noGrp="1"/>
          </p:cNvSpPr>
          <p:nvPr>
            <p:ph type="sldNum" sz="quarter" idx="10"/>
          </p:nvPr>
        </p:nvSpPr>
        <p:spPr/>
        <p:txBody>
          <a:bodyPr/>
          <a:lstStyle/>
          <a:p>
            <a:fld id="{91983B2C-8742-462B-80D2-17BF7749832E}" type="slidenum">
              <a:rPr lang="sv-SE" smtClean="0"/>
              <a:t>15</a:t>
            </a:fld>
            <a:endParaRPr lang="sv-SE"/>
          </a:p>
        </p:txBody>
      </p:sp>
    </p:spTree>
    <p:extLst>
      <p:ext uri="{BB962C8B-B14F-4D97-AF65-F5344CB8AC3E}">
        <p14:creationId xmlns:p14="http://schemas.microsoft.com/office/powerpoint/2010/main" val="793568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sz="1200" b="0" baseline="0">
                <a:latin typeface="Calibri" panose="020F0502020204030204" pitchFamily="34" charset="0"/>
                <a:cs typeface="Calibri" panose="020F0502020204030204" pitchFamily="34" charset="0"/>
              </a:rPr>
              <a:t>Förmedla:</a:t>
            </a:r>
          </a:p>
          <a:p>
            <a:pPr marL="228600" indent="-228600">
              <a:buFont typeface="+mj-lt"/>
              <a:buAutoNum type="arabicPeriod"/>
            </a:pPr>
            <a:r>
              <a:rPr lang="sv-SE" sz="1200" b="0" baseline="0">
                <a:latin typeface="Calibri" panose="020F0502020204030204" pitchFamily="34" charset="0"/>
                <a:cs typeface="Calibri" panose="020F0502020204030204" pitchFamily="34" charset="0"/>
              </a:rPr>
              <a:t>MVP tar utgångspunkt i tre förändringstrategier:</a:t>
            </a:r>
          </a:p>
          <a:p>
            <a:pPr marL="628650" lvl="1" indent="-171450">
              <a:buFont typeface="Arial" panose="020B0604020202020204" pitchFamily="34" charset="0"/>
              <a:buChar char="•"/>
            </a:pPr>
            <a:r>
              <a:rPr lang="sv-SE" sz="1200" b="1" baseline="0">
                <a:latin typeface="Calibri" panose="020F0502020204030204" pitchFamily="34" charset="0"/>
                <a:cs typeface="Calibri" panose="020F0502020204030204" pitchFamily="34" charset="0"/>
              </a:rPr>
              <a:t>Våld</a:t>
            </a:r>
            <a:r>
              <a:rPr lang="sv-SE" sz="1200" b="0" baseline="0">
                <a:latin typeface="Calibri" panose="020F0502020204030204" pitchFamily="34" charset="0"/>
                <a:cs typeface="Calibri" panose="020F0502020204030204" pitchFamily="34" charset="0"/>
              </a:rPr>
              <a:t> – öka medvetenhet och kunskap om olika typer av våld.</a:t>
            </a:r>
          </a:p>
          <a:p>
            <a:pPr marL="628650" lvl="1" indent="-171450">
              <a:buFont typeface="Arial" panose="020B0604020202020204" pitchFamily="34" charset="0"/>
              <a:buChar char="•"/>
            </a:pPr>
            <a:r>
              <a:rPr lang="sv-SE" sz="1200" b="1" baseline="0">
                <a:latin typeface="Calibri" panose="020F0502020204030204" pitchFamily="34" charset="0"/>
                <a:cs typeface="Calibri" panose="020F0502020204030204" pitchFamily="34" charset="0"/>
              </a:rPr>
              <a:t>Genus och normer </a:t>
            </a:r>
            <a:r>
              <a:rPr lang="sv-SE" sz="1200" b="0" baseline="0">
                <a:latin typeface="Calibri" panose="020F0502020204030204" pitchFamily="34" charset="0"/>
                <a:cs typeface="Calibri" panose="020F0502020204030204" pitchFamily="34" charset="0"/>
              </a:rPr>
              <a:t>– utmana skadliga normer som bidrar till våld</a:t>
            </a:r>
          </a:p>
          <a:p>
            <a:pPr marL="628650" lvl="1" indent="-171450">
              <a:buFont typeface="Arial" panose="020B0604020202020204" pitchFamily="34" charset="0"/>
              <a:buChar char="•"/>
            </a:pPr>
            <a:r>
              <a:rPr lang="sv-SE" sz="1200" b="1" baseline="0">
                <a:latin typeface="Calibri" panose="020F0502020204030204" pitchFamily="34" charset="0"/>
                <a:cs typeface="Calibri" panose="020F0502020204030204" pitchFamily="34" charset="0"/>
              </a:rPr>
              <a:t>Åskådare</a:t>
            </a:r>
            <a:r>
              <a:rPr lang="sv-SE" sz="1200" b="0" baseline="0">
                <a:latin typeface="Calibri" panose="020F0502020204030204" pitchFamily="34" charset="0"/>
                <a:cs typeface="Calibri" panose="020F0502020204030204" pitchFamily="34" charset="0"/>
              </a:rPr>
              <a:t> – motivera barn, unga och vuxna till att bli aktiva åskådare.</a:t>
            </a:r>
          </a:p>
          <a:p>
            <a:pPr marL="228600" indent="-228600">
              <a:buFont typeface="+mj-lt"/>
              <a:buAutoNum type="arabicPeriod"/>
            </a:pPr>
            <a:r>
              <a:rPr lang="sv-SE" sz="1200" b="0" baseline="0">
                <a:latin typeface="Calibri" panose="020F0502020204030204" pitchFamily="34" charset="0"/>
                <a:cs typeface="Calibri" panose="020F0502020204030204" pitchFamily="34" charset="0"/>
              </a:rPr>
              <a:t>Dessa förändringstrategier är vad metodmaterialet fokuserar på för att skapa förändring. </a:t>
            </a:r>
          </a:p>
          <a:p>
            <a:pPr marL="171450" indent="-171450">
              <a:buFont typeface="Arial" panose="020B0604020202020204" pitchFamily="34" charset="0"/>
              <a:buChar char="•"/>
            </a:pPr>
            <a:endParaRPr lang="sv-SE" sz="1200" b="0" baseline="0">
              <a:latin typeface="Calibri" panose="020F0502020204030204" pitchFamily="34" charset="0"/>
              <a:cs typeface="Calibri" panose="020F0502020204030204" pitchFamily="34" charset="0"/>
            </a:endParaRPr>
          </a:p>
          <a:p>
            <a:pPr marL="685800" lvl="1" indent="-228600">
              <a:buFont typeface="Arial" panose="020B0604020202020204" pitchFamily="34" charset="0"/>
              <a:buChar char="•"/>
            </a:pPr>
            <a:endParaRPr lang="sv-SE" sz="1200" b="0" baseline="0">
              <a:latin typeface="Calibri" panose="020F0502020204030204" pitchFamily="34" charset="0"/>
              <a:cs typeface="Calibri" panose="020F0502020204030204" pitchFamily="34" charset="0"/>
            </a:endParaRPr>
          </a:p>
          <a:p>
            <a:endParaRPr lang="sv-SE"/>
          </a:p>
          <a:p>
            <a:endParaRPr lang="sv-SE"/>
          </a:p>
          <a:p>
            <a:endParaRPr lang="sv-SE" sz="1200" b="0" baseline="0">
              <a:latin typeface="Calibri" panose="020F0502020204030204" pitchFamily="34" charset="0"/>
              <a:cs typeface="Calibri" panose="020F0502020204030204" pitchFamily="34" charset="0"/>
            </a:endParaRPr>
          </a:p>
          <a:p>
            <a:endParaRPr lang="sv-SE" sz="1200" b="0" baseline="0">
              <a:latin typeface="Calibri" panose="020F0502020204030204" pitchFamily="34" charset="0"/>
              <a:cs typeface="Calibri" panose="020F0502020204030204" pitchFamily="34" charset="0"/>
            </a:endParaRPr>
          </a:p>
          <a:p>
            <a:endParaRPr lang="sv-SE" sz="1200" b="0" baseline="0">
              <a:latin typeface="Calibri" panose="020F0502020204030204" pitchFamily="34" charset="0"/>
              <a:cs typeface="Calibri" panose="020F0502020204030204" pitchFamily="34" charset="0"/>
            </a:endParaRPr>
          </a:p>
          <a:p>
            <a:endParaRPr lang="sv-SE" sz="1200" b="0" baseline="0">
              <a:latin typeface="Calibri" panose="020F0502020204030204" pitchFamily="34" charset="0"/>
              <a:cs typeface="Calibri" panose="020F0502020204030204" pitchFamily="34" charset="0"/>
            </a:endParaRPr>
          </a:p>
          <a:p>
            <a:endParaRPr lang="sv-SE" sz="1200" b="0" baseline="0">
              <a:latin typeface="Calibri" panose="020F0502020204030204" pitchFamily="34" charset="0"/>
              <a:cs typeface="Calibri" panose="020F0502020204030204" pitchFamily="34" charset="0"/>
            </a:endParaRPr>
          </a:p>
          <a:p>
            <a:endParaRPr lang="sv-SE"/>
          </a:p>
        </p:txBody>
      </p:sp>
      <p:sp>
        <p:nvSpPr>
          <p:cNvPr id="4" name="Platshållare för bildnummer 3"/>
          <p:cNvSpPr>
            <a:spLocks noGrp="1"/>
          </p:cNvSpPr>
          <p:nvPr>
            <p:ph type="sldNum" sz="quarter" idx="10"/>
          </p:nvPr>
        </p:nvSpPr>
        <p:spPr>
          <a:xfrm>
            <a:off x="3828169" y="10269984"/>
            <a:ext cx="2928619" cy="542501"/>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983B2C-8742-462B-80D2-17BF7749832E}" type="slidenum">
              <a:rPr kumimoji="0" lang="sv-SE" sz="4200" b="0" i="0" u="none" strike="noStrike" kern="1200" cap="none" spc="0" normalizeH="0" baseline="0" noProof="0" smtClean="0">
                <a:ln>
                  <a:noFill/>
                </a:ln>
                <a:solidFill>
                  <a:prstClr val="black"/>
                </a:solidFill>
                <a:effectLst/>
                <a:uLnTx/>
                <a:uFillTx/>
                <a:latin typeface="Gill Sans" charset="0"/>
                <a:ea typeface="ヒラギノ角ゴ ProN W3" charset="-128"/>
                <a:cs typeface="+mn-cs"/>
                <a:sym typeface="Gill Sans"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sv-SE" sz="4200" b="0" i="0" u="none" strike="noStrike" kern="1200" cap="none" spc="0" normalizeH="0" baseline="0" noProof="0">
              <a:ln>
                <a:noFill/>
              </a:ln>
              <a:solidFill>
                <a:prstClr val="black"/>
              </a:solidFill>
              <a:effectLst/>
              <a:uLnTx/>
              <a:uFillTx/>
              <a:latin typeface="Gill Sans" charset="0"/>
              <a:ea typeface="ヒラギノ角ゴ ProN W3" charset="-128"/>
              <a:cs typeface="+mn-cs"/>
              <a:sym typeface="Gill Sans" charset="0"/>
            </a:endParaRPr>
          </a:p>
        </p:txBody>
      </p:sp>
    </p:spTree>
    <p:extLst>
      <p:ext uri="{BB962C8B-B14F-4D97-AF65-F5344CB8AC3E}">
        <p14:creationId xmlns:p14="http://schemas.microsoft.com/office/powerpoint/2010/main" val="494567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baseline="0">
                <a:latin typeface="Calibri" panose="020F0502020204030204" pitchFamily="34" charset="0"/>
                <a:cs typeface="Calibri" panose="020F0502020204030204" pitchFamily="34" charset="0"/>
              </a:rPr>
              <a:t>Att göra: </a:t>
            </a:r>
          </a:p>
          <a:p>
            <a:pPr marL="228600" indent="-228600">
              <a:buFont typeface="+mj-lt"/>
              <a:buAutoNum type="arabicPeriod"/>
            </a:pPr>
            <a:r>
              <a:rPr lang="sv-SE" sz="1200" b="0" baseline="0">
                <a:latin typeface="Calibri" panose="020F0502020204030204" pitchFamily="34" charset="0"/>
                <a:cs typeface="Calibri" panose="020F0502020204030204" pitchFamily="34" charset="0"/>
              </a:rPr>
              <a:t>Förmedla innehållet av förändringsstrategin Våld.</a:t>
            </a: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lvl="0" indent="-228600">
              <a:buFont typeface="+mj-lt"/>
              <a:buAutoNum type="arabicPeriod"/>
            </a:pPr>
            <a:r>
              <a:rPr lang="sv-SE" sz="1200" b="0" baseline="0">
                <a:latin typeface="Calibri" panose="020F0502020204030204" pitchFamily="34" charset="0"/>
                <a:cs typeface="Calibri" panose="020F0502020204030204" pitchFamily="34" charset="0"/>
              </a:rPr>
              <a:t>Denna förändringsstrategi handlar om att bredda ungas förståelse för våld.</a:t>
            </a:r>
          </a:p>
          <a:p>
            <a:pPr marL="228600" lvl="0" indent="-228600">
              <a:buFont typeface="+mj-lt"/>
              <a:buAutoNum type="arabicPeriod"/>
            </a:pPr>
            <a:r>
              <a:rPr lang="sv-SE" sz="1200" b="0" baseline="0">
                <a:latin typeface="Calibri" panose="020F0502020204030204" pitchFamily="34" charset="0"/>
                <a:cs typeface="Calibri" panose="020F0502020204030204" pitchFamily="34" charset="0"/>
              </a:rPr>
              <a:t>När vi hör ordet våld tänker många på fysiskt våld – men våld kommer i många olika former. </a:t>
            </a:r>
          </a:p>
          <a:p>
            <a:pPr marL="228600" lvl="0" indent="-228600">
              <a:buFont typeface="+mj-lt"/>
              <a:buAutoNum type="arabicPeriod"/>
            </a:pPr>
            <a:r>
              <a:rPr lang="sv-SE" sz="1200"/>
              <a:t>Tillsammans tränar vi på att identifiera olika problematiska situationer och koppla dessa till våld.</a:t>
            </a:r>
          </a:p>
          <a:p>
            <a:pPr marL="228600" lvl="0" indent="-228600">
              <a:buFont typeface="+mj-lt"/>
              <a:buAutoNum type="arabicPeriod"/>
            </a:pPr>
            <a:r>
              <a:rPr lang="sv-SE" sz="1200"/>
              <a:t>Syftet är dels att bredda bilden och dels att skapa en samsyn kring vilka handlingar det är vi vill motverka. </a:t>
            </a:r>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17</a:t>
            </a:fld>
            <a:endParaRPr lang="sv-SE"/>
          </a:p>
        </p:txBody>
      </p:sp>
    </p:spTree>
    <p:extLst>
      <p:ext uri="{BB962C8B-B14F-4D97-AF65-F5344CB8AC3E}">
        <p14:creationId xmlns:p14="http://schemas.microsoft.com/office/powerpoint/2010/main" val="651403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sz="1200" b="0" baseline="0">
                <a:latin typeface="Calibri" panose="020F0502020204030204" pitchFamily="34" charset="0"/>
                <a:cs typeface="Calibri" panose="020F0502020204030204" pitchFamily="34" charset="0"/>
              </a:rPr>
              <a:t>Förmedla innehållet av förändringsstrategin Genus och normer.</a:t>
            </a: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endParaRPr lang="sv-SE" sz="1200" b="0" u="none" baseline="0">
              <a:latin typeface="Calibri" panose="020F0502020204030204" pitchFamily="34" charset="0"/>
              <a:cs typeface="Calibri" panose="020F0502020204030204" pitchFamily="34" charset="0"/>
            </a:endParaRPr>
          </a:p>
          <a:p>
            <a:pPr marL="228600" indent="-228600">
              <a:buFont typeface="+mj-lt"/>
              <a:buAutoNum type="arabicPeriod"/>
            </a:pPr>
            <a:r>
              <a:rPr lang="sv-SE" sz="1200"/>
              <a:t>Denna förändringsstrategi handlar om att synliggöra att våld till stor del är ett </a:t>
            </a:r>
            <a:r>
              <a:rPr lang="sv-SE" sz="1200" err="1"/>
              <a:t>könat</a:t>
            </a:r>
            <a:r>
              <a:rPr lang="sv-SE" sz="1200"/>
              <a:t> fenomen. </a:t>
            </a:r>
          </a:p>
          <a:p>
            <a:pPr marL="228600" indent="-228600">
              <a:buFont typeface="+mj-lt"/>
              <a:buAutoNum type="arabicPeriod"/>
            </a:pPr>
            <a:r>
              <a:rPr lang="sv-SE" sz="1200"/>
              <a:t>Genom övningar synliggör och problematiserar vi olika skadliga maktstrukturer och normer som bidrar till våld i vardagen.</a:t>
            </a:r>
          </a:p>
          <a:p>
            <a:pPr marL="228600" indent="-228600">
              <a:buFont typeface="+mj-lt"/>
              <a:buAutoNum type="arabicPeriod"/>
            </a:pPr>
            <a:r>
              <a:rPr lang="sv-SE" sz="1200"/>
              <a:t>Ett extra fokus läggs på normer kopplat till maskulinitet som är skadliga både för killar själva och andra kön.</a:t>
            </a:r>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18</a:t>
            </a:fld>
            <a:endParaRPr lang="sv-SE"/>
          </a:p>
        </p:txBody>
      </p:sp>
    </p:spTree>
    <p:extLst>
      <p:ext uri="{BB962C8B-B14F-4D97-AF65-F5344CB8AC3E}">
        <p14:creationId xmlns:p14="http://schemas.microsoft.com/office/powerpoint/2010/main" val="3469470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0"/>
              <a:t>Varför en genusförändrande ansats?</a:t>
            </a:r>
            <a:endParaRPr lang="sv-SE" sz="1200" b="1"/>
          </a:p>
          <a:p>
            <a:pPr defTabSz="990752">
              <a:defRPr/>
            </a:pPr>
            <a:r>
              <a:rPr lang="sv-SE" b="0" baseline="0"/>
              <a:t>Att göra:</a:t>
            </a:r>
          </a:p>
          <a:p>
            <a:pPr marL="228600" indent="-228600" defTabSz="990752">
              <a:buFont typeface="+mj-lt"/>
              <a:buAutoNum type="arabicPeriod"/>
              <a:defRPr/>
            </a:pPr>
            <a:r>
              <a:rPr lang="sv-SE" b="0" baseline="0"/>
              <a:t>Läs upp citatet på sliden.</a:t>
            </a:r>
          </a:p>
          <a:p>
            <a:pPr marL="228600" indent="-228600" defTabSz="990752">
              <a:buFont typeface="+mj-lt"/>
              <a:buAutoNum type="arabicPeriod"/>
              <a:defRPr/>
            </a:pPr>
            <a:endParaRPr lang="sv-SE" b="0" baseline="0"/>
          </a:p>
          <a:p>
            <a:pPr marL="228600" indent="-228600" defTabSz="990752">
              <a:buFont typeface="+mj-lt"/>
              <a:buAutoNum type="arabicPeriod"/>
              <a:defRPr/>
            </a:pPr>
            <a:endParaRPr lang="sv-SE" b="0" baseline="0"/>
          </a:p>
          <a:p>
            <a:pPr marL="228600" indent="-228600" defTabSz="990752">
              <a:buFont typeface="+mj-lt"/>
              <a:buAutoNum type="arabicPeriod"/>
              <a:defRPr/>
            </a:pPr>
            <a:endParaRPr lang="sv-SE" b="0" baseline="0"/>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endParaRPr lang="sv-SE" sz="1200"/>
          </a:p>
          <a:p>
            <a:pPr marL="228600" lvl="0" indent="-228600" defTabSz="990752">
              <a:buFont typeface="+mj-lt"/>
              <a:buAutoNum type="arabicPeriod"/>
              <a:defRPr/>
            </a:pPr>
            <a:r>
              <a:rPr lang="sv-SE" sz="1200" b="0"/>
              <a:t>Citatet är taget ur en WHO-rapport (2010) där 58 preventionsprogram med fokus på hälsa och mäns våld mot kvinnor granskades. </a:t>
            </a:r>
          </a:p>
          <a:p>
            <a:pPr marL="228600" lvl="0" indent="-228600" defTabSz="990752">
              <a:buFont typeface="+mj-lt"/>
              <a:buAutoNum type="arabicPeriod"/>
              <a:defRPr/>
            </a:pPr>
            <a:r>
              <a:rPr lang="sv-SE" sz="1200" b="0"/>
              <a:t>Rapportens genomgång av riskfaktorer för våld synliggjorde att flera riskfaktorer är kopplat till </a:t>
            </a:r>
            <a:r>
              <a:rPr lang="sv-SE" sz="1200" b="0" err="1"/>
              <a:t>könade</a:t>
            </a:r>
            <a:r>
              <a:rPr lang="sv-SE" sz="1200" b="0"/>
              <a:t> förväntningar på män.</a:t>
            </a:r>
          </a:p>
          <a:p>
            <a:pPr marL="228600" lvl="0" indent="-228600" defTabSz="990752">
              <a:buFont typeface="+mj-lt"/>
              <a:buAutoNum type="arabicPeriod"/>
              <a:defRPr/>
            </a:pPr>
            <a:r>
              <a:rPr lang="sv-SE" sz="1200" b="0"/>
              <a:t>En </a:t>
            </a:r>
            <a:r>
              <a:rPr lang="sv-SE" b="0"/>
              <a:t>genusförändrande</a:t>
            </a:r>
            <a:r>
              <a:rPr lang="sv-SE" b="0" baseline="0"/>
              <a:t> ansats som </a:t>
            </a:r>
            <a:r>
              <a:rPr lang="sv-SE" b="0"/>
              <a:t>problematiserar dessa stereotypa förväntningar på män är därför mer effektiva när det gäller att motivera män till att välja bort våld.  </a:t>
            </a:r>
          </a:p>
          <a:p>
            <a:pPr marL="228600" lvl="0" indent="-228600" defTabSz="990752">
              <a:buFont typeface="+mj-lt"/>
              <a:buAutoNum type="arabicPeriod"/>
              <a:defRPr/>
            </a:pPr>
            <a:r>
              <a:rPr lang="sv-SE" b="0"/>
              <a:t>Även program som inte enbart fokuserar på individen utan mer på den sociala kontexten visar sig vara med effektiva, som aktiverar och motiverar ett helt system som drar åt samma håll.</a:t>
            </a:r>
            <a:endParaRPr lang="sv-SE"/>
          </a:p>
          <a:p>
            <a:pPr marL="0" indent="0">
              <a:buNone/>
            </a:pPr>
            <a:endParaRPr lang="sv-SE" sz="1100" b="0"/>
          </a:p>
          <a:p>
            <a:endParaRPr lang="sv-SE" sz="1200"/>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19</a:t>
            </a:fld>
            <a:endParaRPr lang="sv-SE"/>
          </a:p>
        </p:txBody>
      </p:sp>
    </p:spTree>
    <p:extLst>
      <p:ext uri="{BB962C8B-B14F-4D97-AF65-F5344CB8AC3E}">
        <p14:creationId xmlns:p14="http://schemas.microsoft.com/office/powerpoint/2010/main" val="1055632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MELLANSTADIET </a:t>
            </a:r>
            <a:r>
              <a:rPr lang="sv-SE" b="0"/>
              <a:t>– Förankringssamtal</a:t>
            </a:r>
          </a:p>
        </p:txBody>
      </p:sp>
      <p:sp>
        <p:nvSpPr>
          <p:cNvPr id="4" name="Platshållare för bildnummer 3"/>
          <p:cNvSpPr>
            <a:spLocks noGrp="1"/>
          </p:cNvSpPr>
          <p:nvPr>
            <p:ph type="sldNum" sz="quarter" idx="5"/>
          </p:nvPr>
        </p:nvSpPr>
        <p:spPr/>
        <p:txBody>
          <a:bodyPr/>
          <a:lstStyle/>
          <a:p>
            <a:fld id="{F29E5D8B-393A-C54A-9D94-1E7914ED0C31}" type="slidenum">
              <a:rPr lang="sv-SE" smtClean="0"/>
              <a:t>2</a:t>
            </a:fld>
            <a:endParaRPr lang="sv-SE"/>
          </a:p>
        </p:txBody>
      </p:sp>
    </p:spTree>
    <p:extLst>
      <p:ext uri="{BB962C8B-B14F-4D97-AF65-F5344CB8AC3E}">
        <p14:creationId xmlns:p14="http://schemas.microsoft.com/office/powerpoint/2010/main" val="1049624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sz="1200" b="0" baseline="0">
                <a:latin typeface="Calibri" panose="020F0502020204030204" pitchFamily="34" charset="0"/>
                <a:cs typeface="Calibri" panose="020F0502020204030204" pitchFamily="34" charset="0"/>
              </a:rPr>
              <a:t>Förmedla innehållet av förändringsstrategin Åskådare.</a:t>
            </a: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pPr marL="228600" indent="-228600">
              <a:buFont typeface="+mj-lt"/>
              <a:buAutoNum type="arabicPeriod"/>
            </a:pPr>
            <a:endParaRPr lang="sv-SE" sz="1200" b="0" baseline="0">
              <a:latin typeface="Calibri" panose="020F0502020204030204" pitchFamily="34" charset="0"/>
              <a:cs typeface="Calibri" panose="020F0502020204030204" pitchFamily="34" charset="0"/>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endParaRPr lang="sv-SE" sz="1200" b="0" u="none" baseline="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a:t>Att fokusera på åskådarna har enligt forskning visat sig vara en effektiv strategi för att motverka våldet.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a:t>Våldet blir något som berör oss alla, vilket </a:t>
            </a:r>
            <a:r>
              <a:rPr lang="sv-SE" sz="1200" b="0"/>
              <a:t>möjliggör förändring i större skala.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a:t>MVP fokuserar på att inspirera och träna alla till att bli aktiva åskådare genom att ingripa mot våld i sin vardag.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a:t>Åskådaransatsen blir i sin tur en strategi för att bryta och förändra skadliga normer som bidrar till våld.</a:t>
            </a:r>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20</a:t>
            </a:fld>
            <a:endParaRPr lang="sv-SE"/>
          </a:p>
        </p:txBody>
      </p:sp>
    </p:spTree>
    <p:extLst>
      <p:ext uri="{BB962C8B-B14F-4D97-AF65-F5344CB8AC3E}">
        <p14:creationId xmlns:p14="http://schemas.microsoft.com/office/powerpoint/2010/main" val="2719639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defTabSz="946313">
              <a:buFont typeface="+mj-lt"/>
              <a:buNone/>
              <a:defRPr/>
            </a:pPr>
            <a:r>
              <a:rPr lang="sv-SE" b="0" noProof="0">
                <a:solidFill>
                  <a:srgbClr val="000000"/>
                </a:solidFill>
                <a:latin typeface="Georgia" panose="02040502050405020303" pitchFamily="18" charset="0"/>
                <a:cs typeface="Avenir Next Medium"/>
              </a:rPr>
              <a:t>Att göra:</a:t>
            </a:r>
          </a:p>
          <a:p>
            <a:pPr marL="228600" indent="-228600" defTabSz="946313">
              <a:buFont typeface="+mj-lt"/>
              <a:buAutoNum type="arabicPeriod"/>
              <a:defRPr/>
            </a:pPr>
            <a:r>
              <a:rPr lang="sv-SE" b="0" noProof="0">
                <a:solidFill>
                  <a:srgbClr val="000000"/>
                </a:solidFill>
                <a:latin typeface="Georgia" panose="02040502050405020303" pitchFamily="18" charset="0"/>
                <a:cs typeface="Avenir Next Medium"/>
              </a:rPr>
              <a:t>Presentera kort målen med MVP.</a:t>
            </a:r>
            <a:endParaRPr lang="sv-SE" sz="1200" b="1" noProof="0">
              <a:latin typeface="Georgia"/>
            </a:endParaRPr>
          </a:p>
          <a:p>
            <a:endParaRPr lang="sv-SE" sz="1200" b="1" noProof="0">
              <a:latin typeface="Georgia"/>
            </a:endParaRPr>
          </a:p>
          <a:p>
            <a:endParaRPr lang="sv-SE" sz="1200" b="1" noProof="0">
              <a:latin typeface="Georgia"/>
            </a:endParaRPr>
          </a:p>
          <a:p>
            <a:endParaRPr lang="sv-SE" sz="1200" b="1" noProof="0">
              <a:latin typeface="Georgia"/>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p>
          <a:p>
            <a:r>
              <a:rPr lang="sv-SE" sz="1200" b="1"/>
              <a:t>Öka medvetenheten och kunskapen om våld </a:t>
            </a:r>
          </a:p>
          <a:p>
            <a:r>
              <a:rPr lang="sv-SE" sz="1200"/>
              <a:t>Programmet syftar till att ge ökad kunskap och medvetenhet om att våld omfattar mycket mer än fysiskt våld. Det kan vara allt från glåpord, trakasserier till mer grövre uttryck. Deltagarna lär sig identifiera olika situationer som problematiska och får en förståelse för att våld finns på en skala, från lindriga till grövre uttryck, och att det finns ett samband mellan de olika våldshandlingarna. </a:t>
            </a:r>
          </a:p>
          <a:p>
            <a:endParaRPr lang="sv-SE" sz="120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a:t>Granska skadliga normer som bidrar till våld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Programmet syftar till att hjälpa oss att utmana stereotypa föreställningar om kön och få syn på olika normsystem som präglar vår vardag och bidrar till våld. Många orättvisor i vår omgivning har normaliserats och programmet vill lyfta ämnen som sexism, rasism, homo-/transfobi genom att utmana deltagarnas tankar, sanningar och sätt att skapa mening i sin omgivning.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a:p>
          <a:p>
            <a:r>
              <a:rPr lang="sv-SE" sz="1200" b="1"/>
              <a:t>Skapa trygga och reflekterande samtal</a:t>
            </a:r>
          </a:p>
          <a:p>
            <a:r>
              <a:rPr lang="sv-SE" sz="1200"/>
              <a:t>Programmet syftar till att skapa ett tryggt sammanhang som möjliggör reflekterande samtal kring dessa frågor. Den pedagogiska </a:t>
            </a:r>
            <a:r>
              <a:rPr lang="sv-SE" sz="1200" b="0" noProof="0"/>
              <a:t>metoden </a:t>
            </a:r>
            <a:r>
              <a:rPr lang="sv-SE" sz="1200" b="0" noProof="0">
                <a:solidFill>
                  <a:srgbClr val="000000"/>
                </a:solidFill>
                <a:latin typeface="Georgia" panose="02040502050405020303" pitchFamily="18" charset="0"/>
              </a:rPr>
              <a:t>h</a:t>
            </a:r>
            <a:r>
              <a:rPr lang="sv-SE" sz="1200" b="0" noProof="0">
                <a:solidFill>
                  <a:srgbClr val="000000"/>
                </a:solidFill>
                <a:latin typeface="Georgia" panose="02040502050405020303" pitchFamily="18" charset="0"/>
                <a:cs typeface="Avenir Next Medium"/>
              </a:rPr>
              <a:t>andlar om att leda ett samtal – inte utbilda eller lära ut. I MVP tanker vi</a:t>
            </a:r>
            <a:r>
              <a:rPr lang="sv-SE" sz="1200" b="0" noProof="0"/>
              <a:t> att vi lär oss bäst genom att träna tillsammans med andra jämnåriga och genom att sätta oss in i frågan.</a:t>
            </a:r>
          </a:p>
          <a:p>
            <a:endParaRPr lang="sv-SE" sz="1200" b="0" noProof="0"/>
          </a:p>
          <a:p>
            <a:r>
              <a:rPr lang="sv-SE" sz="1200" b="1" noProof="0"/>
              <a:t>Öva på empati och samtycke</a:t>
            </a:r>
          </a:p>
          <a:p>
            <a:r>
              <a:rPr lang="sv-SE" sz="1200"/>
              <a:t>Programmet syftar till att träna på empati genom att sätta sig in i situationer med våld och hur det blir för den som utsätts, vilket är viktigt för att som åskådare bli motiverad att ingripa. I programmet får deltagarna även träna på samtycke genom att prata om vad det innebär, hur det känns i kroppen och bli varse om sina egna och andras gränser för att i sin tur motverka övertramp och våld. </a:t>
            </a:r>
            <a:endParaRPr lang="sv-SE" sz="1200" b="0" noProof="0"/>
          </a:p>
          <a:p>
            <a:endParaRPr lang="sv-SE" sz="1200" b="0" noProof="0"/>
          </a:p>
          <a:p>
            <a:r>
              <a:rPr lang="sv-SE" sz="1200" b="1"/>
              <a:t>Uppmuntra till omsorg och aktivt åskådarskap</a:t>
            </a:r>
          </a:p>
          <a:p>
            <a:r>
              <a:rPr lang="sv-SE" sz="1200"/>
              <a:t>Programmet syftar till att uppmuntra omsorg för varandra genom att göra deltagarna mer förberedda och säkra på hur de ska kunna ingripa </a:t>
            </a:r>
            <a:r>
              <a:rPr lang="sv-SE" sz="1200" i="1"/>
              <a:t>före, under</a:t>
            </a:r>
            <a:r>
              <a:rPr lang="sv-SE" sz="1200"/>
              <a:t> eller </a:t>
            </a:r>
            <a:r>
              <a:rPr lang="sv-SE" sz="1200" i="1"/>
              <a:t>efter </a:t>
            </a:r>
            <a:r>
              <a:rPr lang="sv-SE" sz="1200"/>
              <a:t>en kränkande eller våldsam situation. Programmet vill även inspirera oss till att motivera </a:t>
            </a:r>
            <a:r>
              <a:rPr lang="sv-SE" sz="1200" i="1"/>
              <a:t>andra</a:t>
            </a:r>
            <a:r>
              <a:rPr lang="sv-SE" sz="1200"/>
              <a:t> att gripa in. Vi vill få deltagarna att känna kraften i att göra saker tillsammans och motivera dem till att vilja göra skillnad och skapa förändring.</a:t>
            </a:r>
          </a:p>
          <a:p>
            <a:pPr defTabSz="946313">
              <a:defRPr/>
            </a:pPr>
            <a:endParaRPr lang="en-US" b="1">
              <a:solidFill>
                <a:srgbClr val="000000"/>
              </a:solidFill>
              <a:latin typeface="Georgia" panose="02040502050405020303" pitchFamily="18" charset="0"/>
              <a:cs typeface="Avenir Next Medium"/>
            </a:endParaRPr>
          </a:p>
          <a:p>
            <a:r>
              <a:rPr lang="sv-SE" b="1"/>
              <a:t>Öka tryggheten och minska våldet</a:t>
            </a:r>
          </a:p>
          <a:p>
            <a:r>
              <a:rPr lang="sv-SE"/>
              <a:t>Detta är det långsiktiga målet. Innan vi tar oss dit strävar vi efter ovanstående mål.</a:t>
            </a:r>
          </a:p>
        </p:txBody>
      </p:sp>
      <p:sp>
        <p:nvSpPr>
          <p:cNvPr id="4" name="Platshållare för bildnummer 3"/>
          <p:cNvSpPr>
            <a:spLocks noGrp="1"/>
          </p:cNvSpPr>
          <p:nvPr>
            <p:ph type="sldNum" sz="quarter" idx="10"/>
          </p:nvPr>
        </p:nvSpPr>
        <p:spPr/>
        <p:txBody>
          <a:bodyPr/>
          <a:lstStyle/>
          <a:p>
            <a:fld id="{91983B2C-8742-462B-80D2-17BF7749832E}" type="slidenum">
              <a:rPr lang="sv-SE" smtClean="0"/>
              <a:t>21</a:t>
            </a:fld>
            <a:endParaRPr lang="sv-SE"/>
          </a:p>
        </p:txBody>
      </p:sp>
    </p:spTree>
    <p:extLst>
      <p:ext uri="{BB962C8B-B14F-4D97-AF65-F5344CB8AC3E}">
        <p14:creationId xmlns:p14="http://schemas.microsoft.com/office/powerpoint/2010/main" val="4286880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a:t>Förmedla:</a:t>
            </a:r>
          </a:p>
          <a:p>
            <a:pPr marL="228600" indent="-228600">
              <a:buFont typeface="+mj-lt"/>
              <a:buAutoNum type="arabicPeriod"/>
            </a:pPr>
            <a:r>
              <a:rPr lang="sv-SE" b="0"/>
              <a:t>Nu kommer vi gå igenom MVP:s struktur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1" kern="1200" baseline="0">
                <a:solidFill>
                  <a:schemeClr val="tx1"/>
                </a:solidFill>
                <a:effectLst/>
                <a:latin typeface="+mn-lt"/>
                <a:ea typeface="+mn-ea"/>
                <a:cs typeface="+mn-cs"/>
                <a:sym typeface="Lucida Grande"/>
              </a:rPr>
              <a:t>OBS! </a:t>
            </a:r>
            <a:r>
              <a:rPr lang="sv-SE" sz="1200" b="0" kern="1200" baseline="0">
                <a:solidFill>
                  <a:schemeClr val="tx1"/>
                </a:solidFill>
                <a:effectLst/>
                <a:latin typeface="+mn-lt"/>
                <a:ea typeface="+mn-ea"/>
                <a:cs typeface="+mn-cs"/>
                <a:sym typeface="Lucida Grande"/>
              </a:rPr>
              <a:t>Om ni utbildar i MVP Gymnasiet – dölj slide 23-31</a:t>
            </a:r>
            <a:endParaRPr lang="sv-SE" sz="1200" kern="1200">
              <a:solidFill>
                <a:schemeClr val="tx1"/>
              </a:solidFill>
              <a:effectLst/>
              <a:latin typeface="+mn-lt"/>
              <a:ea typeface="+mn-ea"/>
              <a:cs typeface="+mn-cs"/>
              <a:sym typeface="Lucida Grande"/>
            </a:endParaRPr>
          </a:p>
          <a:p>
            <a:pPr marL="228600" indent="-228600">
              <a:buFont typeface="+mj-lt"/>
              <a:buAutoNum type="arabicPeriod"/>
            </a:pPr>
            <a:endParaRPr lang="sv-SE" b="0"/>
          </a:p>
          <a:p>
            <a:pPr marL="0" indent="0">
              <a:buFont typeface="Arial" panose="020B0604020202020204" pitchFamily="34" charset="0"/>
              <a:buNone/>
            </a:pPr>
            <a:endParaRPr lang="sv-SE" b="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983B2C-8742-462B-80D2-17BF774983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404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GYMNASIET</a:t>
            </a:r>
          </a:p>
          <a:p>
            <a:endParaRPr lang="sv-SE"/>
          </a:p>
          <a:p>
            <a:r>
              <a:rPr lang="sv-SE"/>
              <a:t>Att göra:</a:t>
            </a:r>
          </a:p>
          <a:p>
            <a:pPr marL="228600" indent="-228600">
              <a:buFont typeface="+mj-lt"/>
              <a:buAutoNum type="arabicPeriod"/>
            </a:pPr>
            <a:r>
              <a:rPr lang="sv-SE"/>
              <a:t>Gå kort igenom manualens olika teman och hur lektionerna följer löpande under terminen.</a:t>
            </a:r>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endParaRPr lang="sv-SE"/>
          </a:p>
          <a:p>
            <a:pPr marL="0" indent="0">
              <a:buFont typeface="Arial" panose="020B0604020202020204" pitchFamily="34" charset="0"/>
              <a:buNone/>
            </a:pPr>
            <a:endParaRPr lang="sv-SE" b="0" baseline="0"/>
          </a:p>
          <a:p>
            <a:pPr marL="228600" indent="-228600">
              <a:buFont typeface="+mj-lt"/>
              <a:buAutoNum type="arabicPeriod"/>
            </a:pPr>
            <a:endParaRPr lang="sv-SE" b="0" baseline="0"/>
          </a:p>
          <a:p>
            <a:pPr marL="0" indent="0">
              <a:buFont typeface="+mj-lt"/>
              <a:buNone/>
            </a:pPr>
            <a:r>
              <a:rPr lang="sv-SE" b="1" baseline="0"/>
              <a:t>Behov av anpassning:</a:t>
            </a:r>
          </a:p>
          <a:p>
            <a:pPr marL="228600" indent="-228600">
              <a:buFont typeface="+mj-lt"/>
              <a:buAutoNum type="arabicPeriod"/>
            </a:pPr>
            <a:r>
              <a:rPr lang="sv-SE" b="0" baseline="0"/>
              <a:t>Även om det finns färdiga lektionsupplägg behöver lektionerna i viss mån anpassas till den kontext där de ska genomföras. Tyvärr finns det ingen universallösning som passar alla.</a:t>
            </a:r>
          </a:p>
          <a:p>
            <a:pPr marL="228600" indent="-228600">
              <a:buFont typeface="+mj-lt"/>
              <a:buAutoNum type="arabicPeriod"/>
            </a:pPr>
            <a:r>
              <a:rPr lang="sv-SE" b="0" baseline="0"/>
              <a:t>Manualen presenterar ett tydligt lektionstema, anger ett syfte och mål med varje övning och erbjuder en struktur för varje lektion. </a:t>
            </a:r>
          </a:p>
          <a:p>
            <a:pPr marL="228600" indent="-228600">
              <a:buFont typeface="+mj-lt"/>
              <a:buAutoNum type="arabicPeriod"/>
            </a:pPr>
            <a:r>
              <a:rPr lang="sv-SE" b="0" baseline="0"/>
              <a:t>Utifrån detta kan de lokala MVP-teamen behöva ta sig tid att justera scenarios, exempel eller filmklipp så att de knyter an den lokala kontexten och passar den till den målgrupp som ska delta. </a:t>
            </a:r>
          </a:p>
          <a:p>
            <a:pPr marL="228600" indent="-228600">
              <a:buFont typeface="+mj-lt"/>
              <a:buAutoNum type="arabicPeriod"/>
            </a:pPr>
            <a:r>
              <a:rPr lang="sv-SE" b="1" baseline="0"/>
              <a:t>Viktigt</a:t>
            </a:r>
            <a:r>
              <a:rPr lang="sv-SE" b="0" baseline="0"/>
              <a:t> – för att ledare ska kunna göra de kontextanpassningar som behövs förutsätter detta att de får planerad arbetstid för det. </a:t>
            </a:r>
          </a:p>
          <a:p>
            <a:pPr marL="228600" indent="-228600">
              <a:buFont typeface="+mj-lt"/>
              <a:buAutoNum type="arabicPeriod"/>
            </a:pPr>
            <a:r>
              <a:rPr lang="sv-SE" b="0" baseline="0"/>
              <a:t>Vad ni som ledning kommer behöva tänka på för att skapa de förutsättningar ledarna behöver kommer vi komma in på senare. </a:t>
            </a:r>
            <a:endParaRPr lang="sv-SE" b="0"/>
          </a:p>
        </p:txBody>
      </p:sp>
      <p:sp>
        <p:nvSpPr>
          <p:cNvPr id="4" name="Platshållare för bildnummer 3"/>
          <p:cNvSpPr>
            <a:spLocks noGrp="1"/>
          </p:cNvSpPr>
          <p:nvPr>
            <p:ph type="sldNum" sz="quarter" idx="5"/>
          </p:nvPr>
        </p:nvSpPr>
        <p:spPr/>
        <p:txBody>
          <a:bodyPr/>
          <a:lstStyle/>
          <a:p>
            <a:fld id="{4DC01E4E-69F1-4149-85FE-E8F355F61696}" type="slidenum">
              <a:rPr lang="sv-SE" smtClean="0"/>
              <a:t>23</a:t>
            </a:fld>
            <a:endParaRPr lang="sv-SE"/>
          </a:p>
        </p:txBody>
      </p:sp>
    </p:spTree>
    <p:extLst>
      <p:ext uri="{BB962C8B-B14F-4D97-AF65-F5344CB8AC3E}">
        <p14:creationId xmlns:p14="http://schemas.microsoft.com/office/powerpoint/2010/main" val="184499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a:t>
            </a:r>
          </a:p>
          <a:p>
            <a:pPr marL="685800" lvl="1" indent="-228600">
              <a:buFont typeface="Arial" panose="020B0604020202020204" pitchFamily="34" charset="0"/>
              <a:buChar char="•"/>
            </a:pPr>
            <a:r>
              <a:rPr lang="sv-SE"/>
              <a:t>Materialet är uppdelat i fyra olika avsnitt som ni möts av när ni klickar er in på metodmaterialet på </a:t>
            </a:r>
            <a:r>
              <a:rPr lang="sv-SE" err="1"/>
              <a:t>lärplattformen</a:t>
            </a:r>
            <a:r>
              <a:rPr lang="sv-SE"/>
              <a:t>.</a:t>
            </a:r>
          </a:p>
          <a:p>
            <a:pPr marL="228600" indent="-228600">
              <a:buFont typeface="+mj-lt"/>
              <a:buAutoNum type="arabicPeriod"/>
            </a:pPr>
            <a:r>
              <a:rPr lang="sv-SE"/>
              <a:t>Gå igenom följande delar i kommande </a:t>
            </a:r>
            <a:r>
              <a:rPr lang="sv-SE" err="1"/>
              <a:t>slides</a:t>
            </a:r>
            <a:r>
              <a:rPr lang="sv-SE"/>
              <a:t>.</a:t>
            </a:r>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24</a:t>
            </a:fld>
            <a:endParaRPr lang="sv-SE"/>
          </a:p>
        </p:txBody>
      </p:sp>
    </p:spTree>
    <p:extLst>
      <p:ext uri="{BB962C8B-B14F-4D97-AF65-F5344CB8AC3E}">
        <p14:creationId xmlns:p14="http://schemas.microsoft.com/office/powerpoint/2010/main" val="3628318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Berätta om det stöd som finns under fliken ”Förberedelser”. </a:t>
            </a:r>
            <a:endParaRPr lang="sv-SE" b="0" i="0">
              <a:solidFill>
                <a:srgbClr val="000000"/>
              </a:solidFill>
              <a:effectLst/>
              <a:latin typeface="Open Sans" panose="020B0606030504020204" pitchFamily="34" charset="0"/>
            </a:endParaRPr>
          </a:p>
          <a:p>
            <a:pPr marL="228600" indent="-228600">
              <a:buFont typeface="Arial" panose="020B0604020202020204" pitchFamily="34" charset="0"/>
              <a:buChar char="•"/>
            </a:pPr>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25</a:t>
            </a:fld>
            <a:endParaRPr lang="sv-SE"/>
          </a:p>
        </p:txBody>
      </p:sp>
    </p:spTree>
    <p:extLst>
      <p:ext uri="{BB962C8B-B14F-4D97-AF65-F5344CB8AC3E}">
        <p14:creationId xmlns:p14="http://schemas.microsoft.com/office/powerpoint/2010/main" val="636642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0D842-4714-C039-7DE4-4353322F8BE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C1BC5B6-E056-E4CC-34CC-86FDB32C3A4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35612D1-A8CE-D9A8-F759-2D93F22581C4}"/>
              </a:ext>
            </a:extLst>
          </p:cNvPr>
          <p:cNvSpPr>
            <a:spLocks noGrp="1"/>
          </p:cNvSpPr>
          <p:nvPr>
            <p:ph type="body" idx="1"/>
          </p:nvPr>
        </p:nvSpPr>
        <p:spPr/>
        <p:txBody>
          <a:bodyPr/>
          <a:lstStyle/>
          <a:p>
            <a:r>
              <a:rPr lang="sv-SE"/>
              <a:t>Att göra:</a:t>
            </a:r>
          </a:p>
          <a:p>
            <a:pPr marL="228600" indent="-228600">
              <a:buFont typeface="+mj-lt"/>
              <a:buAutoNum type="arabicPeriod"/>
            </a:pPr>
            <a:r>
              <a:rPr lang="sv-SE"/>
              <a:t>Förmedla vad Trygg bas-kartläggningen innebär och varför den är viktig.</a:t>
            </a:r>
          </a:p>
          <a:p>
            <a:pPr marL="228600" indent="-228600">
              <a:buFont typeface="+mj-lt"/>
              <a:buAutoNum type="arabicPeriod"/>
            </a:pPr>
            <a:endParaRPr lang="sv-SE"/>
          </a:p>
          <a:p>
            <a:pPr marL="228600"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b="0" i="0">
                <a:solidFill>
                  <a:srgbClr val="000000"/>
                </a:solidFill>
                <a:effectLst/>
                <a:latin typeface="Open Sans" panose="020B0606030504020204" pitchFamily="34" charset="0"/>
              </a:rPr>
              <a:t>Som stöd i skolans arbete med att hjälpa elever att hantera berättelser om våld så ska en ”Trygg bas-kartläggning” genomföras </a:t>
            </a:r>
            <a:r>
              <a:rPr lang="sv-SE" b="0" i="0" u="sng">
                <a:solidFill>
                  <a:srgbClr val="000000"/>
                </a:solidFill>
                <a:effectLst/>
                <a:latin typeface="Open Sans" panose="020B0606030504020204" pitchFamily="34" charset="0"/>
              </a:rPr>
              <a:t>innan</a:t>
            </a:r>
            <a:r>
              <a:rPr lang="sv-SE" b="0" i="0">
                <a:solidFill>
                  <a:srgbClr val="000000"/>
                </a:solidFill>
                <a:effectLst/>
                <a:latin typeface="Open Sans" panose="020B0606030504020204" pitchFamily="34" charset="0"/>
              </a:rPr>
              <a:t> MVP sätter igång.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i="0">
                <a:solidFill>
                  <a:srgbClr val="000000"/>
                </a:solidFill>
                <a:effectLst/>
                <a:latin typeface="Open Sans" panose="020B0606030504020204" pitchFamily="34" charset="0"/>
              </a:rPr>
              <a:t>Trygg bas-kartläggningen ska genomföras </a:t>
            </a:r>
            <a:r>
              <a:rPr lang="sv-SE"/>
              <a:t>i form av enskilda samtal mellan elev och personal</a:t>
            </a:r>
            <a:r>
              <a:rPr lang="sv-SE" b="0" i="0">
                <a:solidFill>
                  <a:srgbClr val="000000"/>
                </a:solidFill>
                <a:effectLst/>
                <a:latin typeface="Open Sans" panose="020B0606030504020204" pitchFamily="34" charset="0"/>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Syftet är att säkerställa att varje elev har minst en vuxen i skolan – mentor, kurator, elevassistent, fritidsledare eller liknande – som de känner sig trygga att vända sig till vid behov.</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Kartläggningen stärker trygghetsarbetet i skolan, oavsett om MVP genomförs eller inte.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i="0">
              <a:solidFill>
                <a:srgbClr val="000000"/>
              </a:solidFill>
              <a:effectLst/>
              <a:latin typeface="Open Sans" panose="020B0606030504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i="0">
              <a:solidFill>
                <a:srgbClr val="000000"/>
              </a:solidFill>
              <a:effectLst/>
              <a:latin typeface="Open Sans" panose="020B0606030504020204" pitchFamily="34" charset="0"/>
            </a:endParaRPr>
          </a:p>
          <a:p>
            <a:pPr marL="228600" indent="-228600">
              <a:buFont typeface="+mj-lt"/>
              <a:buAutoNum type="arabicPeriod"/>
            </a:pPr>
            <a:endParaRPr lang="sv-SE"/>
          </a:p>
          <a:p>
            <a:endParaRPr lang="sv-SE"/>
          </a:p>
        </p:txBody>
      </p:sp>
      <p:sp>
        <p:nvSpPr>
          <p:cNvPr id="4" name="Platshållare för bildnummer 3">
            <a:extLst>
              <a:ext uri="{FF2B5EF4-FFF2-40B4-BE49-F238E27FC236}">
                <a16:creationId xmlns:a16="http://schemas.microsoft.com/office/drawing/2014/main" id="{100973F0-1282-80B1-E162-4D2A0FA817A1}"/>
              </a:ext>
            </a:extLst>
          </p:cNvPr>
          <p:cNvSpPr>
            <a:spLocks noGrp="1"/>
          </p:cNvSpPr>
          <p:nvPr>
            <p:ph type="sldNum" sz="quarter" idx="5"/>
          </p:nvPr>
        </p:nvSpPr>
        <p:spPr/>
        <p:txBody>
          <a:bodyPr/>
          <a:lstStyle/>
          <a:p>
            <a:fld id="{149C067B-9CE4-1A4B-8AE5-B35BE213FF10}" type="slidenum">
              <a:rPr lang="sv-SE" smtClean="0"/>
              <a:t>26</a:t>
            </a:fld>
            <a:endParaRPr lang="sv-SE"/>
          </a:p>
        </p:txBody>
      </p:sp>
    </p:spTree>
    <p:extLst>
      <p:ext uri="{BB962C8B-B14F-4D97-AF65-F5344CB8AC3E}">
        <p14:creationId xmlns:p14="http://schemas.microsoft.com/office/powerpoint/2010/main" val="1560777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3B03-E15D-72E4-5EE7-392D17EC379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A795241-69D8-CAB9-C697-4093314F0F0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FCBF230-73F9-FEE5-2ECB-BF28D726D3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a:t>Att göra:</a:t>
            </a:r>
          </a:p>
          <a:p>
            <a:pPr marL="228600" indent="-228600">
              <a:buFont typeface="+mj-lt"/>
              <a:buAutoNum type="arabicPeriod"/>
            </a:pPr>
            <a:r>
              <a:rPr lang="sv-SE" b="0" i="0">
                <a:solidFill>
                  <a:srgbClr val="000000"/>
                </a:solidFill>
                <a:effectLst/>
                <a:latin typeface="Open Sans" panose="020B0606030504020204" pitchFamily="34" charset="0"/>
              </a:rPr>
              <a:t>Dela exemplet på frågor som ska ställas i de enskilda elevsamtalen.</a:t>
            </a:r>
          </a:p>
          <a:p>
            <a:pPr marL="228600" indent="-228600">
              <a:buFont typeface="+mj-lt"/>
              <a:buAutoNum type="arabicPeriod"/>
            </a:pPr>
            <a:r>
              <a:rPr lang="sv-SE" b="0" i="0">
                <a:solidFill>
                  <a:srgbClr val="000000"/>
                </a:solidFill>
                <a:effectLst/>
                <a:latin typeface="Open Sans" panose="020B0606030504020204" pitchFamily="34" charset="0"/>
              </a:rPr>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Rekommendationen är att elevhälsan genomför kartläggningen. </a:t>
            </a:r>
            <a:endParaRPr lang="sv-SE"/>
          </a:p>
          <a:p>
            <a:pPr marL="685800" lvl="1" indent="-228600">
              <a:buFont typeface="Arial" panose="020B0604020202020204" pitchFamily="34" charset="0"/>
              <a:buChar char="•"/>
            </a:pPr>
            <a:r>
              <a:rPr lang="sv-SE" b="0" i="0">
                <a:solidFill>
                  <a:srgbClr val="000000"/>
                </a:solidFill>
                <a:effectLst/>
                <a:latin typeface="Open Sans" panose="020B0606030504020204" pitchFamily="34" charset="0"/>
              </a:rPr>
              <a:t>Det är bra om en </a:t>
            </a:r>
            <a:r>
              <a:rPr lang="sv-SE" b="0" i="1">
                <a:solidFill>
                  <a:srgbClr val="000000"/>
                </a:solidFill>
                <a:effectLst/>
                <a:latin typeface="Open Sans" panose="020B0606030504020204" pitchFamily="34" charset="0"/>
              </a:rPr>
              <a:t>oberoende person </a:t>
            </a:r>
            <a:r>
              <a:rPr lang="sv-SE" b="0" i="0">
                <a:solidFill>
                  <a:srgbClr val="000000"/>
                </a:solidFill>
                <a:effectLst/>
                <a:latin typeface="Open Sans" panose="020B0606030504020204" pitchFamily="34" charset="0"/>
              </a:rPr>
              <a:t>håller det enskilda samtalet – eftersom en elev som är otrygg med sin mentor kan hamna i en lojalitetskonflikt om samma person ställer frågorna.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Svaret på frågorna bör landa i att det är en vuxen på skolan. Om inte, undersök varför.</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Saknar eleven en trygg bas behöver skolan gemensamt med eleven utse en vuxen att arbeta upp en relation med, så att eleven känner att den har någon vuxen på skolan att prata med vid behov.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Använd både elevhälsa och fritidspersonal i arbetet.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a:p>
          <a:p>
            <a:pPr marL="228600" indent="-228600">
              <a:buFont typeface="+mj-lt"/>
              <a:buAutoNum type="arabicPeriod"/>
            </a:pPr>
            <a:endParaRPr lang="sv-SE"/>
          </a:p>
          <a:p>
            <a:pPr marL="228600" indent="-228600">
              <a:buFont typeface="+mj-lt"/>
              <a:buAutoNum type="arabicPeriod"/>
            </a:pPr>
            <a:endParaRPr lang="sv-SE"/>
          </a:p>
        </p:txBody>
      </p:sp>
      <p:sp>
        <p:nvSpPr>
          <p:cNvPr id="4" name="Platshållare för bildnummer 3">
            <a:extLst>
              <a:ext uri="{FF2B5EF4-FFF2-40B4-BE49-F238E27FC236}">
                <a16:creationId xmlns:a16="http://schemas.microsoft.com/office/drawing/2014/main" id="{8D752940-A5DD-F5BE-14DF-4659CA303866}"/>
              </a:ext>
            </a:extLst>
          </p:cNvPr>
          <p:cNvSpPr>
            <a:spLocks noGrp="1"/>
          </p:cNvSpPr>
          <p:nvPr>
            <p:ph type="sldNum" sz="quarter" idx="5"/>
          </p:nvPr>
        </p:nvSpPr>
        <p:spPr/>
        <p:txBody>
          <a:bodyPr/>
          <a:lstStyle/>
          <a:p>
            <a:fld id="{149C067B-9CE4-1A4B-8AE5-B35BE213FF10}" type="slidenum">
              <a:rPr lang="sv-SE" smtClean="0"/>
              <a:t>27</a:t>
            </a:fld>
            <a:endParaRPr lang="sv-SE"/>
          </a:p>
        </p:txBody>
      </p:sp>
    </p:spTree>
    <p:extLst>
      <p:ext uri="{BB962C8B-B14F-4D97-AF65-F5344CB8AC3E}">
        <p14:creationId xmlns:p14="http://schemas.microsoft.com/office/powerpoint/2010/main" val="305645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 hur trygg bas-kartläggningen ska dokumenteras med hjälp av exemplet på sliden.</a:t>
            </a:r>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28</a:t>
            </a:fld>
            <a:endParaRPr lang="sv-SE"/>
          </a:p>
        </p:txBody>
      </p:sp>
    </p:spTree>
    <p:extLst>
      <p:ext uri="{BB962C8B-B14F-4D97-AF65-F5344CB8AC3E}">
        <p14:creationId xmlns:p14="http://schemas.microsoft.com/office/powerpoint/2010/main" val="366761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Berätta om lektionsmanualens upplägg av obligatoriska grundpass (i satt ordning) respektive valbara temapass. </a:t>
            </a:r>
          </a:p>
        </p:txBody>
      </p:sp>
      <p:sp>
        <p:nvSpPr>
          <p:cNvPr id="4" name="Platshållare för bildnummer 3"/>
          <p:cNvSpPr>
            <a:spLocks noGrp="1"/>
          </p:cNvSpPr>
          <p:nvPr>
            <p:ph type="sldNum" sz="quarter" idx="5"/>
          </p:nvPr>
        </p:nvSpPr>
        <p:spPr/>
        <p:txBody>
          <a:bodyPr/>
          <a:lstStyle/>
          <a:p>
            <a:fld id="{149C067B-9CE4-1A4B-8AE5-B35BE213FF10}" type="slidenum">
              <a:rPr lang="sv-SE" smtClean="0"/>
              <a:t>29</a:t>
            </a:fld>
            <a:endParaRPr lang="sv-SE"/>
          </a:p>
        </p:txBody>
      </p:sp>
    </p:spTree>
    <p:extLst>
      <p:ext uri="{BB962C8B-B14F-4D97-AF65-F5344CB8AC3E}">
        <p14:creationId xmlns:p14="http://schemas.microsoft.com/office/powerpoint/2010/main" val="804061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HÖGSTADIET/GYMNASIET </a:t>
            </a:r>
            <a:r>
              <a:rPr lang="sv-SE" b="0"/>
              <a:t>– Förankringssamtal</a:t>
            </a:r>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3</a:t>
            </a:fld>
            <a:endParaRPr lang="sv-SE"/>
          </a:p>
        </p:txBody>
      </p:sp>
    </p:spTree>
    <p:extLst>
      <p:ext uri="{BB962C8B-B14F-4D97-AF65-F5344CB8AC3E}">
        <p14:creationId xmlns:p14="http://schemas.microsoft.com/office/powerpoint/2010/main" val="4105419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MELLANSTADIET</a:t>
            </a:r>
          </a:p>
          <a:p>
            <a:endParaRPr lang="sv-SE" b="1"/>
          </a:p>
          <a:p>
            <a:r>
              <a:rPr lang="sv-SE"/>
              <a:t>Att göra:</a:t>
            </a:r>
          </a:p>
          <a:p>
            <a:pPr marL="228600" indent="-228600">
              <a:buFont typeface="+mj-lt"/>
              <a:buAutoNum type="arabicPeriod"/>
            </a:pPr>
            <a:r>
              <a:rPr lang="sv-SE"/>
              <a:t>Gå kort igenom manualens befintliga grundpass respektive temapass.</a:t>
            </a:r>
            <a:endParaRPr lang="sv-SE" b="1"/>
          </a:p>
        </p:txBody>
      </p:sp>
      <p:sp>
        <p:nvSpPr>
          <p:cNvPr id="4" name="Platshållare för bildnummer 3"/>
          <p:cNvSpPr>
            <a:spLocks noGrp="1"/>
          </p:cNvSpPr>
          <p:nvPr>
            <p:ph type="sldNum" sz="quarter" idx="5"/>
          </p:nvPr>
        </p:nvSpPr>
        <p:spPr/>
        <p:txBody>
          <a:bodyPr/>
          <a:lstStyle/>
          <a:p>
            <a:fld id="{149C067B-9CE4-1A4B-8AE5-B35BE213FF10}" type="slidenum">
              <a:rPr lang="sv-SE" smtClean="0"/>
              <a:t>30</a:t>
            </a:fld>
            <a:endParaRPr lang="sv-SE"/>
          </a:p>
        </p:txBody>
      </p:sp>
    </p:spTree>
    <p:extLst>
      <p:ext uri="{BB962C8B-B14F-4D97-AF65-F5344CB8AC3E}">
        <p14:creationId xmlns:p14="http://schemas.microsoft.com/office/powerpoint/2010/main" val="3827273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HÖGSTADIET</a:t>
            </a:r>
          </a:p>
          <a:p>
            <a:endParaRPr lang="sv-SE"/>
          </a:p>
          <a:p>
            <a:r>
              <a:rPr lang="sv-SE"/>
              <a:t>Att göra:</a:t>
            </a:r>
          </a:p>
          <a:p>
            <a:pPr marL="228600" indent="-228600">
              <a:buFont typeface="+mj-lt"/>
              <a:buAutoNum type="arabicPeriod"/>
            </a:pPr>
            <a:r>
              <a:rPr lang="sv-SE"/>
              <a:t>Gå kort igenom manualens befintliga grundpass respektive temapass.</a:t>
            </a:r>
            <a:endParaRPr lang="sv-SE" b="1"/>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31</a:t>
            </a:fld>
            <a:endParaRPr lang="sv-SE"/>
          </a:p>
        </p:txBody>
      </p:sp>
    </p:spTree>
    <p:extLst>
      <p:ext uri="{BB962C8B-B14F-4D97-AF65-F5344CB8AC3E}">
        <p14:creationId xmlns:p14="http://schemas.microsoft.com/office/powerpoint/2010/main" val="1736612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u="none"/>
              <a:t>Förmedla: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u="none"/>
              <a:t>Att arbeta med MVP:s lektionsserie bör ses som ett sätt att </a:t>
            </a:r>
            <a:r>
              <a:rPr lang="sv-SE" i="1" u="none"/>
              <a:t>systematisera</a:t>
            </a:r>
            <a:r>
              <a:rPr lang="sv-SE" u="none"/>
              <a:t> skolans likabehandlingsuppdrag – och ge arbetet en kontinuitet och långsiktighet för att inte landa i enskilda punktinsatser.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u="none"/>
              <a:t>MVP vidrör samtliga delar av likabehandlingsarbetet.</a:t>
            </a:r>
            <a:endParaRPr kumimoji="0" lang="sv-SE" sz="12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sv-SE" sz="12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sv-SE" sz="12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sv-SE" sz="1200" b="0" i="0" u="none" strike="noStrike" kern="1200" cap="none" spc="0" normalizeH="0" baseline="0" noProof="0">
              <a:ln>
                <a:noFill/>
              </a:ln>
              <a:solidFill>
                <a:schemeClr val="tx1"/>
              </a:solidFill>
              <a:effectLst/>
              <a:uLnTx/>
              <a:uFillTx/>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endParaRPr kumimoji="0" lang="sv-SE" sz="12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sv-SE" sz="1200" b="1" i="0" u="none" strike="noStrike" kern="1200" cap="none" spc="0" normalizeH="0" baseline="0" noProof="0">
                <a:ln>
                  <a:noFill/>
                </a:ln>
                <a:solidFill>
                  <a:srgbClr val="5F47A0"/>
                </a:solidFill>
                <a:effectLst/>
                <a:uLnTx/>
                <a:uFillTx/>
                <a:latin typeface="HelveticaRounded LT Pro BdCn" panose="020F0706030703040204" pitchFamily="34" charset="77"/>
                <a:ea typeface="+mn-ea"/>
                <a:cs typeface="+mn-cs"/>
              </a:rPr>
              <a:t>Förebyggande arbete mot kränkande behandling och diskriminering </a:t>
            </a:r>
            <a:endParaRPr kumimoji="0" lang="sv-SE" sz="1200" b="0" i="0" u="none" strike="noStrike" kern="1200" cap="none" spc="0" normalizeH="0" baseline="0" noProof="0">
              <a:ln>
                <a:noFill/>
              </a:ln>
              <a:solidFill>
                <a:srgbClr val="5F47A0"/>
              </a:solidFill>
              <a:effectLst/>
              <a:uLnTx/>
              <a:uFillTx/>
              <a:latin typeface="HelveticaRounded LT Pro BdCn" panose="020F0706030703040204"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sv-SE" sz="1200" b="0" i="0" u="none" strike="noStrike" kern="1200" cap="none" spc="0" normalizeH="0" baseline="0" noProof="0">
                <a:ln>
                  <a:noFill/>
                </a:ln>
                <a:solidFill>
                  <a:srgbClr val="5F47A0"/>
                </a:solidFill>
                <a:effectLst/>
                <a:uLnTx/>
                <a:uFillTx/>
                <a:latin typeface="HelveticaRounded LT Pro BdCn" panose="020F0706030703040204" pitchFamily="34" charset="77"/>
                <a:ea typeface="+mn-ea"/>
                <a:cs typeface="+mn-cs"/>
              </a:rPr>
              <a:t>Diskrimineringslagstiftning kring aktiva åtgärder för att inom skola/utbildning </a:t>
            </a:r>
            <a:r>
              <a:rPr lang="sv-SE" sz="1200" b="0" i="0" u="none" kern="1200">
                <a:solidFill>
                  <a:schemeClr val="tx1"/>
                </a:solidFill>
                <a:effectLst/>
                <a:latin typeface="+mn-lt"/>
                <a:ea typeface="+mn-ea"/>
                <a:cs typeface="+mn-cs"/>
              </a:rPr>
              <a:t>främja elevers lika rättigheter oavsett kön, etnisk tillhörighet, religion eller annan trosuppfattning, sexuell läggning eller funktionshinder och att förebygga och förhindra trakasserier och annan kränkande behandling.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u="none"/>
          </a:p>
          <a:p>
            <a:r>
              <a:rPr lang="sv-SE" b="1" u="none"/>
              <a:t>Sexualitet, samtycke och relationer</a:t>
            </a:r>
            <a:endParaRPr lang="sv-SE" u="none">
              <a:cs typeface="Calibri"/>
            </a:endParaRPr>
          </a:p>
          <a:p>
            <a:r>
              <a:rPr lang="sv-SE" u="none"/>
              <a:t>Kunskapsområdet sexualitet, samtycke och relationer ska bland annat:</a:t>
            </a:r>
            <a:endParaRPr lang="en-US" u="none"/>
          </a:p>
          <a:p>
            <a:pPr marL="285750" indent="-285750">
              <a:buFont typeface="Symbol"/>
              <a:buChar char="•"/>
            </a:pPr>
            <a:r>
              <a:rPr lang="sv-SE" u="none"/>
              <a:t>främja elevernas hälsa och välbefinnande </a:t>
            </a:r>
            <a:endParaRPr lang="en-US" u="none"/>
          </a:p>
          <a:p>
            <a:pPr marL="285750" indent="-285750">
              <a:buFont typeface="Symbol"/>
              <a:buChar char="•"/>
            </a:pPr>
            <a:r>
              <a:rPr lang="sv-SE" u="none"/>
              <a:t>stärka förmågan att göra medvetna och självständiga val </a:t>
            </a:r>
            <a:endParaRPr lang="en-US" u="none"/>
          </a:p>
          <a:p>
            <a:pPr marL="285750" indent="-285750">
              <a:buFont typeface="Symbol"/>
              <a:buChar char="•"/>
            </a:pPr>
            <a:r>
              <a:rPr lang="sv-SE" u="none"/>
              <a:t>bidra till förståelse för egna och andras rättigheter och </a:t>
            </a:r>
            <a:r>
              <a:rPr lang="sv-SE" b="1" u="none"/>
              <a:t>förmedla betydelsen av samtycke.</a:t>
            </a:r>
            <a:endParaRPr lang="en-US" u="none"/>
          </a:p>
          <a:p>
            <a:pPr marL="285750" indent="-285750">
              <a:buFont typeface="Symbol"/>
              <a:buChar char="•"/>
            </a:pPr>
            <a:r>
              <a:rPr lang="sv-SE" u="none"/>
              <a:t>omfatta kunskaper om maktstrukturer kopplade till kön och hedersrelaterat våld och förtryck.</a:t>
            </a:r>
            <a:endParaRPr lang="en-US" u="none"/>
          </a:p>
          <a:p>
            <a:pPr marL="285750" indent="-285750">
              <a:buFont typeface="Symbol"/>
              <a:buChar char="•"/>
            </a:pPr>
            <a:r>
              <a:rPr lang="sv-SE" u="none"/>
              <a:t>utveckla elevernas </a:t>
            </a:r>
            <a:r>
              <a:rPr lang="sv-SE" b="1" u="none"/>
              <a:t>kritiska förhållningssätt till hur relationer och sexualitet framställs i olika medier </a:t>
            </a:r>
            <a:r>
              <a:rPr lang="sv-SE" u="none"/>
              <a:t>och sammanhang, bland annat i pornografi. </a:t>
            </a:r>
            <a:endParaRPr lang="en-US" u="none"/>
          </a:p>
          <a:p>
            <a:pPr marL="285750" indent="-285750">
              <a:buFont typeface="Symbol"/>
              <a:buChar char="•"/>
            </a:pPr>
            <a:r>
              <a:rPr lang="sv-SE" u="none"/>
              <a:t>Rektorn har fått ett tydligare ansvar för att kunskapsområdet sexualitet, samtycke och relationer samt kunskaper om hedersrelaterat våld och förtryck </a:t>
            </a:r>
            <a:r>
              <a:rPr lang="sv-SE" b="1" u="none"/>
              <a:t>behandlas återkommande i utbildningen.</a:t>
            </a:r>
            <a:endParaRPr lang="en-US" u="none"/>
          </a:p>
          <a:p>
            <a:r>
              <a:rPr lang="sv-SE" u="none"/>
              <a:t> </a:t>
            </a:r>
          </a:p>
          <a:p>
            <a:r>
              <a:rPr lang="sv-SE" b="1" u="none"/>
              <a:t>Främja jämställdhet</a:t>
            </a:r>
            <a:endParaRPr lang="en-US" u="none"/>
          </a:p>
          <a:p>
            <a:r>
              <a:rPr lang="sv-SE" u="none"/>
              <a:t>Skolan ska enligt formuleringarna om jämställdhet bland annat: </a:t>
            </a:r>
            <a:endParaRPr lang="en-US" u="none"/>
          </a:p>
          <a:p>
            <a:pPr marL="285750" indent="-285750">
              <a:buFont typeface="Symbol"/>
              <a:buChar char="•"/>
            </a:pPr>
            <a:r>
              <a:rPr lang="sv-SE" u="none"/>
              <a:t>främja elevernas lika rättigheter och möjligheter, oberoende av könstillhörighet </a:t>
            </a:r>
            <a:endParaRPr lang="en-US" u="none"/>
          </a:p>
          <a:p>
            <a:pPr marL="285750" indent="-285750">
              <a:buFont typeface="Symbol"/>
              <a:buChar char="•"/>
            </a:pPr>
            <a:r>
              <a:rPr lang="sv-SE" u="none"/>
              <a:t>s</a:t>
            </a:r>
            <a:r>
              <a:rPr lang="sv-SE" b="1" u="none"/>
              <a:t>ynliggöra och motverka könsmönster som begränsar </a:t>
            </a:r>
            <a:r>
              <a:rPr lang="sv-SE" u="none"/>
              <a:t>elevernas lärande, val och utveckling </a:t>
            </a:r>
            <a:endParaRPr lang="en-US" u="none"/>
          </a:p>
          <a:p>
            <a:pPr marL="285750" indent="-285750">
              <a:buFont typeface="Symbol"/>
              <a:buChar char="•"/>
            </a:pPr>
            <a:r>
              <a:rPr lang="sv-SE" u="none"/>
              <a:t>utveckla elevernas förståelse av hur olika föreställningar om vad som är kvinnligt och manligt kan påverka människors möjligheter samt deras förmåga att kritiskt granska hur könsmönster kan begränsa människors livsval och livsvillkor. </a:t>
            </a:r>
            <a:endParaRPr lang="en-US" u="none"/>
          </a:p>
          <a:p>
            <a:pPr marL="285750" indent="-285750">
              <a:buFont typeface="Symbol"/>
              <a:buChar char="•"/>
            </a:pPr>
            <a:r>
              <a:rPr lang="sv-SE" u="none"/>
              <a:t>Rektorn ansvarar för att utbildningen och undervisningen präglas av ett jämställdhetsperspektiv och organiseras så att eleverna möts och arbetar tillsammans oberoende av könstillhörighet. </a:t>
            </a:r>
            <a:endParaRPr lang="en-US" u="none"/>
          </a:p>
          <a:p>
            <a:r>
              <a:rPr lang="sv-SE" u="none"/>
              <a:t> </a:t>
            </a:r>
          </a:p>
          <a:p>
            <a:r>
              <a:rPr lang="sv-SE" b="1" u="none"/>
              <a:t>Annat värdegrundsarbete</a:t>
            </a:r>
            <a:endParaRPr lang="en-US" u="none"/>
          </a:p>
          <a:p>
            <a:r>
              <a:rPr lang="sv-SE" u="none"/>
              <a:t>Formuleringar om andra delar av värdegrundsarbetet belyser bland annat </a:t>
            </a:r>
            <a:r>
              <a:rPr lang="sv-SE" b="1" u="none"/>
              <a:t>skolans roll för elevernas trygghet och självkänsla </a:t>
            </a:r>
            <a:r>
              <a:rPr lang="sv-SE" u="none"/>
              <a:t>samt att skolan ska gestalta och förmedla de värden och rättigheter som uttrycks i FN:s barnkonvention. Formuleringarna handlar till exempel om att: </a:t>
            </a:r>
            <a:endParaRPr lang="en-US" u="none"/>
          </a:p>
          <a:p>
            <a:pPr marL="285750" indent="-285750">
              <a:buFont typeface="Symbol"/>
              <a:buChar char="•"/>
            </a:pPr>
            <a:r>
              <a:rPr lang="sv-SE" u="none"/>
              <a:t>eleverna ska få kännedom om </a:t>
            </a:r>
            <a:r>
              <a:rPr lang="sv-SE" b="1" u="none"/>
              <a:t>hur de kan få hjälp om de upplever otrygghet</a:t>
            </a:r>
            <a:r>
              <a:rPr lang="sv-SE" u="none"/>
              <a:t> i eller utanför skolan </a:t>
            </a:r>
            <a:endParaRPr lang="en-US" u="none"/>
          </a:p>
          <a:p>
            <a:pPr marL="285750" indent="-285750">
              <a:buFont typeface="Symbol"/>
              <a:buChar char="•"/>
            </a:pPr>
            <a:r>
              <a:rPr lang="sv-SE" u="none"/>
              <a:t>skolans mål är att v</a:t>
            </a:r>
            <a:r>
              <a:rPr lang="sv-SE" b="1" u="none"/>
              <a:t>arje elev ska respektera andras egenvärde </a:t>
            </a:r>
            <a:r>
              <a:rPr lang="sv-SE" u="none"/>
              <a:t>samt deras kroppsliga och personliga integritet </a:t>
            </a:r>
            <a:endParaRPr lang="en-US" u="none"/>
          </a:p>
          <a:p>
            <a:pPr marL="285750" indent="-285750">
              <a:buFont typeface="Symbol"/>
              <a:buChar char="•"/>
            </a:pPr>
            <a:r>
              <a:rPr lang="sv-SE" u="none"/>
              <a:t>intolerans, förtryck och våld, till exempel rasism, sexism och hedersrelaterat våld och förtryck, ska </a:t>
            </a:r>
            <a:r>
              <a:rPr lang="sv-SE" b="1" u="none"/>
              <a:t>förebyggas och bemötas</a:t>
            </a:r>
            <a:r>
              <a:rPr lang="sv-SE" u="none"/>
              <a:t> med kunskap och aktiva insatser </a:t>
            </a:r>
            <a:endParaRPr lang="en-US" u="none"/>
          </a:p>
          <a:p>
            <a:pPr marL="285750" indent="-285750">
              <a:buFont typeface="Symbol"/>
              <a:buChar char="•"/>
            </a:pPr>
            <a:r>
              <a:rPr lang="sv-SE" u="none"/>
              <a:t>alla i skolan ska utgå från ett demokratiskt och </a:t>
            </a:r>
            <a:r>
              <a:rPr lang="sv-SE" b="1" u="none"/>
              <a:t>normmedvetet förhållningssätt. </a:t>
            </a:r>
            <a:endParaRPr lang="en-US" u="none"/>
          </a:p>
          <a:p>
            <a:pPr marL="228600" indent="-228600">
              <a:buFont typeface="+mj-lt"/>
              <a:buAutoNum type="arabicPeriod"/>
            </a:pPr>
            <a:endParaRPr lang="sv-SE" sz="1200" b="0" i="0" u="none" kern="1200">
              <a:solidFill>
                <a:schemeClr val="tx1"/>
              </a:solidFill>
              <a:effectLst/>
              <a:latin typeface="+mn-lt"/>
              <a:ea typeface="+mn-ea"/>
              <a:cs typeface="+mn-cs"/>
            </a:endParaRPr>
          </a:p>
          <a:p>
            <a:pPr marL="0" indent="0">
              <a:buFont typeface="+mj-lt"/>
              <a:buNone/>
            </a:pPr>
            <a:r>
              <a:rPr lang="sv-SE" sz="1200" b="1" i="0" u="none" kern="1200">
                <a:solidFill>
                  <a:schemeClr val="tx1"/>
                </a:solidFill>
                <a:effectLst/>
                <a:latin typeface="+mn-lt"/>
                <a:ea typeface="+mn-ea"/>
                <a:cs typeface="+mn-cs"/>
              </a:rPr>
              <a:t>Källor:</a:t>
            </a:r>
          </a:p>
          <a:p>
            <a:r>
              <a:rPr lang="sv-SE" u="none"/>
              <a:t>Läroplaner som gäller från den 1 juli 2022: (Nya och ändrade formuleringar är markerade)</a:t>
            </a:r>
          </a:p>
          <a:p>
            <a:r>
              <a:rPr lang="sv-SE" u="none" err="1"/>
              <a:t>https</a:t>
            </a:r>
            <a:r>
              <a:rPr lang="sv-SE" u="none"/>
              <a:t>://</a:t>
            </a:r>
            <a:r>
              <a:rPr lang="sv-SE" u="none" err="1"/>
              <a:t>www.skolverket.se</a:t>
            </a:r>
            <a:r>
              <a:rPr lang="sv-SE" u="none"/>
              <a:t>/undervisning/grundskolan/aktuella-</a:t>
            </a:r>
            <a:r>
              <a:rPr lang="sv-SE" u="none" err="1"/>
              <a:t>forandringar</a:t>
            </a:r>
            <a:r>
              <a:rPr lang="sv-SE" u="none"/>
              <a:t>-</a:t>
            </a:r>
            <a:r>
              <a:rPr lang="sv-SE" u="none" err="1"/>
              <a:t>pa-grundskoleniva</a:t>
            </a:r>
            <a:r>
              <a:rPr lang="sv-SE" u="none"/>
              <a:t>/nytt-i-laroplanernas-inledande-delar-2022</a:t>
            </a:r>
          </a:p>
          <a:p>
            <a:endParaRPr lang="sv-SE" u="none"/>
          </a:p>
          <a:p>
            <a:r>
              <a:rPr lang="sv-SE" u="none"/>
              <a:t>DO Aktiva åtgärder i förskolan och skolan – fyra steg och sju diskrimineringsgrunder: </a:t>
            </a:r>
            <a:r>
              <a:rPr lang="sv-SE" u="none" err="1"/>
              <a:t>https</a:t>
            </a:r>
            <a:r>
              <a:rPr lang="sv-SE" u="none"/>
              <a:t>://</a:t>
            </a:r>
            <a:r>
              <a:rPr lang="sv-SE" u="none" err="1"/>
              <a:t>www.do.se</a:t>
            </a:r>
            <a:r>
              <a:rPr lang="sv-SE" u="none"/>
              <a:t>/</a:t>
            </a:r>
            <a:r>
              <a:rPr lang="sv-SE" u="none" err="1"/>
              <a:t>download</a:t>
            </a:r>
            <a:r>
              <a:rPr lang="sv-SE" u="none"/>
              <a:t>/18.277ff225178022473141e51/1640691228415/stod-aktiva-</a:t>
            </a:r>
            <a:r>
              <a:rPr lang="sv-SE" u="none" err="1"/>
              <a:t>atgarder</a:t>
            </a:r>
            <a:r>
              <a:rPr lang="sv-SE" u="none"/>
              <a:t>-</a:t>
            </a:r>
            <a:r>
              <a:rPr lang="sv-SE" u="none" err="1"/>
              <a:t>forskolan</a:t>
            </a:r>
            <a:r>
              <a:rPr lang="sv-SE" u="none"/>
              <a:t>-skolan-</a:t>
            </a:r>
            <a:r>
              <a:rPr lang="sv-SE" u="none" err="1"/>
              <a:t>faktablad.pdf</a:t>
            </a:r>
            <a:r>
              <a:rPr lang="sv-SE" u="none"/>
              <a:t> </a:t>
            </a:r>
          </a:p>
          <a:p>
            <a:pPr marL="228600" indent="-228600">
              <a:buFont typeface="+mj-lt"/>
              <a:buAutoNum type="arabicPeriod"/>
            </a:pPr>
            <a:endParaRPr lang="sv-SE" sz="1200" b="0" i="0" u="none" kern="1200">
              <a:solidFill>
                <a:schemeClr val="tx1"/>
              </a:solidFill>
              <a:effectLst/>
              <a:latin typeface="+mn-lt"/>
              <a:ea typeface="+mn-ea"/>
              <a:cs typeface="+mn-cs"/>
            </a:endParaRPr>
          </a:p>
          <a:p>
            <a:endParaRPr lang="sv-SE" u="none">
              <a:cs typeface="Calibri"/>
            </a:endParaRPr>
          </a:p>
          <a:p>
            <a:endParaRPr lang="sv-SE" u="non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83B2C-8742-462B-80D2-17BF774983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4274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Exempel på upplägg </a:t>
            </a:r>
            <a:r>
              <a:rPr lang="sv-SE" b="0"/>
              <a:t>– 5 min</a:t>
            </a:r>
          </a:p>
          <a:p>
            <a:endParaRPr lang="sv-SE" b="1"/>
          </a:p>
          <a:p>
            <a:r>
              <a:rPr lang="sv-SE" b="0"/>
              <a:t>Att göra:</a:t>
            </a:r>
          </a:p>
          <a:p>
            <a:pPr marL="228600" indent="-228600">
              <a:buFont typeface="+mj-lt"/>
              <a:buAutoNum type="arabicPeriod"/>
            </a:pPr>
            <a:r>
              <a:rPr lang="sv-SE" b="0"/>
              <a:t>Förmedla:</a:t>
            </a:r>
          </a:p>
          <a:p>
            <a:pPr marL="685800" lvl="1" indent="-228600">
              <a:buFont typeface="Arial" panose="020B0604020202020204" pitchFamily="34" charset="0"/>
              <a:buChar char="•"/>
            </a:pPr>
            <a:r>
              <a:rPr lang="sv-SE" b="0"/>
              <a:t>Följande upplägg är ett exempel på hur ni kan arbeta med MVP över en tre års-period (för mellanstadiet eller högstadiet). </a:t>
            </a:r>
          </a:p>
        </p:txBody>
      </p:sp>
      <p:sp>
        <p:nvSpPr>
          <p:cNvPr id="4" name="Platshållare för bildnummer 3"/>
          <p:cNvSpPr>
            <a:spLocks noGrp="1"/>
          </p:cNvSpPr>
          <p:nvPr>
            <p:ph type="sldNum" sz="quarter" idx="5"/>
          </p:nvPr>
        </p:nvSpPr>
        <p:spPr/>
        <p:txBody>
          <a:bodyPr/>
          <a:lstStyle/>
          <a:p>
            <a:fld id="{149C067B-9CE4-1A4B-8AE5-B35BE213FF10}" type="slidenum">
              <a:rPr lang="sv-SE" smtClean="0"/>
              <a:t>33</a:t>
            </a:fld>
            <a:endParaRPr lang="sv-SE"/>
          </a:p>
        </p:txBody>
      </p:sp>
    </p:spTree>
    <p:extLst>
      <p:ext uri="{BB962C8B-B14F-4D97-AF65-F5344CB8AC3E}">
        <p14:creationId xmlns:p14="http://schemas.microsoft.com/office/powerpoint/2010/main" val="1996778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a:t>
            </a:r>
          </a:p>
          <a:p>
            <a:pPr marL="685800" lvl="1" indent="-228600">
              <a:buFont typeface="Arial" panose="020B0604020202020204" pitchFamily="34" charset="0"/>
              <a:buChar char="•"/>
            </a:pPr>
            <a:r>
              <a:rPr lang="sv-SE" b="0"/>
              <a:t>MÄN:s rekommendation är att ni påbörjar </a:t>
            </a:r>
            <a:r>
              <a:rPr lang="sv-SE"/>
              <a:t>lektionspassen</a:t>
            </a:r>
            <a:r>
              <a:rPr lang="sv-SE" b="0"/>
              <a:t> när eleverna lärt känna varandra och gruppen är tryggare.</a:t>
            </a:r>
          </a:p>
          <a:p>
            <a:pPr marL="685800" lvl="1" indent="-228600">
              <a:buFont typeface="Arial" panose="020B0604020202020204" pitchFamily="34" charset="0"/>
              <a:buChar char="•"/>
            </a:pPr>
            <a:r>
              <a:rPr lang="sv-SE"/>
              <a:t>Om det är en ny klass (till exempel: åk 4 – mellanstadiet eller åk 7 - högstadiet) bör första året fokusera på trygghetsskapande arbete och relationsbyggande.</a:t>
            </a:r>
          </a:p>
          <a:p>
            <a:pPr marL="685800" lvl="1" indent="-228600">
              <a:buFont typeface="Arial" panose="020B0604020202020204" pitchFamily="34" charset="0"/>
              <a:buChar char="•"/>
            </a:pPr>
            <a:r>
              <a:rPr lang="sv-SE"/>
              <a:t>Under tiden kan ni planera för trygg bas-kartläggning och kommande lektionspass i MVP.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34</a:t>
            </a:fld>
            <a:endParaRPr lang="sv-SE"/>
          </a:p>
        </p:txBody>
      </p:sp>
    </p:spTree>
    <p:extLst>
      <p:ext uri="{BB962C8B-B14F-4D97-AF65-F5344CB8AC3E}">
        <p14:creationId xmlns:p14="http://schemas.microsoft.com/office/powerpoint/2010/main" val="274367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MELLANSTADIET</a:t>
            </a:r>
          </a:p>
          <a:p>
            <a:r>
              <a:rPr lang="sv-SE"/>
              <a:t>Att göra:</a:t>
            </a:r>
          </a:p>
          <a:p>
            <a:pPr marL="228600" indent="-228600">
              <a:buFont typeface="+mj-lt"/>
              <a:buAutoNum type="arabicPeriod"/>
            </a:pPr>
            <a:r>
              <a:rPr lang="sv-SE"/>
              <a:t>Förmedla exemplet på upplägg under år 2 (elever i åk 5).</a:t>
            </a:r>
          </a:p>
          <a:p>
            <a:pPr marL="228600" indent="-228600">
              <a:buFont typeface="+mj-lt"/>
              <a:buAutoNum type="arabicPeriod"/>
            </a:pPr>
            <a:endParaRPr lang="sv-SE"/>
          </a:p>
          <a:p>
            <a:pPr marL="228600"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a:t>Grundpassen är obligatoriska och ska genomföras först i bestämd ordning, i syfte att lägga grunden för arbetet framåt. </a:t>
            </a:r>
          </a:p>
          <a:p>
            <a:pPr marL="228600" indent="-228600">
              <a:buFont typeface="+mj-lt"/>
              <a:buAutoNum type="arabicPeriod"/>
            </a:pPr>
            <a:r>
              <a:rPr lang="sv-SE"/>
              <a:t>Temapassen är valbara och väljs utifrån de behov och förutsättningar skolan har.</a:t>
            </a:r>
          </a:p>
          <a:p>
            <a:pPr marL="228600" indent="-228600">
              <a:buFont typeface="+mj-lt"/>
              <a:buAutoNum type="arabicPeriod"/>
            </a:pPr>
            <a:r>
              <a:rPr lang="sv-SE"/>
              <a:t>Hur långt det ska gå mellan varje lektionspass bestämmer skolan själv. En rekommendation är att inte låta det gå för lång tid (som upp till en månad) då ni riskerar att behöva lägga mycket mer tid på repetition.</a:t>
            </a:r>
          </a:p>
          <a:p>
            <a:pPr marL="228600" indent="-228600">
              <a:buFont typeface="+mj-lt"/>
              <a:buAutoNum type="arabicPeriod"/>
            </a:pPr>
            <a:endParaRPr lang="sv-SE"/>
          </a:p>
          <a:p>
            <a:pPr marL="228600" indent="-228600">
              <a:buFont typeface="+mj-lt"/>
              <a:buAutoNum type="arabicPeriod"/>
            </a:pPr>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35</a:t>
            </a:fld>
            <a:endParaRPr lang="sv-SE"/>
          </a:p>
        </p:txBody>
      </p:sp>
    </p:spTree>
    <p:extLst>
      <p:ext uri="{BB962C8B-B14F-4D97-AF65-F5344CB8AC3E}">
        <p14:creationId xmlns:p14="http://schemas.microsoft.com/office/powerpoint/2010/main" val="133910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HÖGSTADIET</a:t>
            </a:r>
          </a:p>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Förmedla exemplet på upplägg under år 2 (elever i åk 8).</a:t>
            </a:r>
          </a:p>
          <a:p>
            <a:pPr marL="228600" indent="-228600">
              <a:buFont typeface="+mj-lt"/>
              <a:buAutoNum type="arabicPeriod"/>
            </a:pPr>
            <a:endParaRPr lang="sv-SE"/>
          </a:p>
          <a:p>
            <a:pPr marL="228600"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a:t>Grundpassen är obligatoriska och ska genomföras först i bestämd ordning, i syfte att lägga grunden för arbetet framåt. </a:t>
            </a:r>
          </a:p>
          <a:p>
            <a:pPr marL="228600" indent="-228600">
              <a:buFont typeface="+mj-lt"/>
              <a:buAutoNum type="arabicPeriod"/>
            </a:pPr>
            <a:r>
              <a:rPr lang="sv-SE"/>
              <a:t>Temapassen är valbara och väljs utifrån de behov och förutsättningar skolan har.</a:t>
            </a:r>
          </a:p>
          <a:p>
            <a:pPr marL="228600" indent="-228600">
              <a:buFont typeface="+mj-lt"/>
              <a:buAutoNum type="arabicPeriod"/>
            </a:pPr>
            <a:r>
              <a:rPr lang="sv-SE"/>
              <a:t>Hur långt det ska gå mellan varje lektionspass bestämmer skolan själv. En rekommendation är att inte låta det gå för lång tid (som upp till en månad) då ni riskerar att behöva lägga mycket mer tid på repetition.</a:t>
            </a:r>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36</a:t>
            </a:fld>
            <a:endParaRPr lang="sv-SE"/>
          </a:p>
        </p:txBody>
      </p:sp>
    </p:spTree>
    <p:extLst>
      <p:ext uri="{BB962C8B-B14F-4D97-AF65-F5344CB8AC3E}">
        <p14:creationId xmlns:p14="http://schemas.microsoft.com/office/powerpoint/2010/main" val="3580047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HÖGSTADIET</a:t>
            </a:r>
          </a:p>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Förmedla exemplet på upplägg under år 3 (elever i åk 9).</a:t>
            </a:r>
          </a:p>
          <a:p>
            <a:pPr marL="228600" indent="-228600">
              <a:buFont typeface="+mj-lt"/>
              <a:buAutoNum type="arabicPeriod"/>
            </a:pP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b="0" u="none"/>
              <a:t>Stöd till ledaren: </a:t>
            </a:r>
          </a:p>
          <a:p>
            <a:pPr marL="228600" indent="-228600">
              <a:buFont typeface="+mj-lt"/>
              <a:buAutoNum type="arabicPeriod"/>
            </a:pPr>
            <a:r>
              <a:rPr lang="sv-SE" b="0"/>
              <a:t>För att hålla liv i MVP-arbetet i årskurs 9 kan ni fortsätta med valbara temapass – kanske mer sällan, men med fortsatt relevans.</a:t>
            </a:r>
          </a:p>
          <a:p>
            <a:pPr marL="228600" indent="-228600">
              <a:buFont typeface="+mj-lt"/>
              <a:buAutoNum type="arabicPeriod"/>
            </a:pPr>
            <a:endParaRPr lang="sv-SE" b="0"/>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37</a:t>
            </a:fld>
            <a:endParaRPr lang="sv-SE"/>
          </a:p>
        </p:txBody>
      </p:sp>
    </p:spTree>
    <p:extLst>
      <p:ext uri="{BB962C8B-B14F-4D97-AF65-F5344CB8AC3E}">
        <p14:creationId xmlns:p14="http://schemas.microsoft.com/office/powerpoint/2010/main" val="2783896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r>
              <a:rPr lang="sv-SE"/>
              <a:t>1. Genomgång av implementeringsprocessens olika faser.</a:t>
            </a:r>
          </a:p>
        </p:txBody>
      </p:sp>
      <p:sp>
        <p:nvSpPr>
          <p:cNvPr id="4" name="Platshållare för bildnummer 3"/>
          <p:cNvSpPr>
            <a:spLocks noGrp="1"/>
          </p:cNvSpPr>
          <p:nvPr>
            <p:ph type="sldNum" sz="quarter" idx="5"/>
          </p:nvPr>
        </p:nvSpPr>
        <p:spPr/>
        <p:txBody>
          <a:bodyPr/>
          <a:lstStyle/>
          <a:p>
            <a:fld id="{91983B2C-8742-462B-80D2-17BF7749832E}" type="slidenum">
              <a:rPr lang="sv-SE" smtClean="0"/>
              <a:t>38</a:t>
            </a:fld>
            <a:endParaRPr lang="sv-SE"/>
          </a:p>
        </p:txBody>
      </p:sp>
    </p:spTree>
    <p:extLst>
      <p:ext uri="{BB962C8B-B14F-4D97-AF65-F5344CB8AC3E}">
        <p14:creationId xmlns:p14="http://schemas.microsoft.com/office/powerpoint/2010/main" val="852328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endParaRPr lang="sv-SE">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a:t>Introducera ”</a:t>
            </a:r>
            <a:r>
              <a:rPr lang="sv-SE" sz="1200" b="0">
                <a:solidFill>
                  <a:srgbClr val="002060"/>
                </a:solidFill>
                <a:latin typeface="HelveticaRounded LT Pro BdCn" panose="020F0706030703040204" pitchFamily="34" charset="77"/>
              </a:rPr>
              <a:t>Implementeringsguide för MVP Skola” </a:t>
            </a:r>
            <a:r>
              <a:rPr lang="sv-SE" b="0"/>
              <a:t>som </a:t>
            </a:r>
            <a:r>
              <a:rPr lang="sv-SE"/>
              <a:t>dokument.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Förmedla att ni kommer att gå igenom hur implementeringen av MVP-programmet är tänkt att se ut över tid och vad skolledning bär ansvar för i arbetet.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Berätta att ni skickar ut Implementeringsguiden efter förankringssamtalet.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endParaRPr lang="sv-SE"/>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t>Dokumentet finns tillgängligt på MVPs </a:t>
            </a:r>
            <a:r>
              <a:rPr lang="sv-SE" err="1"/>
              <a:t>lärplattform</a:t>
            </a:r>
            <a:r>
              <a:rPr lang="sv-SE"/>
              <a:t> under </a:t>
            </a:r>
            <a:r>
              <a:rPr lang="sv-SE" sz="1200" b="0">
                <a:solidFill>
                  <a:srgbClr val="D65B8B"/>
                </a:solidFill>
                <a:latin typeface="HelveticaRounded LT Pro BdCn" panose="020F0706030703040204" pitchFamily="34" charset="77"/>
              </a:rPr>
              <a:t>”Börja arbeta med MVP” – </a:t>
            </a:r>
            <a:r>
              <a:rPr lang="sv-SE" sz="1200" b="0" err="1">
                <a:solidFill>
                  <a:srgbClr val="D65B8B"/>
                </a:solidFill>
                <a:latin typeface="HelveticaRounded LT Pro BdCn" panose="020F0706030703040204" pitchFamily="34" charset="77"/>
              </a:rPr>
              <a:t>www.mvpsverige.se</a:t>
            </a:r>
            <a:endParaRPr lang="sv-SE" sz="1200" b="0">
              <a:solidFill>
                <a:srgbClr val="D65B8B"/>
              </a:solidFill>
              <a:latin typeface="HelveticaRounded LT Pro BdCn" panose="020F0706030703040204" pitchFamily="34" charset="77"/>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39</a:t>
            </a:fld>
            <a:endParaRPr lang="sv-SE"/>
          </a:p>
        </p:txBody>
      </p:sp>
    </p:spTree>
    <p:extLst>
      <p:ext uri="{BB962C8B-B14F-4D97-AF65-F5344CB8AC3E}">
        <p14:creationId xmlns:p14="http://schemas.microsoft.com/office/powerpoint/2010/main" val="1370115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a:t>Att göra:</a:t>
            </a:r>
          </a:p>
          <a:p>
            <a:pPr marL="228600" indent="-228600">
              <a:buFont typeface="+mj-lt"/>
              <a:buAutoNum type="arabicPeriod"/>
            </a:pPr>
            <a:r>
              <a:rPr lang="en-SE"/>
              <a:t>Presentera upplägget för </a:t>
            </a:r>
            <a:r>
              <a:rPr lang="sv-SE"/>
              <a:t>samtalet</a:t>
            </a:r>
          </a:p>
          <a:p>
            <a:pPr marL="228600" indent="-228600">
              <a:buFont typeface="+mj-lt"/>
              <a:buAutoNum type="arabicPeriod"/>
            </a:pPr>
            <a:r>
              <a:rPr lang="sv-SE"/>
              <a:t>Förankringssamtalet brukar ta ca 1-2 timmar</a:t>
            </a:r>
          </a:p>
          <a:p>
            <a:pPr marL="228600" indent="-228600">
              <a:buFont typeface="+mj-lt"/>
              <a:buAutoNum type="arabicPeriod"/>
            </a:pPr>
            <a:r>
              <a:rPr lang="sv-SE"/>
              <a:t>Meddela att du skickar ut presentationen efteråt.</a:t>
            </a:r>
            <a:endParaRPr lang="en-SE"/>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4</a:t>
            </a:fld>
            <a:endParaRPr lang="sv-SE"/>
          </a:p>
        </p:txBody>
      </p:sp>
    </p:spTree>
    <p:extLst>
      <p:ext uri="{BB962C8B-B14F-4D97-AF65-F5344CB8AC3E}">
        <p14:creationId xmlns:p14="http://schemas.microsoft.com/office/powerpoint/2010/main" val="925243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sz="1800" b="0" i="0" noProof="0">
                <a:effectLst/>
                <a:latin typeface="AGaramondPro"/>
              </a:rPr>
              <a:t>Att göra:</a:t>
            </a:r>
          </a:p>
          <a:p>
            <a:pPr marL="0" indent="0">
              <a:buFont typeface="+mj-lt"/>
              <a:buNone/>
            </a:pPr>
            <a:r>
              <a:rPr lang="sv-SE" sz="1800" b="0" i="0" noProof="0">
                <a:effectLst/>
                <a:latin typeface="AGaramondPro"/>
              </a:rPr>
              <a:t>Redogör för implementeringens olika faser:</a:t>
            </a:r>
            <a:endParaRPr lang="sv-SE" sz="1800" b="1" i="0" noProof="0">
              <a:effectLst/>
              <a:latin typeface="AGaramondPro"/>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a:solidFill>
                  <a:srgbClr val="F2598C"/>
                </a:solidFill>
                <a:effectLst/>
                <a:latin typeface="HelveticaRounded LT Pro BdCn" panose="020F0706030703040204" pitchFamily="34" charset="77"/>
              </a:rPr>
              <a:t>Förberedande lägessamtal </a:t>
            </a:r>
            <a:endParaRPr lang="sv-SE" sz="1800" b="0" i="0">
              <a:solidFill>
                <a:srgbClr val="F2598C"/>
              </a:solidFill>
              <a:effectLst/>
              <a:latin typeface="HelveticaRounded LT Pro BdCn" panose="020F0706030703040204" pitchFamily="34" charset="77"/>
            </a:endParaRPr>
          </a:p>
          <a:p>
            <a:pPr marL="342900" indent="-342900">
              <a:buFont typeface="+mj-lt"/>
              <a:buAutoNum type="arabicPeriod"/>
            </a:pPr>
            <a:r>
              <a:rPr lang="sv-SE" sz="1800">
                <a:solidFill>
                  <a:srgbClr val="FF9815"/>
                </a:solidFill>
                <a:effectLst/>
                <a:latin typeface="HelveticaRounded LT Pro BdCn" panose="020F0706030703040204" pitchFamily="34" charset="77"/>
              </a:rPr>
              <a:t>Förankring och planering</a:t>
            </a:r>
            <a:endParaRPr lang="sv-SE" sz="1800" b="1" i="1" noProof="0">
              <a:effectLst/>
              <a:latin typeface="AGaramondPro"/>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a:solidFill>
                  <a:srgbClr val="4DA2D9"/>
                </a:solidFill>
                <a:effectLst/>
                <a:latin typeface="HelveticaRounded LT Pro BdCn" panose="020F0706030703040204" pitchFamily="34" charset="77"/>
              </a:rPr>
              <a:t>Utbildning av MVP-team</a:t>
            </a:r>
            <a:endParaRPr lang="sv-SE" sz="1800">
              <a:solidFill>
                <a:srgbClr val="4DA2D9"/>
              </a:solidFill>
              <a:latin typeface="HelveticaRounded LT Pro BdCn" panose="020F0706030703040204" pitchFamily="34" charset="77"/>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a:solidFill>
                  <a:srgbClr val="52BCB5"/>
                </a:solidFill>
                <a:effectLst/>
                <a:latin typeface="HelveticaRounded LT Pro BdCn" panose="020F0706030703040204" pitchFamily="34" charset="77"/>
              </a:rPr>
              <a:t>Lektionsserie med elever</a:t>
            </a:r>
            <a:endParaRPr lang="sv-SE" sz="1800">
              <a:solidFill>
                <a:srgbClr val="52BCB5"/>
              </a:solidFill>
              <a:latin typeface="HelveticaRounded LT Pro BdCn" panose="020F0706030703040204" pitchFamily="34" charset="77"/>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a:solidFill>
                  <a:srgbClr val="B461FF"/>
                </a:solidFill>
                <a:effectLst/>
                <a:latin typeface="HelveticaRounded LT Pro BdCn" panose="020F0706030703040204" pitchFamily="34" charset="77"/>
              </a:rPr>
              <a:t>Utveckla och arbeta vidare</a:t>
            </a:r>
            <a:endParaRPr lang="sv-SE" sz="1800">
              <a:solidFill>
                <a:srgbClr val="B461FF"/>
              </a:solidFill>
              <a:latin typeface="HelveticaRounded LT Pro BdCn" panose="020F0706030703040204" pitchFamily="34" charset="77"/>
            </a:endParaRPr>
          </a:p>
          <a:p>
            <a:pPr marL="0" indent="0">
              <a:buFont typeface="+mj-lt"/>
              <a:buNone/>
            </a:pPr>
            <a:endParaRPr lang="sv-SE" sz="1800" b="1" i="1" noProof="0">
              <a:effectLst/>
              <a:latin typeface="AGaramondPro"/>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800" b="0" baseline="0">
                <a:latin typeface="Calibri" panose="020F0502020204030204" pitchFamily="34" charset="0"/>
                <a:cs typeface="Calibri" panose="020F0502020204030204" pitchFamily="34" charset="0"/>
              </a:rPr>
              <a:t>Gå igenom stegen mer i detalj utifrån efterkommande </a:t>
            </a:r>
            <a:r>
              <a:rPr lang="sv-SE" sz="1800" b="0" baseline="0" err="1">
                <a:latin typeface="Calibri" panose="020F0502020204030204" pitchFamily="34" charset="0"/>
                <a:cs typeface="Calibri" panose="020F0502020204030204" pitchFamily="34" charset="0"/>
              </a:rPr>
              <a:t>slides</a:t>
            </a:r>
            <a:r>
              <a:rPr lang="sv-SE" sz="1800" b="0" baseline="0">
                <a:latin typeface="Calibri" panose="020F0502020204030204" pitchFamily="34" charset="0"/>
                <a:cs typeface="Calibri" panose="020F0502020204030204" pitchFamily="34" charset="0"/>
              </a:rPr>
              <a:t>.</a:t>
            </a:r>
          </a:p>
          <a:p>
            <a:pPr marL="0" indent="0">
              <a:buFont typeface="+mj-lt"/>
              <a:buNone/>
            </a:pPr>
            <a:endParaRPr lang="sv-SE" sz="1800" b="1" i="1" noProof="0">
              <a:effectLst/>
              <a:latin typeface="AGaramondPro"/>
            </a:endParaRPr>
          </a:p>
          <a:p>
            <a:pPr marL="0" indent="0">
              <a:buFont typeface="+mj-lt"/>
              <a:buNone/>
            </a:pPr>
            <a:endParaRPr lang="sv-SE" sz="1800" noProof="0">
              <a:effectLst/>
              <a:latin typeface="AGaramondPro"/>
            </a:endParaRPr>
          </a:p>
          <a:p>
            <a:pPr marL="342900" indent="-342900">
              <a:buFont typeface="+mj-lt"/>
              <a:buAutoNum type="arabicPeriod"/>
            </a:pPr>
            <a:endParaRPr lang="sv-SE" sz="1800" noProof="0">
              <a:effectLst/>
              <a:latin typeface="AGaramondPro"/>
            </a:endParaRPr>
          </a:p>
          <a:p>
            <a:pPr marL="342900" indent="-342900">
              <a:buFont typeface="+mj-lt"/>
              <a:buAutoNum type="arabicPeriod"/>
            </a:pPr>
            <a:endParaRPr lang="sv-SE" sz="1800" noProof="0">
              <a:effectLst/>
              <a:latin typeface="AGaramondPro"/>
            </a:endParaRPr>
          </a:p>
          <a:p>
            <a:pPr marL="342900" indent="-342900">
              <a:buFont typeface="+mj-lt"/>
              <a:buAutoNum type="arabicPeriod"/>
            </a:pPr>
            <a:endParaRPr lang="sv-SE" sz="1800" noProof="0">
              <a:effectLst/>
              <a:latin typeface="AGaramondPro"/>
            </a:endParaRPr>
          </a:p>
          <a:p>
            <a:pPr marL="342900" indent="-342900">
              <a:buFont typeface="+mj-lt"/>
              <a:buAutoNum type="arabicPeriod"/>
            </a:pPr>
            <a:endParaRPr lang="sv-SE" sz="1800" noProof="0">
              <a:effectLst/>
              <a:latin typeface="AGaramondPro"/>
            </a:endParaRPr>
          </a:p>
          <a:p>
            <a:pPr marL="342900" indent="-342900">
              <a:buFont typeface="+mj-lt"/>
              <a:buAutoNum type="arabicPeriod"/>
            </a:pPr>
            <a:endParaRPr lang="sv-SE" sz="1800" noProof="0">
              <a:effectLst/>
              <a:latin typeface="AGaramondPro"/>
            </a:endParaRPr>
          </a:p>
          <a:p>
            <a:endParaRPr lang="sv-SE" noProof="0"/>
          </a:p>
          <a:p>
            <a:endParaRPr lang="sv-SE" noProof="0"/>
          </a:p>
          <a:p>
            <a:endParaRPr lang="sv-SE" noProof="0"/>
          </a:p>
          <a:p>
            <a:endParaRPr lang="sv-SE" noProof="0"/>
          </a:p>
        </p:txBody>
      </p:sp>
      <p:sp>
        <p:nvSpPr>
          <p:cNvPr id="4" name="Platshållare för bildnummer 3"/>
          <p:cNvSpPr>
            <a:spLocks noGrp="1"/>
          </p:cNvSpPr>
          <p:nvPr>
            <p:ph type="sldNum" sz="quarter" idx="5"/>
          </p:nvPr>
        </p:nvSpPr>
        <p:spPr/>
        <p:txBody>
          <a:bodyPr/>
          <a:lstStyle/>
          <a:p>
            <a:fld id="{91983B2C-8742-462B-80D2-17BF7749832E}" type="slidenum">
              <a:rPr lang="sv-SE" smtClean="0"/>
              <a:t>40</a:t>
            </a:fld>
            <a:endParaRPr lang="sv-SE"/>
          </a:p>
        </p:txBody>
      </p:sp>
    </p:spTree>
    <p:extLst>
      <p:ext uri="{BB962C8B-B14F-4D97-AF65-F5344CB8AC3E}">
        <p14:creationId xmlns:p14="http://schemas.microsoft.com/office/powerpoint/2010/main" val="2517623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sz="1800" noProof="0">
                <a:effectLst/>
                <a:latin typeface="AGaramondPro"/>
              </a:rPr>
              <a:t>Att göra:</a:t>
            </a:r>
          </a:p>
          <a:p>
            <a:pPr marL="342900" indent="-342900">
              <a:buFont typeface="+mj-lt"/>
              <a:buAutoNum type="arabicPeriod"/>
            </a:pPr>
            <a:r>
              <a:rPr lang="sv-SE" sz="1800" noProof="0">
                <a:effectLst/>
                <a:latin typeface="AGaramondPro"/>
              </a:rPr>
              <a:t>Gå kort igenom punkterna i det förberedande lägessamtalet som hålls innan beslut fattats om att satsa på MVP.</a:t>
            </a:r>
          </a:p>
          <a:p>
            <a:pPr marL="0" indent="0">
              <a:buFont typeface="+mj-lt"/>
              <a:buNone/>
            </a:pPr>
            <a:r>
              <a:rPr lang="sv-SE" sz="1800" noProof="0">
                <a:effectLst/>
                <a:latin typeface="AGaramondPro"/>
              </a:rPr>
              <a:t>(Detta steg har passerat i och med att ni nu håller förankringssamtalet)</a:t>
            </a:r>
          </a:p>
          <a:p>
            <a:pPr marL="0" indent="0">
              <a:buFont typeface="Arial" panose="020B0604020202020204" pitchFamily="34" charset="0"/>
              <a:buNone/>
            </a:pPr>
            <a:endParaRPr lang="sv-SE" sz="1800" noProof="0">
              <a:effectLst/>
              <a:latin typeface="AGaramondPro"/>
            </a:endParaRPr>
          </a:p>
          <a:p>
            <a:pPr marL="0" indent="0">
              <a:buFont typeface="Arial" panose="020B0604020202020204" pitchFamily="34" charset="0"/>
              <a:buNone/>
            </a:pPr>
            <a:endParaRPr lang="sv-SE" sz="1800" noProof="0">
              <a:effectLst/>
              <a:latin typeface="AGaramondPro"/>
            </a:endParaRPr>
          </a:p>
          <a:p>
            <a:pPr marL="0" indent="0">
              <a:buFont typeface="Arial" panose="020B0604020202020204" pitchFamily="34" charset="0"/>
              <a:buNone/>
            </a:pPr>
            <a:endParaRPr lang="sv-SE" sz="1800" noProof="0">
              <a:effectLst/>
              <a:latin typeface="AGaramondPro"/>
            </a:endParaRPr>
          </a:p>
          <a:p>
            <a:r>
              <a:rPr lang="sv-SE" sz="1800" b="0" kern="1200">
                <a:solidFill>
                  <a:schemeClr val="tx1"/>
                </a:solidFill>
                <a:effectLst/>
                <a:highlight>
                  <a:srgbClr val="FF0000"/>
                </a:highlight>
                <a:latin typeface="+mn-lt"/>
                <a:ea typeface="+mn-ea"/>
                <a:cs typeface="+mn-cs"/>
              </a:rPr>
              <a:t>________________________</a:t>
            </a:r>
          </a:p>
          <a:p>
            <a:pPr marL="0" indent="0">
              <a:buFont typeface="+mj-lt"/>
              <a:buNone/>
            </a:pPr>
            <a:r>
              <a:rPr lang="sv-SE" sz="1800" u="none"/>
              <a:t>Stöd till ledaren: </a:t>
            </a:r>
            <a:endParaRPr lang="sv-SE" sz="1800" b="0" noProof="0">
              <a:effectLst/>
              <a:latin typeface="AGaramondPro"/>
            </a:endParaRPr>
          </a:p>
          <a:p>
            <a:pPr marL="0" indent="0">
              <a:buFont typeface="Arial" panose="020B0604020202020204" pitchFamily="34" charset="0"/>
              <a:buNone/>
            </a:pPr>
            <a:r>
              <a:rPr lang="sv-SE" sz="1800" b="1" noProof="0">
                <a:effectLst/>
                <a:latin typeface="HelveticaRoundedLTPro"/>
              </a:rPr>
              <a:t>Hela skolan behöver bli involverad </a:t>
            </a:r>
            <a:endParaRPr lang="sv-SE" noProof="0"/>
          </a:p>
          <a:p>
            <a:pPr marL="342900" indent="-342900">
              <a:buFont typeface="+mj-lt"/>
              <a:buAutoNum type="arabicPeriod"/>
            </a:pPr>
            <a:r>
              <a:rPr lang="sv-SE" sz="1800" noProof="0">
                <a:effectLst/>
                <a:latin typeface="AGaramondPro"/>
              </a:rPr>
              <a:t>För att MVP-arbetet ska hålla över tid behöver hela skolan vara med i arbetet. </a:t>
            </a:r>
          </a:p>
          <a:p>
            <a:pPr marL="342900" indent="-342900">
              <a:buFont typeface="+mj-lt"/>
              <a:buAutoNum type="arabicPeriod"/>
            </a:pPr>
            <a:r>
              <a:rPr lang="sv-SE" sz="1800" noProof="0">
                <a:effectLst/>
                <a:latin typeface="AGaramondPro"/>
              </a:rPr>
              <a:t>All personal behöver förstå programmets utgångspunkter, varför arbetet är viktigt och ha en samsyn kring hur handlingsplaner och rutiner ser ut för att förebygga våld och trakasserier på̊ skolan (oavsett om de håller i lektioner eller inte)</a:t>
            </a:r>
            <a:endParaRPr lang="sv-SE" sz="1200" noProof="0">
              <a:effectLst/>
              <a:latin typeface="+mn-lt"/>
            </a:endParaRPr>
          </a:p>
          <a:p>
            <a:endParaRPr lang="sv-SE" noProof="0"/>
          </a:p>
          <a:p>
            <a:pPr marL="0" indent="0">
              <a:buFont typeface="Arial" panose="020B0604020202020204" pitchFamily="34" charset="0"/>
              <a:buNone/>
            </a:pPr>
            <a:r>
              <a:rPr lang="sv-SE" sz="1800" b="1" noProof="0">
                <a:effectLst/>
                <a:latin typeface="HelveticaRoundedLTPro"/>
              </a:rPr>
              <a:t>Arbetet ska hålla över tid </a:t>
            </a:r>
            <a:endParaRPr lang="sv-SE" noProof="0"/>
          </a:p>
          <a:p>
            <a:pPr marL="342900" indent="-342900">
              <a:buFont typeface="+mj-lt"/>
              <a:buAutoNum type="arabicPeriod"/>
            </a:pPr>
            <a:r>
              <a:rPr lang="sv-SE" sz="1800" noProof="0">
                <a:effectLst/>
                <a:latin typeface="AGaramondPro"/>
              </a:rPr>
              <a:t>MVP är ett långsiktigt program. Därför krävs ett ordentligt implementeringsarbete för att bygga en struktur som kan hålla igång arbetet under många år framöver. </a:t>
            </a:r>
          </a:p>
          <a:p>
            <a:endParaRPr lang="sv-SE" noProof="0"/>
          </a:p>
          <a:p>
            <a:pPr marL="0" indent="0">
              <a:buFont typeface="Arial" panose="020B0604020202020204" pitchFamily="34" charset="0"/>
              <a:buNone/>
            </a:pPr>
            <a:r>
              <a:rPr lang="sv-SE" sz="1800" b="1" noProof="0">
                <a:effectLst/>
                <a:latin typeface="HelveticaRoundedLTPro"/>
              </a:rPr>
              <a:t>Arbetet är en del av ert värdegrundsarbete </a:t>
            </a:r>
            <a:endParaRPr lang="sv-SE" noProof="0"/>
          </a:p>
          <a:p>
            <a:pPr marL="342900" indent="-342900">
              <a:buFont typeface="+mj-lt"/>
              <a:buAutoNum type="arabicPeriod"/>
            </a:pPr>
            <a:r>
              <a:rPr lang="sv-SE" sz="1800" noProof="0">
                <a:effectLst/>
                <a:latin typeface="AGaramondPro"/>
              </a:rPr>
              <a:t>MVP-programmet är ett sätt att systematisera skolans likabehandling- och värdegrundsarbete för att inte stanna i enskilda punktinsatser och temadagar.</a:t>
            </a:r>
          </a:p>
          <a:p>
            <a:pPr marL="342900" indent="-342900">
              <a:buFont typeface="+mj-lt"/>
              <a:buAutoNum type="arabicPeriod"/>
            </a:pPr>
            <a:r>
              <a:rPr lang="sv-SE" sz="1800" noProof="0">
                <a:effectLst/>
                <a:latin typeface="AGaramondPro"/>
              </a:rPr>
              <a:t>Det ska därför inte ses som en metod som ”läggs på allt annat” – utan som ett kontinuerligt pågående arbete i form av schemalagda lektioner som alla elever på skolan får ta del av.</a:t>
            </a:r>
          </a:p>
          <a:p>
            <a:pPr marL="342900" indent="-342900">
              <a:buFont typeface="+mj-lt"/>
              <a:buAutoNum type="arabicPeriod"/>
            </a:pPr>
            <a:endParaRPr lang="sv-SE" sz="1800" b="1" noProof="0">
              <a:effectLst/>
              <a:latin typeface="AGaramondPro"/>
            </a:endParaRPr>
          </a:p>
          <a:p>
            <a:pPr marL="0" indent="0">
              <a:buFont typeface="+mj-lt"/>
              <a:buNone/>
            </a:pPr>
            <a:r>
              <a:rPr lang="sv-SE" sz="1800" b="1" noProof="0">
                <a:effectLst/>
                <a:latin typeface="HelveticaRoundedLTPro"/>
              </a:rPr>
              <a:t>Arbetet måste bäras av ledningen </a:t>
            </a:r>
            <a:endParaRPr lang="sv-SE" noProof="0"/>
          </a:p>
          <a:p>
            <a:pPr marL="342900" indent="-342900">
              <a:buFont typeface="+mj-lt"/>
              <a:buAutoNum type="arabicPeriod"/>
            </a:pPr>
            <a:r>
              <a:rPr lang="sv-SE" sz="1800" noProof="0">
                <a:effectLst/>
                <a:latin typeface="AGaramondPro"/>
              </a:rPr>
              <a:t>I de utvärderingar som gjorts av programmen är det tydligt att ledningens roll är </a:t>
            </a:r>
            <a:r>
              <a:rPr lang="sv-SE" sz="1800" u="sng" noProof="0">
                <a:effectLst/>
                <a:latin typeface="AGaramondPro"/>
              </a:rPr>
              <a:t>avgörande </a:t>
            </a:r>
            <a:r>
              <a:rPr lang="sv-SE" sz="1800" noProof="0">
                <a:effectLst/>
                <a:latin typeface="AGaramondPro"/>
              </a:rPr>
              <a:t>för resultatet av MVP-arbetet och vilken effekt det i slutändan har för eleverna.</a:t>
            </a:r>
          </a:p>
          <a:p>
            <a:pPr marL="342900" indent="-342900">
              <a:buFont typeface="+mj-lt"/>
              <a:buAutoNum type="arabicPeriod"/>
            </a:pPr>
            <a:r>
              <a:rPr lang="sv-SE" sz="1800" noProof="0">
                <a:effectLst/>
                <a:latin typeface="AGaramondPro"/>
              </a:rPr>
              <a:t>Ledningens ansvar handlar om att lyfta MVP-arbetet in i den ordinarie schemastrukturen och möjliggöra så att all personal får rätt förutsättningar för att kunna genomföra arbetet med eleverna. </a:t>
            </a:r>
            <a:br>
              <a:rPr lang="sv-SE" sz="1800" noProof="0">
                <a:effectLst/>
                <a:latin typeface="AGaramondPro"/>
              </a:rPr>
            </a:br>
            <a:endParaRPr lang="sv-SE" noProof="0"/>
          </a:p>
          <a:p>
            <a:endParaRPr lang="sv-SE" noProof="0"/>
          </a:p>
          <a:p>
            <a:endParaRPr lang="sv-SE" noProof="0"/>
          </a:p>
          <a:p>
            <a:endParaRPr lang="sv-SE" noProof="0"/>
          </a:p>
          <a:p>
            <a:endParaRPr lang="sv-SE" noProof="0"/>
          </a:p>
        </p:txBody>
      </p:sp>
      <p:sp>
        <p:nvSpPr>
          <p:cNvPr id="4" name="Platshållare för bildnummer 3"/>
          <p:cNvSpPr>
            <a:spLocks noGrp="1"/>
          </p:cNvSpPr>
          <p:nvPr>
            <p:ph type="sldNum" sz="quarter" idx="5"/>
          </p:nvPr>
        </p:nvSpPr>
        <p:spPr/>
        <p:txBody>
          <a:bodyPr/>
          <a:lstStyle/>
          <a:p>
            <a:fld id="{91983B2C-8742-462B-80D2-17BF7749832E}" type="slidenum">
              <a:rPr lang="sv-SE" smtClean="0"/>
              <a:t>41</a:t>
            </a:fld>
            <a:endParaRPr lang="sv-SE"/>
          </a:p>
        </p:txBody>
      </p:sp>
    </p:spTree>
    <p:extLst>
      <p:ext uri="{BB962C8B-B14F-4D97-AF65-F5344CB8AC3E}">
        <p14:creationId xmlns:p14="http://schemas.microsoft.com/office/powerpoint/2010/main" val="2517623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sz="1800" noProof="0" dirty="0">
                <a:effectLst/>
                <a:latin typeface="AGaramondPro"/>
              </a:rPr>
              <a:t>Att göra:</a:t>
            </a:r>
          </a:p>
          <a:p>
            <a:pPr marL="342900" indent="-342900">
              <a:buFont typeface="+mj-lt"/>
              <a:buAutoNum type="arabicPeriod"/>
            </a:pPr>
            <a:r>
              <a:rPr lang="sv-SE" sz="1800" noProof="0" dirty="0">
                <a:effectLst/>
                <a:latin typeface="AGaramondPro"/>
              </a:rPr>
              <a:t>Gå igenom delarna i Fas 2 – Förankring och planering</a:t>
            </a:r>
          </a:p>
          <a:p>
            <a:pPr marL="0" indent="0">
              <a:buFont typeface="+mj-lt"/>
              <a:buNone/>
            </a:pPr>
            <a:endParaRPr lang="sv-SE" sz="1800" b="0" noProof="0" dirty="0">
              <a:effectLst/>
              <a:latin typeface="HelveticaRoundedLTPro"/>
            </a:endParaRPr>
          </a:p>
          <a:p>
            <a:pPr marL="0" indent="0">
              <a:buFont typeface="Arial" panose="020B0604020202020204" pitchFamily="34" charset="0"/>
              <a:buNone/>
            </a:pPr>
            <a:r>
              <a:rPr lang="sv-SE" sz="1800" b="1" noProof="0" dirty="0">
                <a:effectLst/>
                <a:latin typeface="HelveticaRoundedLTPro"/>
              </a:rPr>
              <a:t>Förankringssamtalet</a:t>
            </a:r>
            <a:r>
              <a:rPr lang="sv-SE" sz="1800" b="0" noProof="0" dirty="0">
                <a:effectLst/>
                <a:latin typeface="HelveticaRoundedLTPro"/>
              </a:rPr>
              <a:t> (det vi håller nu)</a:t>
            </a:r>
          </a:p>
          <a:p>
            <a:pPr marL="0" indent="0">
              <a:buFont typeface="Arial" panose="020B0604020202020204" pitchFamily="34" charset="0"/>
              <a:buNone/>
            </a:pPr>
            <a:endParaRPr lang="sv-SE" sz="1800" b="0" noProof="0" dirty="0">
              <a:effectLst/>
              <a:latin typeface="HelveticaRoundedLTPro"/>
            </a:endParaRPr>
          </a:p>
          <a:p>
            <a:pPr marL="0" indent="0">
              <a:buFont typeface="Arial" panose="020B0604020202020204" pitchFamily="34" charset="0"/>
              <a:buNone/>
            </a:pPr>
            <a:r>
              <a:rPr lang="sv-SE" sz="1800" b="1" noProof="0" dirty="0">
                <a:effectLst/>
                <a:latin typeface="HelveticaRoundedLTPro"/>
              </a:rPr>
              <a:t>Planering och </a:t>
            </a:r>
            <a:r>
              <a:rPr lang="sv-SE" sz="1800" b="1" noProof="0" dirty="0" err="1">
                <a:effectLst/>
                <a:latin typeface="HelveticaRoundedLTPro"/>
              </a:rPr>
              <a:t>readiness</a:t>
            </a:r>
            <a:endParaRPr lang="sv-SE" sz="1800" b="1" noProof="0" dirty="0">
              <a:effectLst/>
              <a:latin typeface="HelveticaRoundedLTPro"/>
            </a:endParaRPr>
          </a:p>
          <a:p>
            <a:pPr marL="342900" indent="-342900">
              <a:buFont typeface="+mj-lt"/>
              <a:buAutoNum type="arabicPeriod"/>
            </a:pPr>
            <a:r>
              <a:rPr lang="sv-SE" sz="1800" b="0" noProof="0" dirty="0">
                <a:effectLst/>
                <a:latin typeface="HelveticaRoundedLTPro"/>
              </a:rPr>
              <a:t>Som ett stöd i er planering framåt har MÄN tagit fram ett readinessverktyg.</a:t>
            </a:r>
          </a:p>
          <a:p>
            <a:pPr marL="342900" indent="-342900">
              <a:buFont typeface="+mj-lt"/>
              <a:buAutoNum type="arabicPeriod"/>
            </a:pPr>
            <a:r>
              <a:rPr lang="sv-SE" sz="1800" b="0" noProof="0" dirty="0">
                <a:effectLst/>
                <a:latin typeface="HelveticaRoundedLTPro"/>
              </a:rPr>
              <a:t>Det är ett verktyg ni kan ta stöd av för att undersöka och strukturera era förutsättningar att arbeta våldspreventivt med MVP-programmet. </a:t>
            </a:r>
          </a:p>
          <a:p>
            <a:pPr marL="342900" indent="-342900">
              <a:buFont typeface="+mj-lt"/>
              <a:buAutoNum type="arabicPeriod"/>
            </a:pPr>
            <a:r>
              <a:rPr lang="sv-SE" sz="1800" b="0" noProof="0" dirty="0">
                <a:effectLst/>
                <a:latin typeface="HelveticaRoundedLTPro"/>
              </a:rPr>
              <a:t>Vi kommer gå igenom </a:t>
            </a:r>
            <a:r>
              <a:rPr lang="sv-SE" sz="1800" b="0" noProof="0" dirty="0" err="1">
                <a:effectLst/>
                <a:latin typeface="HelveticaRoundedLTPro"/>
              </a:rPr>
              <a:t>readinessverktyget</a:t>
            </a:r>
            <a:r>
              <a:rPr lang="sv-SE" sz="1800" b="0" noProof="0" dirty="0">
                <a:effectLst/>
                <a:latin typeface="HelveticaRoundedLTPro"/>
              </a:rPr>
              <a:t> mer ordentligt snart.</a:t>
            </a:r>
          </a:p>
          <a:p>
            <a:pPr marL="342900" indent="-342900">
              <a:buFont typeface="+mj-lt"/>
              <a:buAutoNum type="arabicPeriod"/>
            </a:pPr>
            <a:endParaRPr lang="sv-SE" noProof="0" dirty="0"/>
          </a:p>
          <a:p>
            <a:r>
              <a:rPr lang="sv-SE" sz="1800" b="1" noProof="0" dirty="0">
                <a:effectLst/>
                <a:latin typeface="HelveticaRoundedLTPro"/>
              </a:rPr>
              <a:t>Kunskapshalvdag </a:t>
            </a:r>
            <a:endParaRPr lang="sv-SE" noProof="0" dirty="0"/>
          </a:p>
          <a:p>
            <a:pPr marL="342900" indent="-342900">
              <a:buFont typeface="+mj-lt"/>
              <a:buAutoNum type="arabicPeriod"/>
            </a:pPr>
            <a:r>
              <a:rPr lang="sv-SE" sz="1800" noProof="0" dirty="0">
                <a:effectLst/>
                <a:latin typeface="AGaramondPro"/>
              </a:rPr>
              <a:t>Som ett slutligt steg i förankringen håller vi MÄN/Steg 2-utbildare en kunskapshalvdag för all personal på skolan.</a:t>
            </a:r>
          </a:p>
          <a:p>
            <a:pPr marL="342900" indent="-342900">
              <a:buFont typeface="+mj-lt"/>
              <a:buAutoNum type="arabicPeriod"/>
            </a:pPr>
            <a:r>
              <a:rPr lang="sv-SE" sz="1800" noProof="0" dirty="0">
                <a:effectLst/>
                <a:latin typeface="AGaramondPro"/>
              </a:rPr>
              <a:t>Syftet med kunskapshalvdagen är:</a:t>
            </a:r>
          </a:p>
          <a:p>
            <a:pPr marL="800100" lvl="1" indent="-342900">
              <a:buFont typeface="Arial" panose="020B0604020202020204" pitchFamily="34" charset="0"/>
              <a:buChar char="•"/>
            </a:pPr>
            <a:r>
              <a:rPr lang="sv-SE" sz="1800" noProof="0" dirty="0">
                <a:effectLst/>
                <a:latin typeface="AGaramondPro"/>
              </a:rPr>
              <a:t>Skapa förståelse hos alla för vad arbetet med MVP innebär.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noProof="0" dirty="0">
                <a:effectLst/>
                <a:latin typeface="AGaramondPro"/>
              </a:rPr>
              <a:t>Skapa medvetenhet och beredskap kring frågor som lyfts med eleverna.</a:t>
            </a:r>
            <a:endParaRPr lang="sv-SE" sz="1200" noProof="0" dirty="0">
              <a:effectLst/>
              <a:latin typeface="+mn-lt"/>
            </a:endParaRPr>
          </a:p>
          <a:p>
            <a:pPr marL="800100" lvl="1" indent="-342900">
              <a:buFont typeface="Arial" panose="020B0604020202020204" pitchFamily="34" charset="0"/>
              <a:buChar char="•"/>
            </a:pPr>
            <a:r>
              <a:rPr lang="sv-SE" sz="1800" noProof="0" dirty="0">
                <a:effectLst/>
                <a:latin typeface="AGaramondPro"/>
              </a:rPr>
              <a:t>Känna till de grundläggande utgångspunkterna som MVP bygger på.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noProof="0" dirty="0">
                <a:effectLst/>
                <a:latin typeface="AGaramondPro"/>
              </a:rPr>
              <a:t>Att ge all personal en gemensam syn på̊ våld, genus och åskådarperspektivet.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noProof="0" dirty="0">
                <a:effectLst/>
                <a:latin typeface="AGaramondPro"/>
              </a:rPr>
              <a:t>Skapa inspiration och motivation för det gemensamma arbetet.</a:t>
            </a:r>
          </a:p>
          <a:p>
            <a:pPr marL="800100" lvl="1" indent="-342900">
              <a:buFont typeface="Arial" panose="020B0604020202020204" pitchFamily="34" charset="0"/>
              <a:buChar char="•"/>
            </a:pPr>
            <a:endParaRPr lang="sv-SE" sz="1800" noProof="0" dirty="0">
              <a:effectLst/>
              <a:latin typeface="AGaramondPro"/>
            </a:endParaRPr>
          </a:p>
          <a:p>
            <a:pPr marL="342900" indent="-342900">
              <a:buFont typeface="+mj-lt"/>
              <a:buAutoNum type="arabicPeriod"/>
            </a:pPr>
            <a:r>
              <a:rPr lang="sv-SE" sz="1800" noProof="0" dirty="0">
                <a:effectLst/>
                <a:latin typeface="AGaramondPro"/>
              </a:rPr>
              <a:t>Viktigt att så många som möjligt från skolans personal är med (inklusive elevhälsa, administrativ personal, vaktmästare och lokalvårdare) </a:t>
            </a:r>
          </a:p>
          <a:p>
            <a:pPr marL="342900" indent="-342900">
              <a:buFont typeface="+mj-lt"/>
              <a:buAutoNum type="arabicPeriod"/>
            </a:pPr>
            <a:endParaRPr lang="sv-SE" sz="1800" noProof="0" dirty="0">
              <a:effectLst/>
              <a:latin typeface="AGaramondPro"/>
            </a:endParaRPr>
          </a:p>
          <a:p>
            <a:endParaRPr lang="sv-SE" noProof="0" dirty="0"/>
          </a:p>
        </p:txBody>
      </p:sp>
      <p:sp>
        <p:nvSpPr>
          <p:cNvPr id="4" name="Platshållare för bildnummer 3"/>
          <p:cNvSpPr>
            <a:spLocks noGrp="1"/>
          </p:cNvSpPr>
          <p:nvPr>
            <p:ph type="sldNum" sz="quarter" idx="5"/>
          </p:nvPr>
        </p:nvSpPr>
        <p:spPr/>
        <p:txBody>
          <a:bodyPr/>
          <a:lstStyle/>
          <a:p>
            <a:fld id="{91983B2C-8742-462B-80D2-17BF7749832E}" type="slidenum">
              <a:rPr lang="sv-SE" smtClean="0"/>
              <a:t>42</a:t>
            </a:fld>
            <a:endParaRPr lang="sv-SE"/>
          </a:p>
        </p:txBody>
      </p:sp>
    </p:spTree>
    <p:extLst>
      <p:ext uri="{BB962C8B-B14F-4D97-AF65-F5344CB8AC3E}">
        <p14:creationId xmlns:p14="http://schemas.microsoft.com/office/powerpoint/2010/main" val="2793333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sz="1800" noProof="0" dirty="0">
                <a:effectLst/>
                <a:latin typeface="AGaramondPro"/>
              </a:rPr>
              <a:t>Att göra:</a:t>
            </a:r>
          </a:p>
          <a:p>
            <a:pPr marL="342900" indent="-342900">
              <a:buFont typeface="+mj-lt"/>
              <a:buAutoNum type="arabicPeriod"/>
            </a:pPr>
            <a:r>
              <a:rPr lang="sv-SE" sz="1800" noProof="0" dirty="0">
                <a:effectLst/>
                <a:latin typeface="AGaramondPro"/>
              </a:rPr>
              <a:t>Gå igenom Fas 3 – </a:t>
            </a:r>
            <a:r>
              <a:rPr lang="sv-SE" sz="1800" b="0" noProof="0" dirty="0">
                <a:effectLst/>
                <a:latin typeface="HelveticaRoundedLTPro"/>
              </a:rPr>
              <a:t>Utbildning av MVP-teamet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sz="1800" b="1" dirty="0">
                <a:effectLst/>
                <a:latin typeface="HelveticaRoundedLTPro"/>
              </a:rPr>
              <a:t>Grundutbildning del 1 – Teori </a:t>
            </a:r>
            <a:endParaRPr lang="sv-SE" dirty="0"/>
          </a:p>
          <a:p>
            <a:pPr marL="342900" indent="-342900">
              <a:buFont typeface="+mj-lt"/>
              <a:buAutoNum type="arabicPeriod"/>
            </a:pPr>
            <a:r>
              <a:rPr lang="sv-SE" sz="1800" dirty="0">
                <a:effectLst/>
                <a:latin typeface="AGaramondPro"/>
              </a:rPr>
              <a:t>Den första delen av teamets utbildning är en </a:t>
            </a:r>
            <a:r>
              <a:rPr lang="sv-SE" sz="1800" dirty="0">
                <a:effectLst/>
                <a:latin typeface="Open Sans" panose="020B0606030504020204" pitchFamily="34" charset="0"/>
                <a:ea typeface="Calibri" panose="020F0502020204030204" pitchFamily="34" charset="0"/>
                <a:cs typeface="Times New Roman" panose="02020603050405020304" pitchFamily="18" charset="0"/>
              </a:rPr>
              <a:t>webbutbildning i MVP:s teori och förändringsstrategier som genomförs individuellt </a:t>
            </a:r>
            <a:r>
              <a:rPr lang="sv-SE" sz="1800" u="sng" dirty="0">
                <a:effectLst/>
                <a:latin typeface="Open Sans" panose="020B0606030504020204" pitchFamily="34" charset="0"/>
                <a:ea typeface="Calibri" panose="020F0502020204030204" pitchFamily="34" charset="0"/>
                <a:cs typeface="Times New Roman" panose="02020603050405020304" pitchFamily="18" charset="0"/>
              </a:rPr>
              <a:t>innan</a:t>
            </a:r>
            <a:r>
              <a:rPr lang="sv-SE" sz="1800" dirty="0">
                <a:effectLst/>
                <a:latin typeface="Open Sans" panose="020B0606030504020204" pitchFamily="34" charset="0"/>
                <a:ea typeface="Calibri" panose="020F0502020204030204" pitchFamily="34" charset="0"/>
                <a:cs typeface="Times New Roman" panose="02020603050405020304" pitchFamily="18" charset="0"/>
              </a:rPr>
              <a:t> del 2.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dirty="0">
                <a:effectLst/>
                <a:latin typeface="Open Sans" panose="020B0606030504020204" pitchFamily="34" charset="0"/>
                <a:ea typeface="Calibri" panose="020F0502020204030204" pitchFamily="34" charset="0"/>
                <a:cs typeface="Times New Roman" panose="02020603050405020304" pitchFamily="18" charset="0"/>
              </a:rPr>
              <a:t>Beräknad tidsåtgång är en halv dag.</a:t>
            </a:r>
          </a:p>
          <a:p>
            <a:endParaRPr lang="sv-SE" sz="1800" b="1" dirty="0">
              <a:effectLst/>
              <a:latin typeface="HelveticaRoundedLTPro"/>
            </a:endParaRPr>
          </a:p>
          <a:p>
            <a:r>
              <a:rPr lang="sv-SE" sz="1800" b="1" dirty="0">
                <a:effectLst/>
                <a:latin typeface="HelveticaRoundedLTPro"/>
              </a:rPr>
              <a:t>Grundutbildning del 2 – Praktik </a:t>
            </a:r>
            <a:endParaRPr lang="sv-SE" dirty="0"/>
          </a:p>
          <a:p>
            <a:pPr marL="342900" indent="-342900">
              <a:buFont typeface="+mj-lt"/>
              <a:buAutoNum type="arabicPeriod"/>
            </a:pPr>
            <a:r>
              <a:rPr lang="sv-SE" sz="1800" dirty="0">
                <a:effectLst/>
                <a:latin typeface="AGaramondPro"/>
              </a:rPr>
              <a:t>Del 2 består av en fysisk 2-dagars utbildning som fokuserar på </a:t>
            </a:r>
            <a:r>
              <a:rPr lang="sv-SE" sz="1800" dirty="0">
                <a:effectLst/>
                <a:latin typeface="Open Sans" panose="020B0606030504020204" pitchFamily="34" charset="0"/>
                <a:ea typeface="Calibri" panose="020F0502020204030204" pitchFamily="34" charset="0"/>
                <a:cs typeface="Times New Roman" panose="02020603050405020304" pitchFamily="18" charset="0"/>
              </a:rPr>
              <a:t>MVP:s metodmaterial och rollen som MVP-ledare. </a:t>
            </a:r>
          </a:p>
          <a:p>
            <a:pPr marL="342900" indent="-342900">
              <a:buFont typeface="+mj-lt"/>
              <a:buAutoNum type="arabicPeriod"/>
            </a:pPr>
            <a:r>
              <a:rPr lang="sv-SE" sz="1800" dirty="0">
                <a:effectLst/>
                <a:latin typeface="Open Sans" panose="020B0606030504020204" pitchFamily="34" charset="0"/>
                <a:cs typeface="Times New Roman" panose="02020603050405020304" pitchFamily="18" charset="0"/>
              </a:rPr>
              <a:t>För att kunna delta vid del 2 behöver man ha genomfört del 1 (teorin) – den går inte att göra i efterhand. </a:t>
            </a:r>
            <a:endParaRPr lang="sv-SE" sz="1800" dirty="0">
              <a:effectLst/>
              <a:latin typeface="AGaramondPro"/>
            </a:endParaRPr>
          </a:p>
          <a:p>
            <a:pPr marL="342900" indent="-342900">
              <a:buFont typeface="+mj-lt"/>
              <a:buAutoNum type="arabicPeriod"/>
            </a:pPr>
            <a:r>
              <a:rPr lang="sv-SE" sz="1800" dirty="0">
                <a:effectLst/>
                <a:latin typeface="AGaramondPro"/>
              </a:rPr>
              <a:t>Efter del 2 av grundutbildningen är teamet utbildade för att kunna hålla i lektionsserien med eleverna.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dirty="0">
              <a:effectLst/>
              <a:latin typeface="HelveticaRoundedLT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effectLst/>
                <a:latin typeface="HelveticaRoundedLTPro"/>
              </a:rPr>
              <a:t>Grundutbildningen tar sammanlagt 2,5 arbetsdagar att slutföra. </a:t>
            </a:r>
          </a:p>
          <a:p>
            <a:pPr marL="0" indent="0">
              <a:buFont typeface="+mj-lt"/>
              <a:buNone/>
            </a:pPr>
            <a:endParaRPr lang="sv-SE" dirty="0"/>
          </a:p>
        </p:txBody>
      </p:sp>
      <p:sp>
        <p:nvSpPr>
          <p:cNvPr id="4" name="Platshållare för bildnummer 3"/>
          <p:cNvSpPr>
            <a:spLocks noGrp="1"/>
          </p:cNvSpPr>
          <p:nvPr>
            <p:ph type="sldNum" sz="quarter" idx="5"/>
          </p:nvPr>
        </p:nvSpPr>
        <p:spPr/>
        <p:txBody>
          <a:bodyPr/>
          <a:lstStyle/>
          <a:p>
            <a:fld id="{91983B2C-8742-462B-80D2-17BF7749832E}" type="slidenum">
              <a:rPr lang="sv-SE" smtClean="0"/>
              <a:t>43</a:t>
            </a:fld>
            <a:endParaRPr lang="sv-SE"/>
          </a:p>
        </p:txBody>
      </p:sp>
    </p:spTree>
    <p:extLst>
      <p:ext uri="{BB962C8B-B14F-4D97-AF65-F5344CB8AC3E}">
        <p14:creationId xmlns:p14="http://schemas.microsoft.com/office/powerpoint/2010/main" val="2895949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sz="1800" noProof="0" dirty="0">
                <a:effectLst/>
                <a:latin typeface="AGaramondPro"/>
              </a:rPr>
              <a:t>Att göra:</a:t>
            </a:r>
          </a:p>
          <a:p>
            <a:pPr marL="342900" indent="-342900">
              <a:buFont typeface="+mj-lt"/>
              <a:buAutoNum type="arabicPeriod"/>
            </a:pPr>
            <a:r>
              <a:rPr lang="sv-SE" sz="1800" noProof="0" dirty="0">
                <a:effectLst/>
                <a:latin typeface="AGaramondPro"/>
              </a:rPr>
              <a:t>Gå igenom Fas 4 – </a:t>
            </a:r>
            <a:r>
              <a:rPr lang="sv-SE" sz="1800" b="0" noProof="0" dirty="0">
                <a:effectLst/>
                <a:latin typeface="HelveticaRoundedLTPro"/>
              </a:rPr>
              <a:t>Genomförande med elever</a:t>
            </a:r>
          </a:p>
          <a:p>
            <a:pPr marL="342900" indent="-342900">
              <a:buFont typeface="+mj-lt"/>
              <a:buAutoNum type="arabicPeriod"/>
            </a:pPr>
            <a:endParaRPr lang="sv-SE" sz="1800" b="0" noProof="0" dirty="0">
              <a:effectLst/>
              <a:latin typeface="HelveticaRoundedLTPro"/>
            </a:endParaRPr>
          </a:p>
          <a:p>
            <a:pPr marL="0" indent="0">
              <a:buFont typeface="+mj-lt"/>
              <a:buNone/>
            </a:pPr>
            <a:r>
              <a:rPr lang="sv-SE" sz="1800" b="1" noProof="0" dirty="0">
                <a:effectLst/>
                <a:latin typeface="HelveticaRoundedLTPro"/>
              </a:rPr>
              <a:t>Förberedelser</a:t>
            </a:r>
          </a:p>
          <a:p>
            <a:pPr marL="342900" indent="-342900">
              <a:buFont typeface="+mj-lt"/>
              <a:buAutoNum type="arabicPeriod"/>
            </a:pPr>
            <a:r>
              <a:rPr lang="sv-SE" sz="1200" b="0" i="0" kern="1200" dirty="0">
                <a:solidFill>
                  <a:schemeClr val="tx1"/>
                </a:solidFill>
                <a:effectLst/>
                <a:latin typeface="+mn-lt"/>
                <a:ea typeface="+mn-ea"/>
                <a:cs typeface="+mn-cs"/>
              </a:rPr>
              <a:t>När all personal utbildats är det dags att lägga upp en plan för hur arbetat med lektionsserien ska integreras i verksamheten. </a:t>
            </a:r>
          </a:p>
          <a:p>
            <a:pPr marL="342900" indent="-342900">
              <a:buFont typeface="+mj-lt"/>
              <a:buAutoNum type="arabicPeriod"/>
            </a:pPr>
            <a:r>
              <a:rPr lang="sv-SE" sz="1200" b="0" i="0" kern="1200" dirty="0">
                <a:solidFill>
                  <a:schemeClr val="tx1"/>
                </a:solidFill>
                <a:effectLst/>
                <a:latin typeface="+mn-lt"/>
                <a:ea typeface="+mn-ea"/>
                <a:cs typeface="+mn-cs"/>
              </a:rPr>
              <a:t>MVP-teamet får checklistor som stöd för att se över och besluta om praktiska delar. </a:t>
            </a:r>
          </a:p>
          <a:p>
            <a:pPr marL="342900" indent="-342900">
              <a:buFont typeface="+mj-lt"/>
              <a:buAutoNum type="arabicPeriod"/>
            </a:pPr>
            <a:r>
              <a:rPr lang="sv-SE" sz="1200" b="0" i="0" kern="1200" dirty="0">
                <a:solidFill>
                  <a:schemeClr val="tx1"/>
                </a:solidFill>
                <a:effectLst/>
                <a:latin typeface="+mn-lt"/>
                <a:ea typeface="+mn-ea"/>
                <a:cs typeface="+mn-cs"/>
              </a:rPr>
              <a:t>Exempel på förberedelser är att bestämma i vilka årskurser MVP ska genomföras, vilka temapass ni ska jobba med, schemalägga lektioner och lokaler, utse ledarpar och planera tid för förberedelser, uppföljning och utvärdering.</a:t>
            </a:r>
          </a:p>
          <a:p>
            <a:pPr marL="342900" indent="-342900">
              <a:buFont typeface="+mj-lt"/>
              <a:buAutoNum type="arabicPeriod"/>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dirty="0">
                <a:effectLst/>
                <a:latin typeface="HelveticaRoundedLTPro"/>
              </a:rPr>
              <a:t>Trygg bas-kartläggning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kern="1200" dirty="0">
                <a:solidFill>
                  <a:schemeClr val="tx1"/>
                </a:solidFill>
                <a:effectLst/>
                <a:latin typeface="+mn-lt"/>
                <a:ea typeface="+mn-ea"/>
                <a:cs typeface="+mn-cs"/>
              </a:rPr>
              <a:t>Innan lektionspassen startar genomför ni Trygg bas-kartläggningen.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b="1" dirty="0">
              <a:effectLst/>
              <a:latin typeface="HelveticaRoundedLT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dirty="0">
                <a:effectLst/>
                <a:latin typeface="HelveticaRoundedLTPro"/>
              </a:rPr>
              <a:t>Lektionspassen med elever</a:t>
            </a: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Lektionspassen med eleverna tar olika lång tid beroende på hur ni lägger upp det och hur många temapass som genomförs.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Hänvisa tillbaka till ”exempel på upplägg” som tidigare visats.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i="0" dirty="0">
                <a:solidFill>
                  <a:srgbClr val="000000"/>
                </a:solidFill>
                <a:effectLst/>
              </a:rPr>
              <a:t>Vår rekommendation är att passen hålls varannan eller var tredje vecka.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Metodhandledning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Parallellt med </a:t>
            </a:r>
            <a:r>
              <a:rPr lang="sv-SE"/>
              <a:t>att lektionspassen </a:t>
            </a:r>
            <a:r>
              <a:rPr lang="sv-SE" dirty="0"/>
              <a:t>dras igång har MVP-teamet möjlighet att </a:t>
            </a:r>
            <a:r>
              <a:rPr lang="sv-SE" sz="1800" dirty="0">
                <a:effectLst/>
                <a:latin typeface="AGaramondPro"/>
              </a:rPr>
              <a:t>boka metodhandledning med MÄN/Steg 2-utbildare.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800" dirty="0">
                <a:effectLst/>
                <a:latin typeface="AGaramondPro"/>
              </a:rPr>
              <a:t>Metodhandlingen är särskilt viktig i uppstart, då ledare för första gången håller lektioner med elever.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800" dirty="0">
                <a:effectLst/>
                <a:latin typeface="AGaramondPro"/>
              </a:rPr>
              <a:t>Dessa handledningstillfällen bokas in på begäran av skolan. </a:t>
            </a:r>
            <a:endParaRPr lang="sv-SE" b="1" dirty="0"/>
          </a:p>
          <a:p>
            <a:pPr marL="0" indent="0">
              <a:buFont typeface="+mj-lt"/>
              <a:buNone/>
            </a:pPr>
            <a:endParaRPr lang="sv-SE" b="1" dirty="0"/>
          </a:p>
          <a:p>
            <a:pPr marL="0" indent="0">
              <a:buFont typeface="+mj-lt"/>
              <a:buNone/>
            </a:pPr>
            <a:endParaRPr lang="sv-SE" b="1" dirty="0"/>
          </a:p>
          <a:p>
            <a:pPr marL="0" indent="0">
              <a:buFont typeface="+mj-lt"/>
              <a:buNone/>
            </a:pPr>
            <a:endParaRPr lang="sv-SE" b="1"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sz="1200" u="none" dirty="0"/>
              <a:t>Stöd till ledaren: </a:t>
            </a:r>
            <a:endParaRPr lang="sv-SE" sz="1200" b="1" u="none" dirty="0">
              <a:effectLst/>
              <a:latin typeface="+mn-lt"/>
            </a:endParaRPr>
          </a:p>
          <a:p>
            <a:pPr marL="0" indent="0">
              <a:buFont typeface="+mj-lt"/>
              <a:buNone/>
            </a:pPr>
            <a:r>
              <a:rPr lang="sv-SE" sz="1200" b="1" dirty="0">
                <a:effectLst/>
                <a:latin typeface="AGaramondPro"/>
              </a:rPr>
              <a:t>För- och eftermätningen </a:t>
            </a:r>
            <a:r>
              <a:rPr lang="sv-SE" sz="1200" dirty="0">
                <a:effectLst/>
                <a:latin typeface="AGaramondPro"/>
              </a:rPr>
              <a:t>(högstadiet/gymnasiet)</a:t>
            </a:r>
          </a:p>
          <a:p>
            <a:pPr marL="228600" indent="-228600">
              <a:buFont typeface="+mj-lt"/>
              <a:buAutoNum type="arabicPeriod"/>
            </a:pPr>
            <a:r>
              <a:rPr lang="sv-SE" sz="1200" b="0" i="0" kern="1200" dirty="0">
                <a:solidFill>
                  <a:schemeClr val="tx1"/>
                </a:solidFill>
                <a:effectLst/>
                <a:latin typeface="+mn-lt"/>
                <a:ea typeface="+mn-ea"/>
                <a:cs typeface="+mn-cs"/>
              </a:rPr>
              <a:t>I det första och sista grundpasset för högstadiet och gymnasiet ingår en digital enkät som eleverna får fylla i. </a:t>
            </a:r>
          </a:p>
          <a:p>
            <a:pPr marL="228600" indent="-228600">
              <a:buFont typeface="+mj-lt"/>
              <a:buAutoNum type="arabicPeriod"/>
            </a:pPr>
            <a:r>
              <a:rPr lang="sv-SE" sz="1200" b="0" i="0" kern="1200" dirty="0">
                <a:solidFill>
                  <a:schemeClr val="tx1"/>
                </a:solidFill>
                <a:effectLst/>
                <a:latin typeface="+mn-lt"/>
                <a:ea typeface="+mn-ea"/>
                <a:cs typeface="+mn-cs"/>
              </a:rPr>
              <a:t>Enkäten består av frågor kopplat till ens egen benägenhet att ingripa vid olika former av våld och kränkningar.</a:t>
            </a:r>
          </a:p>
          <a:p>
            <a:pPr marL="228600" indent="-228600">
              <a:buFont typeface="+mj-lt"/>
              <a:buAutoNum type="arabicPeriod"/>
            </a:pPr>
            <a:r>
              <a:rPr lang="sv-SE" sz="1200" b="0" i="0" kern="1200" dirty="0">
                <a:solidFill>
                  <a:schemeClr val="tx1"/>
                </a:solidFill>
                <a:effectLst/>
                <a:latin typeface="+mn-lt"/>
                <a:ea typeface="+mn-ea"/>
                <a:cs typeface="+mn-cs"/>
              </a:rPr>
              <a:t>Genom att använda för- och eftermätningen får ni möjlighet att följa upp och utvärdera effekterna av MVP-arbetet på er skola.</a:t>
            </a:r>
            <a:endParaRPr lang="sv-SE"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dirty="0">
              <a:effectLst/>
              <a:latin typeface="AGaramondPro"/>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dirty="0">
              <a:effectLst/>
              <a:latin typeface="AGaramondPro"/>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dirty="0">
              <a:effectLst/>
              <a:latin typeface="AGaramondPro"/>
            </a:endParaRPr>
          </a:p>
          <a:p>
            <a:pPr marL="0" indent="0">
              <a:buFont typeface="+mj-lt"/>
              <a:buNone/>
            </a:pPr>
            <a:endParaRPr lang="sv-SE" b="1" dirty="0"/>
          </a:p>
        </p:txBody>
      </p:sp>
      <p:sp>
        <p:nvSpPr>
          <p:cNvPr id="4" name="Platshållare för bildnummer 3"/>
          <p:cNvSpPr>
            <a:spLocks noGrp="1"/>
          </p:cNvSpPr>
          <p:nvPr>
            <p:ph type="sldNum" sz="quarter" idx="5"/>
          </p:nvPr>
        </p:nvSpPr>
        <p:spPr/>
        <p:txBody>
          <a:bodyPr/>
          <a:lstStyle/>
          <a:p>
            <a:fld id="{91983B2C-8742-462B-80D2-17BF7749832E}" type="slidenum">
              <a:rPr lang="sv-SE" smtClean="0"/>
              <a:t>44</a:t>
            </a:fld>
            <a:endParaRPr lang="sv-SE"/>
          </a:p>
        </p:txBody>
      </p:sp>
    </p:spTree>
    <p:extLst>
      <p:ext uri="{BB962C8B-B14F-4D97-AF65-F5344CB8AC3E}">
        <p14:creationId xmlns:p14="http://schemas.microsoft.com/office/powerpoint/2010/main" val="17885565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noProof="0" dirty="0">
                <a:effectLst/>
                <a:latin typeface="AGaramondPro"/>
              </a:rPr>
              <a:t>Att göra:</a:t>
            </a:r>
          </a:p>
          <a:p>
            <a:pPr marL="342900" indent="-342900">
              <a:buFont typeface="+mj-lt"/>
              <a:buAutoNum type="arabicPeriod"/>
            </a:pPr>
            <a:r>
              <a:rPr lang="sv-SE" sz="1800" noProof="0" dirty="0">
                <a:effectLst/>
                <a:latin typeface="AGaramondPro"/>
              </a:rPr>
              <a:t>Gå igenom Fas 5 – </a:t>
            </a:r>
            <a:r>
              <a:rPr lang="sv-SE" sz="1800" b="0" noProof="0" dirty="0">
                <a:effectLst/>
                <a:latin typeface="HelveticaRoundedLTPro"/>
              </a:rPr>
              <a:t>Utveckla och arbeta vidare</a:t>
            </a:r>
          </a:p>
          <a:p>
            <a:pPr marL="342900" indent="-342900">
              <a:buFont typeface="+mj-lt"/>
              <a:buAutoNum type="arabicPeriod"/>
            </a:pPr>
            <a:endParaRPr lang="sv-SE" noProof="0" dirty="0"/>
          </a:p>
          <a:p>
            <a:r>
              <a:rPr lang="sv-SE" sz="1800" b="1" noProof="0" dirty="0">
                <a:effectLst/>
                <a:latin typeface="HelveticaRoundedLTPro"/>
              </a:rPr>
              <a:t>Involvera föräldrar och vårdnadshavare </a:t>
            </a:r>
            <a:endParaRPr lang="sv-SE" noProof="0" dirty="0"/>
          </a:p>
          <a:p>
            <a:pPr marL="342900" indent="-342900">
              <a:buFont typeface="+mj-lt"/>
              <a:buAutoNum type="arabicPeriod"/>
            </a:pPr>
            <a:r>
              <a:rPr lang="sv-SE" sz="1800" noProof="0" dirty="0">
                <a:effectLst/>
                <a:latin typeface="AGaramondPro"/>
              </a:rPr>
              <a:t>Som ett sätt att involvera föräldrar och vårdnadshavare i arbetet med MVP tillhandahåller MÄN ett workshopmaterial om MVP riktat till föräldrar och vårdnadshavare. </a:t>
            </a:r>
          </a:p>
          <a:p>
            <a:pPr marL="342900" indent="-342900">
              <a:buFont typeface="+mj-lt"/>
              <a:buAutoNum type="arabicPeriod"/>
            </a:pPr>
            <a:r>
              <a:rPr lang="sv-SE" sz="1800" noProof="0" dirty="0">
                <a:effectLst/>
                <a:latin typeface="AGaramondPro"/>
              </a:rPr>
              <a:t>Materialet kan användas på föräldramöten eller andra forum där skolan och personalen har möjlighet att samla skolans föräldragrupper. </a:t>
            </a:r>
          </a:p>
          <a:p>
            <a:pPr marL="342900" indent="-342900">
              <a:buFont typeface="+mj-lt"/>
              <a:buAutoNum type="arabicPeriod"/>
            </a:pPr>
            <a:r>
              <a:rPr lang="sv-SE" sz="1800" noProof="0" dirty="0">
                <a:effectLst/>
                <a:latin typeface="AGaramondPro"/>
              </a:rPr>
              <a:t>Workshopen kan hållas av MVP-teamen och de krävs ingen ytterligare utbildning i metoderna. </a:t>
            </a:r>
          </a:p>
          <a:p>
            <a:pPr marL="342900" indent="-342900">
              <a:buFont typeface="+mj-lt"/>
              <a:buAutoNum type="arabicPeriod"/>
            </a:pPr>
            <a:endParaRPr lang="sv-SE" sz="1800" noProof="0" dirty="0">
              <a:effectLst/>
              <a:latin typeface="AGaramondPro"/>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800" b="1" noProof="0" dirty="0">
                <a:effectLst/>
                <a:latin typeface="AGaramondPro"/>
              </a:rPr>
              <a:t>Utöka MVP-teamet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i="0" dirty="0">
                <a:solidFill>
                  <a:srgbClr val="000000"/>
                </a:solidFill>
                <a:effectLst/>
                <a:latin typeface="Avenir LT W01_55 Roman1475520" panose="02000503020000020003" pitchFamily="2" charset="0"/>
              </a:rPr>
              <a:t>På sikt kan ni vilka utöka MVP-teamet för att göra det mer hållbart.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i="0" dirty="0">
                <a:solidFill>
                  <a:srgbClr val="000000"/>
                </a:solidFill>
                <a:effectLst/>
                <a:latin typeface="Avenir LT W01_55 Roman1475520" panose="02000503020000020003" pitchFamily="2" charset="0"/>
              </a:rPr>
              <a:t>Varje termin anordnar MÄN öppna utbildningar i MVP, riktat till skolor som vill utöka sitt team med fler ledare.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800" noProof="0" dirty="0">
              <a:effectLst/>
              <a:latin typeface="AGaramondPro"/>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800" b="1" noProof="0" dirty="0">
                <a:effectLst/>
                <a:latin typeface="AGaramondPro"/>
              </a:rPr>
              <a:t>Utbilda utbildare – MVP Steg 2</a:t>
            </a:r>
          </a:p>
          <a:p>
            <a:pPr marL="228600" indent="-228600" algn="l" fontAlgn="base">
              <a:buFont typeface="+mj-lt"/>
              <a:buAutoNum type="arabicPeriod"/>
            </a:pPr>
            <a:r>
              <a:rPr lang="sv-SE" sz="1800" b="0" i="0" dirty="0">
                <a:solidFill>
                  <a:srgbClr val="000000"/>
                </a:solidFill>
                <a:effectLst/>
                <a:latin typeface="Avenir LT W01_55 Roman1475520" panose="02000503020000020003" pitchFamily="2" charset="0"/>
              </a:rPr>
              <a:t>För att en kommun eller skolområde ska kunna bli självförsörjande, starta upp MVP på nya skolor i kommunen och utbilda ny personal, erbjuder MÄN möjligheten att utbilda personer till att bli Steg 2-utbildare. </a:t>
            </a:r>
          </a:p>
          <a:p>
            <a:pPr marL="228600" indent="-228600" algn="l" fontAlgn="base">
              <a:buFont typeface="+mj-lt"/>
              <a:buAutoNum type="arabicPeriod"/>
            </a:pPr>
            <a:r>
              <a:rPr lang="sv-SE" sz="1800" b="0" i="0" dirty="0">
                <a:solidFill>
                  <a:srgbClr val="000000"/>
                </a:solidFill>
                <a:effectLst/>
                <a:latin typeface="Avenir LT W01_55 Roman1475520" panose="02000503020000020003" pitchFamily="2" charset="0"/>
              </a:rPr>
              <a:t>Som steg 2-utbildare är du certifierad att leda de utbildningsinsatser som behövs under implementeringen av både MVP mellanstadiet och högstadiet/gymnasiet.</a:t>
            </a:r>
          </a:p>
          <a:p>
            <a:pPr marL="342900" indent="-342900">
              <a:buFont typeface="+mj-lt"/>
              <a:buAutoNum type="arabicPeriod"/>
            </a:pPr>
            <a:endParaRPr lang="sv-SE" sz="1800" noProof="0" dirty="0">
              <a:effectLst/>
              <a:latin typeface="AGaramondPro"/>
            </a:endParaRPr>
          </a:p>
          <a:p>
            <a:pPr marL="342900" indent="-342900">
              <a:buFont typeface="+mj-lt"/>
              <a:buAutoNum type="arabicPeriod"/>
            </a:pPr>
            <a:endParaRPr lang="sv-SE" sz="1800" noProof="0" dirty="0">
              <a:effectLst/>
              <a:latin typeface="AGaramond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noProof="0" dirty="0">
                <a:effectLst/>
                <a:latin typeface="AGaramondPro"/>
              </a:rPr>
              <a:t>Inspirationsträffar för MVP-ledare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2800" b="0" i="0" dirty="0">
                <a:solidFill>
                  <a:srgbClr val="000000"/>
                </a:solidFill>
                <a:effectLst/>
              </a:rPr>
              <a:t>Varje år under En vecka fri från våld anordnar MÄN en inspirationsträff för MVP-ledare runt om i landet.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2800" b="0" i="0" dirty="0">
                <a:solidFill>
                  <a:srgbClr val="000000"/>
                </a:solidFill>
                <a:effectLst/>
              </a:rPr>
              <a:t>Träffarna möjliggör fortbildning, inspiration och erfarenhetsutbyte i det våldsförebyggande arbetet. </a:t>
            </a:r>
          </a:p>
        </p:txBody>
      </p:sp>
      <p:sp>
        <p:nvSpPr>
          <p:cNvPr id="4" name="Platshållare för bildnummer 3"/>
          <p:cNvSpPr>
            <a:spLocks noGrp="1"/>
          </p:cNvSpPr>
          <p:nvPr>
            <p:ph type="sldNum" sz="quarter" idx="5"/>
          </p:nvPr>
        </p:nvSpPr>
        <p:spPr/>
        <p:txBody>
          <a:bodyPr/>
          <a:lstStyle/>
          <a:p>
            <a:fld id="{91983B2C-8742-462B-80D2-17BF7749832E}" type="slidenum">
              <a:rPr lang="sv-SE" smtClean="0"/>
              <a:t>45</a:t>
            </a:fld>
            <a:endParaRPr lang="sv-SE"/>
          </a:p>
        </p:txBody>
      </p:sp>
    </p:spTree>
    <p:extLst>
      <p:ext uri="{BB962C8B-B14F-4D97-AF65-F5344CB8AC3E}">
        <p14:creationId xmlns:p14="http://schemas.microsoft.com/office/powerpoint/2010/main" val="21687175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Genomgång av planering framåt:</a:t>
            </a:r>
          </a:p>
          <a:p>
            <a:pPr marL="228600" indent="-228600">
              <a:buFont typeface="+mj-lt"/>
              <a:buAutoNum type="arabicPeriod"/>
            </a:pPr>
            <a:r>
              <a:rPr lang="sv-SE"/>
              <a:t>Nu kommer vi fokusera på den planering ni behöver göra framåt. </a:t>
            </a:r>
          </a:p>
          <a:p>
            <a:pPr marL="228600" indent="-228600">
              <a:buFont typeface="+mj-lt"/>
              <a:buAutoNum type="arabicPeriod"/>
            </a:pPr>
            <a:r>
              <a:rPr lang="sv-SE"/>
              <a:t>För att underlätta implementeringen av MVP har MÄN därför tagit fram ett </a:t>
            </a:r>
            <a:r>
              <a:rPr lang="sv-SE" err="1"/>
              <a:t>readinessverktyg</a:t>
            </a:r>
            <a:r>
              <a:rPr lang="sv-SE"/>
              <a:t> riktat till rektorer/ledning på skolan. </a:t>
            </a:r>
          </a:p>
          <a:p>
            <a:pPr marL="228600" indent="-228600">
              <a:buFont typeface="+mj-lt"/>
              <a:buAutoNum type="arabicPeriod"/>
            </a:pPr>
            <a:r>
              <a:rPr lang="sv-SE"/>
              <a:t>Vi kommer nu gå igenom det.</a:t>
            </a:r>
          </a:p>
        </p:txBody>
      </p:sp>
      <p:sp>
        <p:nvSpPr>
          <p:cNvPr id="4" name="Platshållare för bildnummer 3"/>
          <p:cNvSpPr>
            <a:spLocks noGrp="1"/>
          </p:cNvSpPr>
          <p:nvPr>
            <p:ph type="sldNum" sz="quarter" idx="5"/>
          </p:nvPr>
        </p:nvSpPr>
        <p:spPr/>
        <p:txBody>
          <a:bodyPr/>
          <a:lstStyle/>
          <a:p>
            <a:fld id="{91983B2C-8742-462B-80D2-17BF7749832E}" type="slidenum">
              <a:rPr lang="sv-SE" smtClean="0"/>
              <a:t>46</a:t>
            </a:fld>
            <a:endParaRPr lang="sv-SE"/>
          </a:p>
        </p:txBody>
      </p:sp>
    </p:spTree>
    <p:extLst>
      <p:ext uri="{BB962C8B-B14F-4D97-AF65-F5344CB8AC3E}">
        <p14:creationId xmlns:p14="http://schemas.microsoft.com/office/powerpoint/2010/main" val="1821833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Förmedla:</a:t>
            </a:r>
          </a:p>
          <a:p>
            <a:pPr marL="228600" indent="-228600">
              <a:buFont typeface="Arial" panose="020B0604020202020204" pitchFamily="34" charset="0"/>
              <a:buChar char="•"/>
            </a:pPr>
            <a:r>
              <a:rPr lang="sv-SE"/>
              <a:t>Verktyget omfattas av fyra fokusområden.</a:t>
            </a:r>
          </a:p>
          <a:p>
            <a:pPr marL="685800" lvl="1" indent="-228600">
              <a:buFont typeface="+mj-lt"/>
              <a:buAutoNum type="arabicPeriod"/>
            </a:pPr>
            <a:r>
              <a:rPr lang="sv-SE"/>
              <a:t>Dokumenterade rutiner och policys</a:t>
            </a:r>
          </a:p>
          <a:p>
            <a:pPr marL="685800" lvl="1" indent="-228600">
              <a:buFont typeface="+mj-lt"/>
              <a:buAutoNum type="arabicPeriod"/>
            </a:pPr>
            <a:r>
              <a:rPr lang="sv-SE"/>
              <a:t>Skolans personal och arbetssätt</a:t>
            </a:r>
          </a:p>
          <a:p>
            <a:pPr marL="685800" lvl="1" indent="-228600">
              <a:buFont typeface="+mj-lt"/>
              <a:buAutoNum type="arabicPeriod"/>
            </a:pPr>
            <a:r>
              <a:rPr lang="sv-SE"/>
              <a:t>Samverkan</a:t>
            </a:r>
          </a:p>
          <a:p>
            <a:pPr marL="685800" lvl="1" indent="-228600">
              <a:buFont typeface="+mj-lt"/>
              <a:buAutoNum type="arabicPeriod"/>
            </a:pPr>
            <a:r>
              <a:rPr lang="sv-SE"/>
              <a:t>Planering av MVP-arbetet</a:t>
            </a:r>
          </a:p>
          <a:p>
            <a:pPr marL="685800" lvl="1" indent="-228600">
              <a:buFont typeface="+mj-lt"/>
              <a:buAutoNum type="arabicPeriod"/>
            </a:pPr>
            <a:endParaRPr lang="sv-SE"/>
          </a:p>
          <a:p>
            <a:pPr marL="685800" lvl="1" indent="-228600">
              <a:buFont typeface="+mj-lt"/>
              <a:buAutoNum type="arabicPeriod"/>
            </a:pPr>
            <a:endParaRPr lang="sv-SE"/>
          </a:p>
          <a:p>
            <a:pPr marL="685800" lvl="1"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endParaRPr lang="sv-SE"/>
          </a:p>
          <a:p>
            <a:pPr marL="171450" lvl="0" indent="-171450">
              <a:buFont typeface="Arial" panose="020B0604020202020204" pitchFamily="34" charset="0"/>
              <a:buChar char="•"/>
            </a:pPr>
            <a:r>
              <a:rPr lang="sv-SE"/>
              <a:t>De första tre områdena syftar främst till att kartlägga skolans organisatoriska förutsättningar för att arbeta våldspreventivt arbeta med MVP.</a:t>
            </a:r>
          </a:p>
          <a:p>
            <a:pPr marL="171450" lvl="0" indent="-171450">
              <a:buFont typeface="Arial" panose="020B0604020202020204" pitchFamily="34" charset="0"/>
              <a:buChar char="•"/>
            </a:pPr>
            <a:r>
              <a:rPr lang="sv-SE"/>
              <a:t>Det fjärde och sista området ”Planering av MVP-arbetet” kan ses mer som en checklista/stöd för att säkerställa de praktiska förutsättningar som krävs för att skolan ska lyckas med lektionsserien så bra som möjligt.</a:t>
            </a:r>
          </a:p>
        </p:txBody>
      </p:sp>
      <p:sp>
        <p:nvSpPr>
          <p:cNvPr id="4" name="Platshållare för bildnummer 3"/>
          <p:cNvSpPr>
            <a:spLocks noGrp="1"/>
          </p:cNvSpPr>
          <p:nvPr>
            <p:ph type="sldNum" sz="quarter" idx="5"/>
          </p:nvPr>
        </p:nvSpPr>
        <p:spPr/>
        <p:txBody>
          <a:bodyPr/>
          <a:lstStyle/>
          <a:p>
            <a:fld id="{91983B2C-8742-462B-80D2-17BF7749832E}" type="slidenum">
              <a:rPr lang="sv-SE" smtClean="0"/>
              <a:t>47</a:t>
            </a:fld>
            <a:endParaRPr lang="sv-SE"/>
          </a:p>
        </p:txBody>
      </p:sp>
    </p:spTree>
    <p:extLst>
      <p:ext uri="{BB962C8B-B14F-4D97-AF65-F5344CB8AC3E}">
        <p14:creationId xmlns:p14="http://schemas.microsoft.com/office/powerpoint/2010/main" val="19829297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dirty="0"/>
              <a:t>Beskrivning av </a:t>
            </a:r>
            <a:r>
              <a:rPr lang="sv-SE" sz="1800" b="1" dirty="0">
                <a:effectLst/>
                <a:latin typeface="Documan Heavy" pitchFamily="2" charset="77"/>
                <a:ea typeface="Yu Gothic Light" panose="020B0300000000000000" pitchFamily="34" charset="-128"/>
                <a:cs typeface="Times New Roman" panose="02020603050405020304" pitchFamily="18" charset="0"/>
              </a:rPr>
              <a:t>”</a:t>
            </a:r>
            <a:r>
              <a:rPr lang="sv-SE" sz="1800" b="1" dirty="0">
                <a:effectLst/>
                <a:latin typeface="Open Sans" panose="020B0606030504020204" pitchFamily="34" charset="0"/>
                <a:ea typeface="Calibri" panose="020F0502020204030204" pitchFamily="34" charset="0"/>
              </a:rPr>
              <a:t>Dokumenterade rutiner och policys” </a:t>
            </a:r>
            <a:endParaRPr lang="sv-SE" sz="1800" b="1" dirty="0"/>
          </a:p>
          <a:p>
            <a:pPr marL="342900" indent="-342900" algn="l">
              <a:spcBef>
                <a:spcPts val="1200"/>
              </a:spcBef>
              <a:spcAft>
                <a:spcPts val="600"/>
              </a:spcAft>
              <a:buFont typeface="+mj-lt"/>
              <a:buAutoNum type="arabicPeriod"/>
            </a:pPr>
            <a:r>
              <a:rPr lang="sv-SE" sz="1800" dirty="0">
                <a:effectLst/>
                <a:latin typeface="Open Sans" panose="020B0606030504020204" pitchFamily="34" charset="0"/>
                <a:ea typeface="Calibri" panose="020F0502020204030204" pitchFamily="34" charset="0"/>
              </a:rPr>
              <a:t>Den övergripande risken inom området ”Dokumenterade rutiner och policys” är att det inte finns någon beredskap eller samsyn på skolan om vad som är ”våldsamma problem” och hur ni ska hantera de problem som uppstår. </a:t>
            </a:r>
          </a:p>
          <a:p>
            <a:pPr marL="342900" marR="0" lvl="0" indent="-342900" algn="l" defTabSz="914400" rtl="0" eaLnBrk="1" fontAlgn="auto" latinLnBrk="0" hangingPunct="1">
              <a:lnSpc>
                <a:spcPct val="100000"/>
              </a:lnSpc>
              <a:spcBef>
                <a:spcPts val="1200"/>
              </a:spcBef>
              <a:spcAft>
                <a:spcPts val="600"/>
              </a:spcAft>
              <a:buClrTx/>
              <a:buSzTx/>
              <a:buFont typeface="+mj-lt"/>
              <a:buAutoNum type="arabicPeriod"/>
              <a:tabLst/>
              <a:defRPr/>
            </a:pPr>
            <a:r>
              <a:rPr lang="sv-SE" sz="1800" dirty="0">
                <a:effectLst/>
                <a:latin typeface="Open Sans" panose="020B0606030504020204" pitchFamily="34" charset="0"/>
                <a:ea typeface="Calibri" panose="020F0502020204030204" pitchFamily="34" charset="0"/>
              </a:rPr>
              <a:t>Om det finns på plats så hjälper det personalen att hantera utmaningar och skänker ett visst mått av trygghet i vad som gäller hos er. </a:t>
            </a:r>
            <a:endParaRPr lang="sv-SE" sz="1800" dirty="0">
              <a:effectLst/>
              <a:latin typeface="Calibri" panose="020F0502020204030204" pitchFamily="34" charset="0"/>
              <a:ea typeface="Calibri" panose="020F0502020204030204" pitchFamily="34" charset="0"/>
            </a:endParaRPr>
          </a:p>
          <a:p>
            <a:pPr marL="342900" indent="-342900" algn="l">
              <a:spcBef>
                <a:spcPts val="1200"/>
              </a:spcBef>
              <a:spcAft>
                <a:spcPts val="600"/>
              </a:spcAft>
              <a:buFont typeface="+mj-lt"/>
              <a:buAutoNum type="arabicPeriod"/>
            </a:pPr>
            <a:r>
              <a:rPr lang="sv-SE" sz="1800" dirty="0">
                <a:effectLst/>
                <a:latin typeface="Open Sans" panose="020B0606030504020204" pitchFamily="34" charset="0"/>
                <a:ea typeface="Calibri" panose="020F0502020204030204" pitchFamily="34" charset="0"/>
              </a:rPr>
              <a:t>Det underlättar även för personalen att vara tydlig mot elever om hur de hanterar information som kommer dem till känna och om personalen själva upptäcker något som inte är som det ska. </a:t>
            </a:r>
          </a:p>
          <a:p>
            <a:pPr marL="342900" indent="-342900" algn="l">
              <a:spcBef>
                <a:spcPts val="1200"/>
              </a:spcBef>
              <a:spcAft>
                <a:spcPts val="600"/>
              </a:spcAft>
              <a:buFont typeface="+mj-lt"/>
              <a:buAutoNum type="arabicPeriod"/>
            </a:pPr>
            <a:r>
              <a:rPr lang="sv-SE" sz="1800" dirty="0">
                <a:effectLst/>
                <a:latin typeface="Open Sans" panose="020B0606030504020204" pitchFamily="34" charset="0"/>
                <a:ea typeface="Calibri" panose="020F0502020204030204" pitchFamily="34" charset="0"/>
              </a:rPr>
              <a:t>Samt att vara tydlig mot eleverna om regler som gäller och vad som blir konsekvenser av att inte efterleva dem.</a:t>
            </a:r>
            <a:r>
              <a:rPr lang="sv-SE" sz="2800" dirty="0">
                <a:effectLst/>
              </a:rPr>
              <a:t> </a:t>
            </a:r>
            <a:endParaRPr lang="sv-SE" sz="1800" dirty="0">
              <a:effectLst/>
              <a:latin typeface="Open Sans" panose="020B0606030504020204" pitchFamily="34" charset="0"/>
              <a:ea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lang="sv-SE" sz="1800" b="1" dirty="0">
              <a:effectLst/>
              <a:latin typeface="Documan Heavy" pitchFamily="2" charset="77"/>
              <a:ea typeface="Yu Gothic Light" panose="020B0300000000000000" pitchFamily="34" charset="-128"/>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sv-SE" sz="1800" b="1" dirty="0">
                <a:effectLst/>
                <a:latin typeface="Open Sans" panose="020B0606030504020204" pitchFamily="34" charset="0"/>
                <a:ea typeface="Calibri" panose="020F0502020204030204" pitchFamily="34" charset="0"/>
              </a:rPr>
              <a:t>F</a:t>
            </a:r>
            <a:r>
              <a:rPr lang="sv-SE" sz="1800" b="1" dirty="0"/>
              <a:t>okusområdets</a:t>
            </a:r>
            <a:r>
              <a:rPr lang="sv-SE" sz="1800" b="1" dirty="0">
                <a:effectLst/>
                <a:latin typeface="Open Sans" panose="020B0606030504020204" pitchFamily="34" charset="0"/>
                <a:ea typeface="Calibri" panose="020F0502020204030204" pitchFamily="34" charset="0"/>
              </a:rPr>
              <a:t> delområden:</a:t>
            </a:r>
            <a:endParaRPr lang="sv-SE" sz="1800" b="1" dirty="0">
              <a:effectLst/>
              <a:latin typeface="Documan Heavy" pitchFamily="2" charset="77"/>
              <a:ea typeface="Yu Gothic Light" panose="020B0300000000000000" pitchFamily="34" charset="-128"/>
              <a:cs typeface="Times New Roman" panose="02020603050405020304" pitchFamily="18" charset="0"/>
            </a:endParaRPr>
          </a:p>
          <a:p>
            <a:pPr marL="342900" marR="0" lvl="0" indent="-342900" algn="l" defTabSz="914400" rtl="0" eaLnBrk="1" fontAlgn="auto" latinLnBrk="0" hangingPunct="1">
              <a:lnSpc>
                <a:spcPct val="100000"/>
              </a:lnSpc>
              <a:spcBef>
                <a:spcPts val="600"/>
              </a:spcBef>
              <a:spcAft>
                <a:spcPts val="600"/>
              </a:spcAft>
              <a:buClrTx/>
              <a:buSzTx/>
              <a:buFont typeface="+mj-lt"/>
              <a:buAutoNum type="arabicPeriod"/>
              <a:tabLst/>
              <a:defRPr/>
            </a:pPr>
            <a:r>
              <a:rPr lang="sv-SE" sz="1800" b="0" dirty="0">
                <a:effectLst/>
                <a:latin typeface="Documan Heavy" pitchFamily="2" charset="77"/>
                <a:ea typeface="Yu Gothic Light" panose="020B0300000000000000" pitchFamily="34" charset="-128"/>
                <a:cs typeface="Times New Roman" panose="02020603050405020304" pitchFamily="18" charset="0"/>
              </a:rPr>
              <a:t>Kartläggning av dokumenterade rutiner eller policys för:</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sv-SE" sz="1800" b="0" dirty="0">
                <a:effectLst/>
                <a:latin typeface="Open Sans" panose="020B0606030504020204" pitchFamily="34" charset="0"/>
                <a:ea typeface="Yu Gothic Light" panose="020B0300000000000000" pitchFamily="34" charset="-128"/>
                <a:cs typeface="Times New Roman" panose="02020603050405020304" pitchFamily="18" charset="0"/>
              </a:rPr>
              <a:t>Hot och våld (personal och elever)</a:t>
            </a:r>
            <a:endPar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endParaRPr>
          </a:p>
          <a:p>
            <a:pPr marL="800100" lvl="1" indent="-342900" algn="l">
              <a:spcBef>
                <a:spcPts val="600"/>
              </a:spcBef>
              <a:spcAft>
                <a:spcPts val="600"/>
              </a:spcAft>
              <a:buFont typeface="Arial" panose="020B0604020202020204" pitchFamily="34" charset="0"/>
              <a:buChar char="•"/>
            </a:pPr>
            <a:r>
              <a:rPr lang="sv-SE" sz="1800" b="0" dirty="0">
                <a:effectLst/>
                <a:latin typeface="Open Sans" panose="020B0606030504020204" pitchFamily="34" charset="0"/>
                <a:ea typeface="Yu Gothic Light" panose="020B0300000000000000" pitchFamily="34" charset="-128"/>
                <a:cs typeface="Times New Roman" panose="02020603050405020304" pitchFamily="18" charset="0"/>
              </a:rPr>
              <a:t>ANDTS (alkohol, narkotika, dopning, tobak och spel)</a:t>
            </a:r>
            <a:endPar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endParaRPr>
          </a:p>
          <a:p>
            <a:pPr marL="800100" lvl="1" indent="-342900" algn="l">
              <a:spcBef>
                <a:spcPts val="600"/>
              </a:spcBef>
              <a:spcAft>
                <a:spcPts val="600"/>
              </a:spcAft>
              <a:buFont typeface="Arial" panose="020B0604020202020204" pitchFamily="34" charset="0"/>
              <a:buChar char="•"/>
            </a:pPr>
            <a:r>
              <a:rPr lang="sv-SE" sz="1800" b="0" dirty="0">
                <a:effectLst/>
                <a:latin typeface="Open Sans" panose="020B0606030504020204" pitchFamily="34" charset="0"/>
                <a:ea typeface="Yu Gothic Light" panose="020B0300000000000000" pitchFamily="34" charset="-128"/>
                <a:cs typeface="Times New Roman" panose="02020603050405020304" pitchFamily="18" charset="0"/>
              </a:rPr>
              <a:t>Orosanmälningar</a:t>
            </a:r>
            <a:endPar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endParaRPr>
          </a:p>
          <a:p>
            <a:pPr marL="800100" lvl="1" indent="-342900" algn="l">
              <a:spcBef>
                <a:spcPts val="600"/>
              </a:spcBef>
              <a:spcAft>
                <a:spcPts val="600"/>
              </a:spcAft>
              <a:buFont typeface="Arial" panose="020B0604020202020204" pitchFamily="34" charset="0"/>
              <a:buChar char="•"/>
            </a:pPr>
            <a:r>
              <a:rPr lang="sv-SE" sz="1800" b="0" dirty="0">
                <a:effectLst/>
                <a:latin typeface="Open Sans" panose="020B0606030504020204" pitchFamily="34" charset="0"/>
                <a:ea typeface="Calibri" panose="020F0502020204030204" pitchFamily="34" charset="0"/>
              </a:rPr>
              <a:t>Plan mot kränkande behandling</a:t>
            </a:r>
            <a:r>
              <a:rPr lang="sv-SE" sz="2800" b="0" dirty="0">
                <a:effectLst/>
              </a:rPr>
              <a:t> </a:t>
            </a:r>
            <a:endPar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endParaRPr>
          </a:p>
          <a:p>
            <a:pPr marL="342900" indent="-342900" algn="l">
              <a:spcBef>
                <a:spcPts val="600"/>
              </a:spcBef>
              <a:spcAft>
                <a:spcPts val="600"/>
              </a:spcAft>
              <a:buFont typeface="+mj-lt"/>
              <a:buAutoNum type="arabicPeriod"/>
            </a:pPr>
            <a:r>
              <a:rPr lang="sv-SE" sz="1800" b="0" dirty="0">
                <a:effectLst/>
                <a:latin typeface="Documan Heavy" pitchFamily="2" charset="77"/>
                <a:ea typeface="Yu Gothic Light" panose="020B0300000000000000" pitchFamily="34" charset="-128"/>
                <a:cs typeface="Times New Roman" panose="02020603050405020304" pitchFamily="18" charset="0"/>
              </a:rPr>
              <a:t>Förankring hos personal</a:t>
            </a:r>
          </a:p>
          <a:p>
            <a:pPr marL="342900" marR="0" lvl="0" indent="-342900" algn="l" defTabSz="914400" rtl="0" eaLnBrk="1" fontAlgn="auto" latinLnBrk="0" hangingPunct="1">
              <a:lnSpc>
                <a:spcPct val="100000"/>
              </a:lnSpc>
              <a:spcBef>
                <a:spcPts val="600"/>
              </a:spcBef>
              <a:spcAft>
                <a:spcPts val="600"/>
              </a:spcAft>
              <a:buClrTx/>
              <a:buSzTx/>
              <a:buFont typeface="+mj-lt"/>
              <a:buAutoNum type="arabicPeriod"/>
              <a:tabLst/>
              <a:defRPr/>
            </a:pPr>
            <a:r>
              <a:rPr lang="sv-SE" sz="1800" b="0" dirty="0">
                <a:effectLst/>
                <a:latin typeface="Documan Heavy" pitchFamily="2" charset="77"/>
                <a:ea typeface="Yu Gothic Light" panose="020B0300000000000000" pitchFamily="34" charset="-128"/>
                <a:cs typeface="Times New Roman" panose="02020603050405020304" pitchFamily="18" charset="0"/>
              </a:rPr>
              <a:t>Uppföljning med personal</a:t>
            </a:r>
          </a:p>
          <a:p>
            <a:pPr marL="342900" indent="-342900" algn="l">
              <a:spcBef>
                <a:spcPts val="600"/>
              </a:spcBef>
              <a:spcAft>
                <a:spcPts val="600"/>
              </a:spcAft>
              <a:buFont typeface="+mj-lt"/>
              <a:buAutoNum type="arabicPeriod"/>
            </a:pPr>
            <a:endPar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endParaRPr>
          </a:p>
          <a:p>
            <a:pPr marL="342900" indent="-342900" algn="l">
              <a:spcBef>
                <a:spcPts val="600"/>
              </a:spcBef>
              <a:spcAft>
                <a:spcPts val="600"/>
              </a:spcAft>
              <a:buFont typeface="+mj-lt"/>
              <a:buAutoNum type="arabicPeriod"/>
            </a:pPr>
            <a:endPar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endParaRPr>
          </a:p>
          <a:p>
            <a:pPr marL="342900" indent="-342900" algn="l">
              <a:spcBef>
                <a:spcPts val="600"/>
              </a:spcBef>
              <a:spcAft>
                <a:spcPts val="600"/>
              </a:spcAft>
              <a:buFont typeface="+mj-lt"/>
              <a:buAutoNum type="arabicPeriod"/>
            </a:pPr>
            <a:endPar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endParaRPr>
          </a:p>
          <a:p>
            <a:r>
              <a:rPr lang="sv-SE" sz="18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sz="1800" u="none" dirty="0"/>
              <a:t>Stöd till ledaren: </a:t>
            </a:r>
            <a:endParaRPr lang="sv-SE" sz="1800" dirty="0"/>
          </a:p>
          <a:p>
            <a:pPr marL="342900" indent="-342900" algn="l">
              <a:spcBef>
                <a:spcPts val="600"/>
              </a:spcBef>
              <a:spcAft>
                <a:spcPts val="600"/>
              </a:spcAft>
              <a:buFont typeface="+mj-lt"/>
              <a:buAutoNum type="arabicPeriod"/>
            </a:pPr>
            <a:r>
              <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rPr>
              <a:t>Läs igenom </a:t>
            </a:r>
            <a:r>
              <a:rPr lang="sv-SE" sz="1800" b="0" dirty="0" err="1">
                <a:effectLst/>
                <a:latin typeface="HelveticaRounded LT Pro BdCn" panose="020F0706030703040204" pitchFamily="34" charset="77"/>
                <a:ea typeface="Yu Gothic Light" panose="020B0300000000000000" pitchFamily="34" charset="-128"/>
                <a:cs typeface="Times New Roman" panose="02020603050405020304" pitchFamily="18" charset="0"/>
              </a:rPr>
              <a:t>readinessverktyget</a:t>
            </a:r>
            <a:r>
              <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rPr>
              <a:t> för mer genomgående förklaringar av samtliga områden och delområden.</a:t>
            </a:r>
          </a:p>
          <a:p>
            <a:pPr marL="342900" indent="-342900" algn="l">
              <a:spcBef>
                <a:spcPts val="600"/>
              </a:spcBef>
              <a:spcAft>
                <a:spcPts val="600"/>
              </a:spcAft>
              <a:buFont typeface="+mj-lt"/>
              <a:buAutoNum type="arabicPeriod"/>
            </a:pPr>
            <a:r>
              <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rPr>
              <a:t>Vid frågor: kontakta MÄN – </a:t>
            </a:r>
            <a:r>
              <a:rPr lang="sv-SE" sz="1800" b="0" dirty="0" err="1">
                <a:effectLst/>
                <a:latin typeface="HelveticaRounded LT Pro BdCn" panose="020F0706030703040204" pitchFamily="34" charset="77"/>
                <a:ea typeface="Yu Gothic Light" panose="020B0300000000000000" pitchFamily="34" charset="-128"/>
                <a:cs typeface="Times New Roman" panose="02020603050405020304" pitchFamily="18" charset="0"/>
              </a:rPr>
              <a:t>utbildning@mfj.se</a:t>
            </a:r>
            <a:r>
              <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rPr>
              <a:t> </a:t>
            </a:r>
          </a:p>
          <a:p>
            <a:pPr marL="285750" indent="-285750">
              <a:buFont typeface="Arial" panose="020B0604020202020204" pitchFamily="34" charset="0"/>
              <a:buChar char="•"/>
            </a:pPr>
            <a:endParaRPr lang="sv-SE" sz="1800" dirty="0">
              <a:effectLst/>
              <a:latin typeface="Open Sans" panose="020B0606030504020204" pitchFamily="34" charset="0"/>
            </a:endParaRPr>
          </a:p>
          <a:p>
            <a:pPr marL="285750" indent="-285750">
              <a:buFont typeface="Arial" panose="020B0604020202020204" pitchFamily="34" charset="0"/>
              <a:buChar char="•"/>
            </a:pPr>
            <a:endParaRPr lang="sv-SE" sz="1800" dirty="0">
              <a:effectLst/>
              <a:latin typeface="Open Sans" panose="020B0606030504020204" pitchFamily="34" charset="0"/>
            </a:endParaRPr>
          </a:p>
          <a:p>
            <a:pPr marL="285750" indent="-2857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fld id="{91983B2C-8742-462B-80D2-17BF7749832E}" type="slidenum">
              <a:rPr lang="sv-SE" smtClean="0"/>
              <a:t>48</a:t>
            </a:fld>
            <a:endParaRPr lang="sv-SE"/>
          </a:p>
        </p:txBody>
      </p:sp>
    </p:spTree>
    <p:extLst>
      <p:ext uri="{BB962C8B-B14F-4D97-AF65-F5344CB8AC3E}">
        <p14:creationId xmlns:p14="http://schemas.microsoft.com/office/powerpoint/2010/main" val="40654274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Beskrivning av </a:t>
            </a:r>
            <a:r>
              <a:rPr lang="sv-SE" sz="1200" b="1">
                <a:effectLst/>
                <a:latin typeface="Documan Heavy" pitchFamily="2" charset="77"/>
                <a:ea typeface="Yu Gothic Light" panose="020B0300000000000000" pitchFamily="34" charset="-128"/>
                <a:cs typeface="Times New Roman" panose="02020603050405020304" pitchFamily="18" charset="0"/>
              </a:rPr>
              <a:t>”</a:t>
            </a:r>
            <a:r>
              <a:rPr lang="sv-SE" sz="1200" b="1">
                <a:effectLst/>
                <a:latin typeface="Open Sans" panose="020B0606030504020204" pitchFamily="34" charset="0"/>
                <a:ea typeface="Calibri" panose="020F0502020204030204" pitchFamily="34" charset="0"/>
              </a:rPr>
              <a:t>Skolans personal och arbetssätt” </a:t>
            </a:r>
          </a:p>
          <a:p>
            <a:pPr marL="342900" indent="-342900">
              <a:buFont typeface="+mj-lt"/>
              <a:buAutoNum type="arabicPeriod"/>
            </a:pPr>
            <a:r>
              <a:rPr lang="sv-SE" sz="1800">
                <a:solidFill>
                  <a:srgbClr val="000000"/>
                </a:solidFill>
                <a:effectLst/>
                <a:latin typeface="Open Sans" panose="020B0606030504020204" pitchFamily="34" charset="0"/>
                <a:ea typeface="Calibri" panose="020F0502020204030204" pitchFamily="34" charset="0"/>
              </a:rPr>
              <a:t>För att arbetet med MVP ska hålla över tid och fungera så bra som möjligt, så behöver hela skolan vara med på arbetet. All personal behöver förstå programmets utgångspunkter och varför arbetet är viktigt.</a:t>
            </a:r>
            <a:endParaRPr lang="sv-SE" sz="1800">
              <a:solidFill>
                <a:schemeClr val="tx1"/>
              </a:solidFill>
              <a:effectLst/>
              <a:latin typeface="Calibri" panose="020F0502020204030204" pitchFamily="34" charset="0"/>
              <a:ea typeface="Calibri" panose="020F0502020204030204" pitchFamily="34" charset="0"/>
            </a:endParaRPr>
          </a:p>
          <a:p>
            <a:pPr marL="342900" indent="-342900" algn="l">
              <a:spcBef>
                <a:spcPts val="1200"/>
              </a:spcBef>
              <a:spcAft>
                <a:spcPts val="600"/>
              </a:spcAft>
              <a:buFont typeface="+mj-lt"/>
              <a:buAutoNum type="arabicPeriod"/>
            </a:pPr>
            <a:r>
              <a:rPr lang="sv-SE" sz="1800">
                <a:solidFill>
                  <a:srgbClr val="000000"/>
                </a:solidFill>
                <a:effectLst/>
                <a:latin typeface="Open Sans" panose="020B0606030504020204" pitchFamily="34" charset="0"/>
                <a:ea typeface="Calibri" panose="020F0502020204030204" pitchFamily="34" charset="0"/>
              </a:rPr>
              <a:t>Personalen behöver även ha en samsyn kring handlingsplaner och rutiner för att förebygga våld och trakasserier på skolan (oavsett om de håller i passen eller inte) </a:t>
            </a:r>
          </a:p>
          <a:p>
            <a:pPr marL="342900" indent="-342900" algn="l">
              <a:spcBef>
                <a:spcPts val="1200"/>
              </a:spcBef>
              <a:spcAft>
                <a:spcPts val="600"/>
              </a:spcAft>
              <a:buFont typeface="+mj-lt"/>
              <a:buAutoNum type="arabicPeriod"/>
            </a:pPr>
            <a:endParaRPr lang="sv-SE" sz="1800">
              <a:solidFill>
                <a:srgbClr val="000000"/>
              </a:solidFill>
              <a:effectLst/>
              <a:latin typeface="Open Sans" panose="020B0606030504020204" pitchFamily="34" charset="0"/>
              <a:ea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sv-SE" sz="1800" b="1">
                <a:effectLst/>
                <a:latin typeface="Open Sans" panose="020B0606030504020204" pitchFamily="34" charset="0"/>
                <a:ea typeface="Calibri" panose="020F0502020204030204" pitchFamily="34" charset="0"/>
              </a:rPr>
              <a:t>F</a:t>
            </a:r>
            <a:r>
              <a:rPr lang="sv-SE" sz="1800" b="1"/>
              <a:t>okusområdets</a:t>
            </a:r>
            <a:r>
              <a:rPr lang="sv-SE" sz="1800" b="1">
                <a:effectLst/>
                <a:latin typeface="Open Sans" panose="020B0606030504020204" pitchFamily="34" charset="0"/>
                <a:ea typeface="Calibri" panose="020F0502020204030204" pitchFamily="34" charset="0"/>
              </a:rPr>
              <a:t> delområden:</a:t>
            </a:r>
            <a:endParaRPr lang="sv-SE" sz="1800" b="1">
              <a:effectLst/>
              <a:latin typeface="Documan Heavy" pitchFamily="2" charset="77"/>
              <a:ea typeface="Yu Gothic Light" panose="020B0300000000000000" pitchFamily="34" charset="-128"/>
              <a:cs typeface="Times New Roman" panose="02020603050405020304" pitchFamily="18" charset="0"/>
            </a:endParaRPr>
          </a:p>
          <a:p>
            <a:pPr marL="342900" indent="-342900" algn="l">
              <a:spcBef>
                <a:spcPts val="600"/>
              </a:spcBef>
              <a:spcAft>
                <a:spcPts val="600"/>
              </a:spcAft>
              <a:buFont typeface="+mj-lt"/>
              <a:buAutoNum type="arabicPeriod"/>
            </a:pPr>
            <a:r>
              <a:rPr lang="sv-SE" sz="1800" b="0">
                <a:effectLst/>
                <a:latin typeface="Documan Heavy" pitchFamily="2" charset="77"/>
                <a:ea typeface="Yu Gothic Light" panose="020B0300000000000000" pitchFamily="34" charset="-128"/>
                <a:cs typeface="Times New Roman" panose="02020603050405020304" pitchFamily="18" charset="0"/>
              </a:rPr>
              <a:t>Kartläggning av personalen på skolan</a:t>
            </a:r>
            <a:endParaRPr lang="sv-SE" sz="1800" b="0">
              <a:effectLst/>
              <a:latin typeface="Open Sans" panose="020B0606030504020204" pitchFamily="34" charset="0"/>
              <a:ea typeface="Calibri" panose="020F0502020204030204" pitchFamily="34" charset="0"/>
            </a:endParaRPr>
          </a:p>
          <a:p>
            <a:pPr marL="342900" indent="-342900" algn="l">
              <a:spcBef>
                <a:spcPts val="600"/>
              </a:spcBef>
              <a:spcAft>
                <a:spcPts val="600"/>
              </a:spcAft>
              <a:buFont typeface="+mj-lt"/>
              <a:buAutoNum type="arabicPeriod"/>
            </a:pPr>
            <a:r>
              <a:rPr lang="sv-SE" sz="1800" b="0">
                <a:effectLst/>
                <a:latin typeface="Documan Heavy" pitchFamily="2" charset="77"/>
                <a:ea typeface="Yu Gothic Light" panose="020B0300000000000000" pitchFamily="34" charset="-128"/>
                <a:cs typeface="Open Sans" panose="020B0606030504020204" pitchFamily="34" charset="0"/>
              </a:rPr>
              <a:t>Skolpersonalens uppdrag </a:t>
            </a:r>
            <a:r>
              <a:rPr lang="sv-SE" sz="1800">
                <a:effectLst/>
                <a:latin typeface="Open Sans" panose="020B0606030504020204" pitchFamily="34" charset="0"/>
                <a:ea typeface="Calibri" panose="020F0502020204030204" pitchFamily="34" charset="0"/>
              </a:rPr>
              <a:t>att arbeta förebyggande</a:t>
            </a:r>
          </a:p>
          <a:p>
            <a:pPr marL="342900" indent="-342900" algn="l">
              <a:spcBef>
                <a:spcPts val="600"/>
              </a:spcBef>
              <a:spcAft>
                <a:spcPts val="600"/>
              </a:spcAft>
              <a:buFont typeface="+mj-lt"/>
              <a:buAutoNum type="arabicPeriod"/>
            </a:pPr>
            <a:r>
              <a:rPr lang="sv-SE" sz="1800">
                <a:effectLst/>
                <a:latin typeface="Open Sans" panose="020B0606030504020204" pitchFamily="34" charset="0"/>
                <a:ea typeface="Calibri" panose="020F0502020204030204" pitchFamily="34" charset="0"/>
              </a:rPr>
              <a:t>Kunskap om hur MVP knyter an till skolans uppdrag</a:t>
            </a:r>
            <a:endParaRPr lang="sv-SE" sz="1800" b="0">
              <a:solidFill>
                <a:srgbClr val="000000"/>
              </a:solidFill>
              <a:effectLst/>
              <a:latin typeface="Open Sans" panose="020B0606030504020204" pitchFamily="34" charset="0"/>
              <a:ea typeface="Calibri" panose="020F0502020204030204" pitchFamily="34" charset="0"/>
            </a:endParaRPr>
          </a:p>
          <a:p>
            <a:pPr marL="342900" lvl="0" indent="-342900" algn="l">
              <a:spcBef>
                <a:spcPts val="600"/>
              </a:spcBef>
              <a:spcAft>
                <a:spcPts val="600"/>
              </a:spcAft>
              <a:buFont typeface="+mj-lt"/>
              <a:buAutoNum type="arabicPeriod"/>
            </a:pPr>
            <a:r>
              <a:rPr lang="sv-SE" sz="1800" b="0">
                <a:solidFill>
                  <a:srgbClr val="000000"/>
                </a:solidFill>
                <a:effectLst/>
                <a:latin typeface="Open Sans" panose="020B0606030504020204" pitchFamily="34" charset="0"/>
                <a:ea typeface="Calibri" panose="020F0502020204030204" pitchFamily="34" charset="0"/>
              </a:rPr>
              <a:t>Förankring av MVP hos all personal</a:t>
            </a:r>
          </a:p>
          <a:p>
            <a:pPr marL="342900" lvl="0" indent="-342900" algn="l">
              <a:spcBef>
                <a:spcPts val="600"/>
              </a:spcBef>
              <a:spcAft>
                <a:spcPts val="600"/>
              </a:spcAft>
              <a:buFont typeface="+mj-lt"/>
              <a:buAutoNum type="arabicPeriod"/>
            </a:pPr>
            <a:endParaRPr lang="sv-SE" sz="1800" b="0">
              <a:solidFill>
                <a:srgbClr val="000000"/>
              </a:solidFill>
              <a:effectLst/>
              <a:latin typeface="Open Sans" panose="020B0606030504020204" pitchFamily="34" charset="0"/>
              <a:ea typeface="Calibri" panose="020F0502020204030204" pitchFamily="34" charset="0"/>
            </a:endParaRPr>
          </a:p>
          <a:p>
            <a:pPr marL="342900" lvl="0" indent="-342900" algn="l">
              <a:spcBef>
                <a:spcPts val="600"/>
              </a:spcBef>
              <a:spcAft>
                <a:spcPts val="600"/>
              </a:spcAft>
              <a:buFont typeface="+mj-lt"/>
              <a:buAutoNum type="arabicPeriod"/>
            </a:pPr>
            <a:endParaRPr lang="sv-SE" sz="1800" b="0">
              <a:solidFill>
                <a:srgbClr val="000000"/>
              </a:solidFill>
              <a:effectLst/>
              <a:latin typeface="Open Sans" panose="020B0606030504020204" pitchFamily="34" charset="0"/>
              <a:ea typeface="Calibri" panose="020F0502020204030204" pitchFamily="34" charset="0"/>
            </a:endParaRPr>
          </a:p>
          <a:p>
            <a:pPr marL="342900" lvl="0" indent="-342900" algn="l">
              <a:spcBef>
                <a:spcPts val="600"/>
              </a:spcBef>
              <a:spcAft>
                <a:spcPts val="600"/>
              </a:spcAft>
              <a:buFont typeface="+mj-lt"/>
              <a:buAutoNum type="arabicPeriod"/>
            </a:pPr>
            <a:endParaRPr lang="sv-SE" sz="1800" b="0">
              <a:solidFill>
                <a:srgbClr val="000000"/>
              </a:solidFill>
              <a:effectLst/>
              <a:latin typeface="Open Sans" panose="020B0606030504020204" pitchFamily="34" charset="0"/>
              <a:ea typeface="Calibri" panose="020F0502020204030204" pitchFamily="34" charset="0"/>
            </a:endParaRPr>
          </a:p>
          <a:p>
            <a:r>
              <a:rPr lang="sv-SE" sz="1800" b="0" kern="1200">
                <a:solidFill>
                  <a:schemeClr val="tx1"/>
                </a:solidFill>
                <a:effectLst/>
                <a:highlight>
                  <a:srgbClr val="FF0000"/>
                </a:highlight>
                <a:latin typeface="+mn-lt"/>
                <a:ea typeface="+mn-ea"/>
                <a:cs typeface="+mn-cs"/>
              </a:rPr>
              <a:t>________________________</a:t>
            </a:r>
          </a:p>
          <a:p>
            <a:pPr marL="0" indent="0">
              <a:buFont typeface="+mj-lt"/>
              <a:buNone/>
            </a:pPr>
            <a:r>
              <a:rPr lang="sv-SE" sz="1800" u="none"/>
              <a:t>Stöd till ledaren: </a:t>
            </a:r>
            <a:endParaRPr lang="sv-SE" sz="1800"/>
          </a:p>
          <a:p>
            <a:pPr marL="342900" indent="-342900" algn="l">
              <a:spcBef>
                <a:spcPts val="600"/>
              </a:spcBef>
              <a:spcAft>
                <a:spcPts val="600"/>
              </a:spcAft>
              <a:buFont typeface="+mj-lt"/>
              <a:buAutoNum type="arabicPeriod"/>
            </a:pPr>
            <a:r>
              <a:rPr lang="sv-SE" sz="1800" b="0">
                <a:effectLst/>
                <a:latin typeface="HelveticaRounded LT Pro BdCn" panose="020F0706030703040204" pitchFamily="34" charset="77"/>
                <a:ea typeface="Yu Gothic Light" panose="020B0300000000000000" pitchFamily="34" charset="-128"/>
                <a:cs typeface="Times New Roman" panose="02020603050405020304" pitchFamily="18" charset="0"/>
              </a:rPr>
              <a:t>Läs igenom </a:t>
            </a:r>
            <a:r>
              <a:rPr lang="sv-SE" sz="1800" b="0" err="1">
                <a:effectLst/>
                <a:latin typeface="HelveticaRounded LT Pro BdCn" panose="020F0706030703040204" pitchFamily="34" charset="77"/>
                <a:ea typeface="Yu Gothic Light" panose="020B0300000000000000" pitchFamily="34" charset="-128"/>
                <a:cs typeface="Times New Roman" panose="02020603050405020304" pitchFamily="18" charset="0"/>
              </a:rPr>
              <a:t>readinessverktyget</a:t>
            </a:r>
            <a:r>
              <a:rPr lang="sv-SE" sz="1800" b="0">
                <a:effectLst/>
                <a:latin typeface="HelveticaRounded LT Pro BdCn" panose="020F0706030703040204" pitchFamily="34" charset="77"/>
                <a:ea typeface="Yu Gothic Light" panose="020B0300000000000000" pitchFamily="34" charset="-128"/>
                <a:cs typeface="Times New Roman" panose="02020603050405020304" pitchFamily="18" charset="0"/>
              </a:rPr>
              <a:t> för mer genomgående förklaringar av samtliga områden och delområden.</a:t>
            </a:r>
          </a:p>
          <a:p>
            <a:pPr marL="342900" indent="-342900" algn="l">
              <a:spcBef>
                <a:spcPts val="600"/>
              </a:spcBef>
              <a:spcAft>
                <a:spcPts val="600"/>
              </a:spcAft>
              <a:buFont typeface="+mj-lt"/>
              <a:buAutoNum type="arabicPeriod"/>
            </a:pPr>
            <a:r>
              <a:rPr lang="sv-SE" sz="1800" b="0">
                <a:effectLst/>
                <a:latin typeface="HelveticaRounded LT Pro BdCn" panose="020F0706030703040204" pitchFamily="34" charset="77"/>
                <a:ea typeface="Yu Gothic Light" panose="020B0300000000000000" pitchFamily="34" charset="-128"/>
                <a:cs typeface="Times New Roman" panose="02020603050405020304" pitchFamily="18" charset="0"/>
              </a:rPr>
              <a:t>Vid frågor: kontakta MÄN – </a:t>
            </a:r>
            <a:r>
              <a:rPr lang="sv-SE" sz="1800" b="0" err="1">
                <a:effectLst/>
                <a:latin typeface="HelveticaRounded LT Pro BdCn" panose="020F0706030703040204" pitchFamily="34" charset="77"/>
                <a:ea typeface="Yu Gothic Light" panose="020B0300000000000000" pitchFamily="34" charset="-128"/>
                <a:cs typeface="Times New Roman" panose="02020603050405020304" pitchFamily="18" charset="0"/>
              </a:rPr>
              <a:t>utbildning@mfj.se</a:t>
            </a:r>
            <a:r>
              <a:rPr lang="sv-SE" sz="1800" b="0">
                <a:effectLst/>
                <a:latin typeface="HelveticaRounded LT Pro BdCn" panose="020F0706030703040204" pitchFamily="34" charset="77"/>
                <a:ea typeface="Yu Gothic Light" panose="020B0300000000000000" pitchFamily="34" charset="-128"/>
                <a:cs typeface="Times New Roman" panose="02020603050405020304" pitchFamily="18" charset="0"/>
              </a:rPr>
              <a:t> </a:t>
            </a:r>
          </a:p>
          <a:p>
            <a:pPr marL="285750" indent="-285750">
              <a:buFont typeface="Arial" panose="020B0604020202020204" pitchFamily="34" charset="0"/>
              <a:buChar char="•"/>
            </a:pPr>
            <a:endParaRPr lang="sv-SE" sz="1800">
              <a:effectLst/>
              <a:latin typeface="Open Sans" panose="020B0606030504020204" pitchFamily="34" charset="0"/>
            </a:endParaRPr>
          </a:p>
          <a:p>
            <a:pPr marL="0" lvl="0" indent="0" algn="l">
              <a:spcBef>
                <a:spcPts val="600"/>
              </a:spcBef>
              <a:spcAft>
                <a:spcPts val="600"/>
              </a:spcAft>
              <a:buFont typeface="+mj-lt"/>
              <a:buNone/>
            </a:pPr>
            <a:endParaRPr lang="sv-SE" sz="1800" b="0">
              <a:solidFill>
                <a:srgbClr val="000000"/>
              </a:solidFill>
              <a:effectLst/>
              <a:latin typeface="Open Sans" panose="020B0606030504020204" pitchFamily="34" charset="0"/>
              <a:ea typeface="Calibri" panose="020F0502020204030204" pitchFamily="34" charset="0"/>
            </a:endParaRPr>
          </a:p>
        </p:txBody>
      </p:sp>
      <p:sp>
        <p:nvSpPr>
          <p:cNvPr id="4" name="Platshållare för bildnummer 3"/>
          <p:cNvSpPr>
            <a:spLocks noGrp="1"/>
          </p:cNvSpPr>
          <p:nvPr>
            <p:ph type="sldNum" sz="quarter" idx="5"/>
          </p:nvPr>
        </p:nvSpPr>
        <p:spPr/>
        <p:txBody>
          <a:bodyPr/>
          <a:lstStyle/>
          <a:p>
            <a:fld id="{91983B2C-8742-462B-80D2-17BF7749832E}" type="slidenum">
              <a:rPr lang="sv-SE" smtClean="0"/>
              <a:t>49</a:t>
            </a:fld>
            <a:endParaRPr lang="sv-SE"/>
          </a:p>
        </p:txBody>
      </p:sp>
    </p:spTree>
    <p:extLst>
      <p:ext uri="{BB962C8B-B14F-4D97-AF65-F5344CB8AC3E}">
        <p14:creationId xmlns:p14="http://schemas.microsoft.com/office/powerpoint/2010/main" val="842993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Valfri presentationsrunda av utbildare och deltagare i rummet.</a:t>
            </a:r>
            <a:endParaRPr/>
          </a:p>
        </p:txBody>
      </p:sp>
      <p:sp>
        <p:nvSpPr>
          <p:cNvPr id="4" name="Platshållare för bildnummer 3"/>
          <p:cNvSpPr>
            <a:spLocks noGrp="1"/>
          </p:cNvSpPr>
          <p:nvPr>
            <p:ph type="sldNum" sz="quarter" idx="5"/>
          </p:nvPr>
        </p:nvSpPr>
        <p:spPr/>
        <p:txBody>
          <a:bodyPr/>
          <a:lstStyle/>
          <a:p>
            <a:fld id="{91983B2C-8742-462B-80D2-17BF7749832E}" type="slidenum">
              <a:rPr lang="sv-SE" smtClean="0"/>
              <a:t>5</a:t>
            </a:fld>
            <a:endParaRPr lang="sv-SE"/>
          </a:p>
        </p:txBody>
      </p:sp>
    </p:spTree>
    <p:extLst>
      <p:ext uri="{BB962C8B-B14F-4D97-AF65-F5344CB8AC3E}">
        <p14:creationId xmlns:p14="http://schemas.microsoft.com/office/powerpoint/2010/main" val="29006885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a:t>Beskrivning av </a:t>
            </a:r>
            <a:r>
              <a:rPr lang="sv-SE" sz="1800" b="1">
                <a:effectLst/>
                <a:latin typeface="Documan Heavy" pitchFamily="2" charset="77"/>
                <a:ea typeface="Yu Gothic Light" panose="020B0300000000000000" pitchFamily="34" charset="-128"/>
                <a:cs typeface="Times New Roman" panose="02020603050405020304" pitchFamily="18" charset="0"/>
              </a:rPr>
              <a:t>”</a:t>
            </a:r>
            <a:r>
              <a:rPr lang="sv-SE" sz="1800" b="1">
                <a:effectLst/>
                <a:latin typeface="Open Sans" panose="020B0606030504020204" pitchFamily="34" charset="0"/>
                <a:ea typeface="Yu Gothic Light" panose="020B0300000000000000" pitchFamily="34" charset="-128"/>
                <a:cs typeface="Times New Roman" panose="02020603050405020304" pitchFamily="18" charset="0"/>
              </a:rPr>
              <a:t>S</a:t>
            </a:r>
            <a:r>
              <a:rPr lang="sv-SE" sz="1800" b="1">
                <a:effectLst/>
                <a:latin typeface="Open Sans" panose="020B0606030504020204" pitchFamily="34" charset="0"/>
                <a:ea typeface="Calibri" panose="020F0502020204030204" pitchFamily="34" charset="0"/>
              </a:rPr>
              <a:t>amverkan”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a:solidFill>
                  <a:srgbClr val="000000"/>
                </a:solidFill>
                <a:effectLst/>
                <a:latin typeface="Open Sans" panose="020B0606030504020204" pitchFamily="34" charset="0"/>
                <a:ea typeface="Calibri" panose="020F0502020204030204" pitchFamily="34" charset="0"/>
              </a:rPr>
              <a:t>Ju fler professioner och verksamheter som samverkar kring det våldspreventiva arbetet, desto bättre resultat får man.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a:effectLst/>
                <a:latin typeface="Open Sans" panose="020B0606030504020204" pitchFamily="34" charset="0"/>
                <a:ea typeface="Calibri" panose="020F0502020204030204" pitchFamily="34" charset="0"/>
              </a:rPr>
              <a:t>Om olika aktörer i samma kommun som möter barn, unga och vuxna i livet förmedlar samma budskap och tankesätt kring synen på våld, genus/skadliga normer och åskådarens roll i det preventiva arbetet – blir arbetet mer effektivt.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a:effectLst/>
                <a:latin typeface="Open Sans" panose="020B0606030504020204" pitchFamily="34" charset="0"/>
                <a:ea typeface="Calibri" panose="020F0502020204030204" pitchFamily="34" charset="0"/>
              </a:rPr>
              <a:t>Här kan skolan verka som ett nav i arbetet – för att ta stöd och samarbeta med andra verksamheter i kommunen.	</a:t>
            </a:r>
            <a:r>
              <a:rPr lang="sv-SE" sz="2800">
                <a:effectLst/>
              </a:rPr>
              <a:t> </a:t>
            </a:r>
            <a:endParaRPr lang="sv-SE" sz="1800">
              <a:solidFill>
                <a:srgbClr val="000000"/>
              </a:solidFill>
              <a:effectLst/>
              <a:latin typeface="Open Sans" panose="020B0606030504020204" pitchFamily="34" charset="0"/>
            </a:endParaRPr>
          </a:p>
          <a:p>
            <a:pPr marL="342900" indent="-342900">
              <a:buFont typeface="+mj-lt"/>
              <a:buAutoNum type="arabicPeriod"/>
            </a:pPr>
            <a:endParaRPr lang="sv-SE" sz="180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sv-SE" sz="1800" b="1">
                <a:effectLst/>
                <a:latin typeface="Open Sans" panose="020B0606030504020204" pitchFamily="34" charset="0"/>
                <a:ea typeface="Calibri" panose="020F0502020204030204" pitchFamily="34" charset="0"/>
              </a:rPr>
              <a:t>F</a:t>
            </a:r>
            <a:r>
              <a:rPr lang="sv-SE" sz="1800" b="1"/>
              <a:t>okusområdets</a:t>
            </a:r>
            <a:r>
              <a:rPr lang="sv-SE" sz="1800" b="1">
                <a:effectLst/>
                <a:latin typeface="Open Sans" panose="020B0606030504020204" pitchFamily="34" charset="0"/>
                <a:ea typeface="Calibri" panose="020F0502020204030204" pitchFamily="34" charset="0"/>
              </a:rPr>
              <a:t> delområden:</a:t>
            </a:r>
            <a:endParaRPr lang="sv-SE" sz="1800" b="1">
              <a:effectLst/>
              <a:latin typeface="Documan Heavy" pitchFamily="2" charset="77"/>
              <a:ea typeface="Yu Gothic Light" panose="020B0300000000000000" pitchFamily="34" charset="-128"/>
              <a:cs typeface="Times New Roman" panose="02020603050405020304" pitchFamily="18" charset="0"/>
            </a:endParaRPr>
          </a:p>
          <a:p>
            <a:pPr marL="342900" indent="-342900">
              <a:buFont typeface="+mj-lt"/>
              <a:buAutoNum type="arabicPeriod"/>
            </a:pPr>
            <a:r>
              <a:rPr lang="sv-SE" sz="1800">
                <a:effectLst/>
                <a:latin typeface="Open Sans" panose="020B0606030504020204" pitchFamily="34" charset="0"/>
                <a:ea typeface="Calibri" panose="020F0502020204030204" pitchFamily="34" charset="0"/>
              </a:rPr>
              <a:t>Föräldrar och vårdnadshavare.</a:t>
            </a:r>
          </a:p>
          <a:p>
            <a:pPr marL="800100" lvl="1" indent="-342900">
              <a:buFont typeface="Arial" panose="020B0604020202020204" pitchFamily="34" charset="0"/>
              <a:buChar char="•"/>
            </a:pPr>
            <a:r>
              <a:rPr lang="sv-SE" sz="1800">
                <a:effectLst/>
                <a:latin typeface="Open Sans" panose="020B0606030504020204" pitchFamily="34" charset="0"/>
                <a:ea typeface="Calibri" panose="020F0502020204030204" pitchFamily="34" charset="0"/>
              </a:rPr>
              <a:t>MÄN tillhandahåller informationsbrev och workshopmaterial riktat till föräldrar och vårdnadshavare</a:t>
            </a:r>
          </a:p>
          <a:p>
            <a:pPr marL="800100" lvl="1" indent="-342900">
              <a:buFont typeface="Arial" panose="020B0604020202020204" pitchFamily="34" charset="0"/>
              <a:buChar char="•"/>
            </a:pPr>
            <a:r>
              <a:rPr lang="sv-SE" sz="1800">
                <a:effectLst/>
                <a:latin typeface="Open Sans" panose="020B0606030504020204" pitchFamily="34" charset="0"/>
                <a:ea typeface="Calibri" panose="020F0502020204030204" pitchFamily="34" charset="0"/>
              </a:rPr>
              <a:t>Här är det aktuellt att fundera över hur ni kan använda er av det material som finns för att skapa tydligare samverkan.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a:solidFill>
                  <a:srgbClr val="000000"/>
                </a:solidFill>
                <a:effectLst/>
                <a:latin typeface="Open Sans" panose="020B0606030504020204" pitchFamily="34" charset="0"/>
                <a:ea typeface="Calibri" panose="020F0502020204030204" pitchFamily="34" charset="0"/>
              </a:rPr>
              <a:t>Andra aktörer för samverkan i närområdet.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800">
              <a:solidFill>
                <a:srgbClr val="000000"/>
              </a:solidFill>
              <a:effectLst/>
              <a:latin typeface="Open Sans" panose="020B0606030504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800">
              <a:solidFill>
                <a:srgbClr val="000000"/>
              </a:solidFill>
              <a:effectLst/>
              <a:latin typeface="Open Sans" panose="020B0606030504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800">
              <a:solidFill>
                <a:srgbClr val="000000"/>
              </a:solidFill>
              <a:effectLst/>
              <a:latin typeface="Open Sans" panose="020B0606030504020204" pitchFamily="34" charset="0"/>
              <a:ea typeface="Calibri" panose="020F0502020204030204" pitchFamily="34" charset="0"/>
            </a:endParaRPr>
          </a:p>
          <a:p>
            <a:r>
              <a:rPr lang="sv-SE" sz="1800" b="0" kern="1200">
                <a:solidFill>
                  <a:schemeClr val="tx1"/>
                </a:solidFill>
                <a:effectLst/>
                <a:highlight>
                  <a:srgbClr val="FF0000"/>
                </a:highlight>
                <a:latin typeface="+mn-lt"/>
                <a:ea typeface="+mn-ea"/>
                <a:cs typeface="+mn-cs"/>
              </a:rPr>
              <a:t>________________________</a:t>
            </a:r>
          </a:p>
          <a:p>
            <a:pPr marL="0" indent="0">
              <a:buFont typeface="+mj-lt"/>
              <a:buNone/>
            </a:pPr>
            <a:r>
              <a:rPr lang="sv-SE" sz="1800" u="none"/>
              <a:t>Stöd till ledaren: </a:t>
            </a:r>
            <a:endParaRPr lang="sv-SE" sz="1800"/>
          </a:p>
          <a:p>
            <a:pPr marL="342900" indent="-342900" algn="l">
              <a:spcBef>
                <a:spcPts val="600"/>
              </a:spcBef>
              <a:spcAft>
                <a:spcPts val="600"/>
              </a:spcAft>
              <a:buFont typeface="+mj-lt"/>
              <a:buAutoNum type="arabicPeriod"/>
            </a:pPr>
            <a:r>
              <a:rPr lang="sv-SE" sz="1800" b="0">
                <a:effectLst/>
                <a:latin typeface="HelveticaRounded LT Pro BdCn" panose="020F0706030703040204" pitchFamily="34" charset="77"/>
                <a:ea typeface="Yu Gothic Light" panose="020B0300000000000000" pitchFamily="34" charset="-128"/>
                <a:cs typeface="Times New Roman" panose="02020603050405020304" pitchFamily="18" charset="0"/>
              </a:rPr>
              <a:t>Läs igenom </a:t>
            </a:r>
            <a:r>
              <a:rPr lang="sv-SE" sz="1800" b="0" err="1">
                <a:effectLst/>
                <a:latin typeface="HelveticaRounded LT Pro BdCn" panose="020F0706030703040204" pitchFamily="34" charset="77"/>
                <a:ea typeface="Yu Gothic Light" panose="020B0300000000000000" pitchFamily="34" charset="-128"/>
                <a:cs typeface="Times New Roman" panose="02020603050405020304" pitchFamily="18" charset="0"/>
              </a:rPr>
              <a:t>readinessverktyget</a:t>
            </a:r>
            <a:r>
              <a:rPr lang="sv-SE" sz="1800" b="0">
                <a:effectLst/>
                <a:latin typeface="HelveticaRounded LT Pro BdCn" panose="020F0706030703040204" pitchFamily="34" charset="77"/>
                <a:ea typeface="Yu Gothic Light" panose="020B0300000000000000" pitchFamily="34" charset="-128"/>
                <a:cs typeface="Times New Roman" panose="02020603050405020304" pitchFamily="18" charset="0"/>
              </a:rPr>
              <a:t> för mer genomgående förklaringar av samtliga områden och delområden.</a:t>
            </a:r>
          </a:p>
          <a:p>
            <a:pPr marL="342900" indent="-342900" algn="l">
              <a:spcBef>
                <a:spcPts val="600"/>
              </a:spcBef>
              <a:spcAft>
                <a:spcPts val="600"/>
              </a:spcAft>
              <a:buFont typeface="+mj-lt"/>
              <a:buAutoNum type="arabicPeriod"/>
            </a:pPr>
            <a:r>
              <a:rPr lang="sv-SE" sz="1800" b="0">
                <a:effectLst/>
                <a:latin typeface="HelveticaRounded LT Pro BdCn" panose="020F0706030703040204" pitchFamily="34" charset="77"/>
                <a:ea typeface="Yu Gothic Light" panose="020B0300000000000000" pitchFamily="34" charset="-128"/>
                <a:cs typeface="Times New Roman" panose="02020603050405020304" pitchFamily="18" charset="0"/>
              </a:rPr>
              <a:t>Vid frågor: kontakta MÄN – </a:t>
            </a:r>
            <a:r>
              <a:rPr lang="sv-SE" sz="1800" b="0" err="1">
                <a:effectLst/>
                <a:latin typeface="HelveticaRounded LT Pro BdCn" panose="020F0706030703040204" pitchFamily="34" charset="77"/>
                <a:ea typeface="Yu Gothic Light" panose="020B0300000000000000" pitchFamily="34" charset="-128"/>
                <a:cs typeface="Times New Roman" panose="02020603050405020304" pitchFamily="18" charset="0"/>
              </a:rPr>
              <a:t>utbildning@mfj.se</a:t>
            </a:r>
            <a:r>
              <a:rPr lang="sv-SE" sz="1800" b="0">
                <a:effectLst/>
                <a:latin typeface="HelveticaRounded LT Pro BdCn" panose="020F0706030703040204" pitchFamily="34" charset="77"/>
                <a:ea typeface="Yu Gothic Light" panose="020B0300000000000000" pitchFamily="34" charset="-128"/>
                <a:cs typeface="Times New Roman" panose="02020603050405020304" pitchFamily="18" charset="0"/>
              </a:rPr>
              <a:t> </a:t>
            </a:r>
          </a:p>
          <a:p>
            <a:pPr marL="285750" indent="-285750">
              <a:buFont typeface="Arial" panose="020B0604020202020204" pitchFamily="34" charset="0"/>
              <a:buChar char="•"/>
            </a:pPr>
            <a:endParaRPr lang="sv-SE" sz="1800">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800">
              <a:effectLst/>
              <a:latin typeface="Open Sans" panose="020B0606030504020204" pitchFamily="34" charset="0"/>
              <a:ea typeface="Calibri" panose="020F0502020204030204" pitchFamily="34" charset="0"/>
            </a:endParaRPr>
          </a:p>
        </p:txBody>
      </p:sp>
      <p:sp>
        <p:nvSpPr>
          <p:cNvPr id="4" name="Platshållare för bildnummer 3"/>
          <p:cNvSpPr>
            <a:spLocks noGrp="1"/>
          </p:cNvSpPr>
          <p:nvPr>
            <p:ph type="sldNum" sz="quarter" idx="5"/>
          </p:nvPr>
        </p:nvSpPr>
        <p:spPr/>
        <p:txBody>
          <a:bodyPr/>
          <a:lstStyle/>
          <a:p>
            <a:fld id="{91983B2C-8742-462B-80D2-17BF7749832E}" type="slidenum">
              <a:rPr lang="sv-SE" smtClean="0"/>
              <a:t>50</a:t>
            </a:fld>
            <a:endParaRPr lang="sv-SE"/>
          </a:p>
        </p:txBody>
      </p:sp>
    </p:spTree>
    <p:extLst>
      <p:ext uri="{BB962C8B-B14F-4D97-AF65-F5344CB8AC3E}">
        <p14:creationId xmlns:p14="http://schemas.microsoft.com/office/powerpoint/2010/main" val="19809904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Beskrivning av ”planering av MVP-arbetet”:</a:t>
            </a:r>
          </a:p>
          <a:p>
            <a:pPr marL="342900" indent="-342900" algn="l">
              <a:spcBef>
                <a:spcPts val="1200"/>
              </a:spcBef>
              <a:spcAft>
                <a:spcPts val="600"/>
              </a:spcAft>
              <a:buFont typeface="+mj-lt"/>
              <a:buAutoNum type="arabicPeriod"/>
            </a:pPr>
            <a:r>
              <a:rPr lang="sv-SE" sz="1800" dirty="0">
                <a:effectLst/>
                <a:latin typeface="Open Sans" panose="020B0606030504020204" pitchFamily="34" charset="0"/>
                <a:ea typeface="Calibri" panose="020F0502020204030204" pitchFamily="34" charset="0"/>
              </a:rPr>
              <a:t>Att arbeta med MVP Skola kräver både tid och resurser. </a:t>
            </a:r>
          </a:p>
          <a:p>
            <a:pPr marL="342900" indent="-342900" algn="l">
              <a:spcBef>
                <a:spcPts val="1200"/>
              </a:spcBef>
              <a:spcAft>
                <a:spcPts val="600"/>
              </a:spcAft>
              <a:buFont typeface="+mj-lt"/>
              <a:buAutoNum type="arabicPeriod"/>
            </a:pPr>
            <a:r>
              <a:rPr lang="sv-SE" sz="1800" dirty="0">
                <a:effectLst/>
                <a:latin typeface="Open Sans" panose="020B0606030504020204" pitchFamily="34" charset="0"/>
                <a:ea typeface="Calibri" panose="020F0502020204030204" pitchFamily="34" charset="0"/>
              </a:rPr>
              <a:t>Det krävs ett planeringsarbete i form av schemaläggning och personalresurser (vem ska jobba med metoden och hur skapar ledningen tid för MVP teamet att genomföra arbetet).</a:t>
            </a:r>
            <a:endParaRPr lang="sv-SE" sz="1800" dirty="0">
              <a:solidFill>
                <a:schemeClr val="tx1"/>
              </a:solidFill>
              <a:effectLst/>
              <a:latin typeface="Calibri" panose="020F0502020204030204" pitchFamily="34" charset="0"/>
              <a:ea typeface="Calibri" panose="020F0502020204030204" pitchFamily="34" charset="0"/>
            </a:endParaRPr>
          </a:p>
          <a:p>
            <a:pPr marL="342900" indent="-342900" algn="l">
              <a:spcBef>
                <a:spcPts val="1200"/>
              </a:spcBef>
              <a:spcAft>
                <a:spcPts val="600"/>
              </a:spcAft>
              <a:buFont typeface="+mj-lt"/>
              <a:buAutoNum type="arabicPeriod"/>
            </a:pPr>
            <a:r>
              <a:rPr lang="sv-SE" sz="1800" dirty="0">
                <a:solidFill>
                  <a:srgbClr val="000000"/>
                </a:solidFill>
                <a:effectLst/>
                <a:latin typeface="Open Sans" panose="020B0606030504020204" pitchFamily="34" charset="0"/>
                <a:ea typeface="Calibri" panose="020F0502020204030204" pitchFamily="34" charset="0"/>
              </a:rPr>
              <a:t>I de utvärderingar som gjorts av programmet blir det tydligt att ledningens roll är helt avgörande för resultatet av det våldspreventiva arbetet. Därför är det viktigt att det är ledningen på skolan som bär, driver och utvecklar arbetet med våldsprevention. </a:t>
            </a:r>
          </a:p>
          <a:p>
            <a:pPr marL="342900" indent="-342900" algn="l">
              <a:spcBef>
                <a:spcPts val="1200"/>
              </a:spcBef>
              <a:spcAft>
                <a:spcPts val="600"/>
              </a:spcAft>
              <a:buFont typeface="+mj-lt"/>
              <a:buAutoNum type="arabicPeriod"/>
            </a:pPr>
            <a:r>
              <a:rPr lang="sv-SE" sz="1800" dirty="0">
                <a:solidFill>
                  <a:srgbClr val="000000"/>
                </a:solidFill>
                <a:effectLst/>
                <a:latin typeface="Open Sans" panose="020B0606030504020204" pitchFamily="34" charset="0"/>
                <a:ea typeface="Calibri" panose="020F0502020204030204" pitchFamily="34" charset="0"/>
              </a:rPr>
              <a:t>Det är även viktigt att arbetet lyfts in i den ordinarie strukturen och att personal och elever får rätt förutsättningar för att kunna genomföra arbetet.</a:t>
            </a:r>
            <a:endParaRPr lang="sv-SE" sz="1800" dirty="0">
              <a:solidFill>
                <a:schemeClr val="tx1"/>
              </a:solidFill>
              <a:effectLst/>
              <a:latin typeface="Calibri" panose="020F0502020204030204" pitchFamily="34" charset="0"/>
              <a:ea typeface="Calibri" panose="020F0502020204030204" pitchFamily="34" charset="0"/>
            </a:endParaRPr>
          </a:p>
          <a:p>
            <a:pPr marL="342900" indent="-342900" algn="l">
              <a:spcBef>
                <a:spcPts val="1200"/>
              </a:spcBef>
              <a:spcAft>
                <a:spcPts val="600"/>
              </a:spcAft>
              <a:buFont typeface="+mj-lt"/>
              <a:buAutoNum type="arabicPeriod"/>
            </a:pPr>
            <a:r>
              <a:rPr lang="sv-SE" sz="1800" dirty="0">
                <a:solidFill>
                  <a:srgbClr val="000000"/>
                </a:solidFill>
                <a:effectLst/>
                <a:latin typeface="Open Sans" panose="020B0606030504020204" pitchFamily="34" charset="0"/>
                <a:ea typeface="Calibri" panose="020F0502020204030204" pitchFamily="34" charset="0"/>
              </a:rPr>
              <a:t>Med ett ordentligt implementeringsarbete bygger ni upp en struktur för att hålla igång arbetet under många år framöver. </a:t>
            </a:r>
          </a:p>
          <a:p>
            <a:pPr marL="342900" indent="-342900" algn="l">
              <a:spcBef>
                <a:spcPts val="1200"/>
              </a:spcBef>
              <a:spcAft>
                <a:spcPts val="600"/>
              </a:spcAft>
              <a:buFont typeface="+mj-lt"/>
              <a:buAutoNum type="arabicPeriod"/>
            </a:pPr>
            <a:r>
              <a:rPr lang="sv-SE" sz="1800" dirty="0">
                <a:solidFill>
                  <a:srgbClr val="000000"/>
                </a:solidFill>
                <a:effectLst/>
                <a:latin typeface="Open Sans" panose="020B0606030504020204" pitchFamily="34" charset="0"/>
                <a:ea typeface="Calibri" panose="020F0502020204030204" pitchFamily="34" charset="0"/>
              </a:rPr>
              <a:t>Det är därför viktigt att tänka långsiktigt i arbetet med att utse vilka som ska ingå i MVP-teamet, vilka klasser ni börjar med och hur utvärdering och uppföljningen ser ut.</a:t>
            </a:r>
            <a:r>
              <a:rPr lang="sv-SE" dirty="0">
                <a:effectLst/>
              </a:rPr>
              <a:t> </a:t>
            </a:r>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effectLst/>
                <a:latin typeface="Open Sans" panose="020B0606030504020204" pitchFamily="34" charset="0"/>
                <a:ea typeface="Calibri" panose="020F0502020204030204" pitchFamily="34" charset="0"/>
              </a:rPr>
              <a:t>F</a:t>
            </a:r>
            <a:r>
              <a:rPr lang="sv-SE" sz="1200" b="1" dirty="0"/>
              <a:t>okusområdet</a:t>
            </a:r>
            <a:r>
              <a:rPr lang="sv-SE" sz="1200" b="1" dirty="0">
                <a:effectLst/>
                <a:latin typeface="Open Sans" panose="020B0606030504020204" pitchFamily="34" charset="0"/>
                <a:ea typeface="Calibri" panose="020F0502020204030204" pitchFamily="34" charset="0"/>
              </a:rPr>
              <a:t> är uppdelat i:</a:t>
            </a:r>
            <a:endParaRPr lang="sv-SE" sz="1200" b="1" dirty="0">
              <a:effectLst/>
              <a:latin typeface="Documan Heavy" pitchFamily="2" charset="77"/>
              <a:ea typeface="Yu Gothic Light" panose="020B0300000000000000" pitchFamily="34"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dirty="0">
                <a:effectLst/>
                <a:latin typeface="Documan Heavy" pitchFamily="2" charset="77"/>
                <a:ea typeface="Yu Gothic Light" panose="020B0300000000000000" pitchFamily="34" charset="-128"/>
                <a:cs typeface="Times New Roman" panose="02020603050405020304" pitchFamily="18" charset="0"/>
              </a:rPr>
              <a:t>Ansvarsfördelning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dirty="0">
                <a:effectLst/>
                <a:latin typeface="Documan Heavy" pitchFamily="2" charset="77"/>
                <a:ea typeface="Yu Gothic Light" panose="020B0300000000000000" pitchFamily="34" charset="-128"/>
                <a:cs typeface="Times New Roman" panose="02020603050405020304" pitchFamily="18" charset="0"/>
              </a:rPr>
              <a:t>Beredskap inom elevhälsan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dirty="0">
                <a:effectLst/>
                <a:latin typeface="Documan Heavy" pitchFamily="2" charset="77"/>
                <a:ea typeface="Yu Gothic Light" panose="020B0300000000000000" pitchFamily="34" charset="-128"/>
                <a:cs typeface="Times New Roman" panose="02020603050405020304" pitchFamily="18" charset="0"/>
              </a:rPr>
              <a:t>Trygg bas-kartläggning</a:t>
            </a:r>
            <a:endParaRPr lang="sv-SE" sz="1800" b="1" dirty="0">
              <a:effectLst/>
              <a:latin typeface="Documan Heavy" pitchFamily="2" charset="77"/>
              <a:ea typeface="Yu Gothic Light" panose="020B0300000000000000" pitchFamily="34"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dirty="0">
                <a:effectLst/>
                <a:latin typeface="Documan Heavy" pitchFamily="2" charset="77"/>
                <a:ea typeface="Yu Gothic Light" panose="020B0300000000000000" pitchFamily="34" charset="-128"/>
                <a:cs typeface="Times New Roman" panose="02020603050405020304" pitchFamily="18" charset="0"/>
              </a:rPr>
              <a:t>Schemaläggning av MVP-arbetet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dirty="0">
                <a:effectLst/>
                <a:latin typeface="Documan Heavy" pitchFamily="2" charset="77"/>
                <a:ea typeface="Yu Gothic Light" panose="020B0300000000000000" pitchFamily="34" charset="-128"/>
                <a:cs typeface="Times New Roman" panose="02020603050405020304" pitchFamily="18" charset="0"/>
              </a:rPr>
              <a:t>Sammansättning av MVP-teamet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dirty="0">
                <a:effectLst/>
                <a:latin typeface="Documan Heavy" pitchFamily="2" charset="77"/>
                <a:ea typeface="Yu Gothic Light" panose="020B0300000000000000" pitchFamily="34" charset="-128"/>
                <a:cs typeface="Times New Roman" panose="02020603050405020304" pitchFamily="18" charset="0"/>
              </a:rPr>
              <a:t>Planera utbildningsinsatser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dirty="0">
                <a:effectLst/>
                <a:latin typeface="Documan Heavy" pitchFamily="2" charset="77"/>
                <a:ea typeface="Yu Gothic Light" panose="020B0300000000000000" pitchFamily="34" charset="-128"/>
                <a:cs typeface="Times New Roman" panose="02020603050405020304" pitchFamily="18" charset="0"/>
              </a:rPr>
              <a:t>Elevgrupper och anpassningar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800" b="0" dirty="0">
                <a:effectLst/>
                <a:latin typeface="Documan Heavy" pitchFamily="2" charset="77"/>
                <a:ea typeface="Yu Gothic Light" panose="020B0300000000000000" pitchFamily="34" charset="-128"/>
                <a:cs typeface="Times New Roman" panose="02020603050405020304" pitchFamily="18" charset="0"/>
              </a:rPr>
              <a:t>Mätning och utvärdering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endParaRPr>
          </a:p>
          <a:p>
            <a:r>
              <a:rPr lang="sv-SE" sz="18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sz="1800" u="none" dirty="0"/>
              <a:t>Stöd till ledaren: </a:t>
            </a:r>
            <a:endParaRPr lang="sv-SE" sz="1800" dirty="0"/>
          </a:p>
          <a:p>
            <a:pPr marL="342900" indent="-342900" algn="l">
              <a:spcBef>
                <a:spcPts val="600"/>
              </a:spcBef>
              <a:spcAft>
                <a:spcPts val="600"/>
              </a:spcAft>
              <a:buFont typeface="+mj-lt"/>
              <a:buAutoNum type="arabicPeriod"/>
            </a:pPr>
            <a:r>
              <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rPr>
              <a:t>Läs igenom </a:t>
            </a:r>
            <a:r>
              <a:rPr lang="sv-SE" sz="1800" b="0" dirty="0" err="1">
                <a:effectLst/>
                <a:latin typeface="HelveticaRounded LT Pro BdCn" panose="020F0706030703040204" pitchFamily="34" charset="77"/>
                <a:ea typeface="Yu Gothic Light" panose="020B0300000000000000" pitchFamily="34" charset="-128"/>
                <a:cs typeface="Times New Roman" panose="02020603050405020304" pitchFamily="18" charset="0"/>
              </a:rPr>
              <a:t>readinessverktyget</a:t>
            </a:r>
            <a:r>
              <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rPr>
              <a:t> för mer genomgående förklaringar av samtliga områden och delområden.</a:t>
            </a:r>
          </a:p>
          <a:p>
            <a:pPr marL="342900" indent="-342900" algn="l">
              <a:spcBef>
                <a:spcPts val="600"/>
              </a:spcBef>
              <a:spcAft>
                <a:spcPts val="600"/>
              </a:spcAft>
              <a:buFont typeface="+mj-lt"/>
              <a:buAutoNum type="arabicPeriod"/>
            </a:pPr>
            <a:r>
              <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rPr>
              <a:t>Vid frågor: kontakta MÄN – </a:t>
            </a:r>
            <a:r>
              <a:rPr lang="sv-SE" sz="1800" b="0" dirty="0" err="1">
                <a:effectLst/>
                <a:latin typeface="HelveticaRounded LT Pro BdCn" panose="020F0706030703040204" pitchFamily="34" charset="77"/>
                <a:ea typeface="Yu Gothic Light" panose="020B0300000000000000" pitchFamily="34" charset="-128"/>
                <a:cs typeface="Times New Roman" panose="02020603050405020304" pitchFamily="18" charset="0"/>
              </a:rPr>
              <a:t>utbildning@mfj.se</a:t>
            </a:r>
            <a:r>
              <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800" b="0" dirty="0">
              <a:effectLst/>
              <a:latin typeface="HelveticaRounded LT Pro BdCn" panose="020F0706030703040204" pitchFamily="34" charset="77"/>
              <a:ea typeface="Yu Gothic Light" panose="020B0300000000000000" pitchFamily="34" charset="-128"/>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91983B2C-8742-462B-80D2-17BF7749832E}" type="slidenum">
              <a:rPr lang="sv-SE" smtClean="0"/>
              <a:t>51</a:t>
            </a:fld>
            <a:endParaRPr lang="sv-SE"/>
          </a:p>
        </p:txBody>
      </p:sp>
    </p:spTree>
    <p:extLst>
      <p:ext uri="{BB962C8B-B14F-4D97-AF65-F5344CB8AC3E}">
        <p14:creationId xmlns:p14="http://schemas.microsoft.com/office/powerpoint/2010/main" val="3757900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Informera om kommande utbildningsinsatser i MVP. </a:t>
            </a:r>
          </a:p>
          <a:p>
            <a:pPr marL="228600" indent="-228600">
              <a:buFont typeface="+mj-lt"/>
              <a:buAutoNum type="arabicPeriod"/>
            </a:pPr>
            <a:r>
              <a:rPr lang="sv-SE"/>
              <a:t>Stäm av tid/plats för samtliga delar.</a:t>
            </a:r>
          </a:p>
          <a:p>
            <a:pPr marL="228600" indent="-228600">
              <a:buFont typeface="+mj-lt"/>
              <a:buAutoNum type="arabicPeriod"/>
            </a:pPr>
            <a:r>
              <a:rPr lang="sv-SE"/>
              <a:t>(Alternativt gör en plan för när ni bestämmer detta)</a:t>
            </a:r>
          </a:p>
        </p:txBody>
      </p:sp>
      <p:sp>
        <p:nvSpPr>
          <p:cNvPr id="4" name="Platshållare för bildnummer 3"/>
          <p:cNvSpPr>
            <a:spLocks noGrp="1"/>
          </p:cNvSpPr>
          <p:nvPr>
            <p:ph type="sldNum" sz="quarter" idx="5"/>
          </p:nvPr>
        </p:nvSpPr>
        <p:spPr/>
        <p:txBody>
          <a:bodyPr/>
          <a:lstStyle/>
          <a:p>
            <a:fld id="{91983B2C-8742-462B-80D2-17BF7749832E}" type="slidenum">
              <a:rPr lang="sv-SE" smtClean="0"/>
              <a:t>52</a:t>
            </a:fld>
            <a:endParaRPr lang="sv-SE"/>
          </a:p>
        </p:txBody>
      </p:sp>
    </p:spTree>
    <p:extLst>
      <p:ext uri="{BB962C8B-B14F-4D97-AF65-F5344CB8AC3E}">
        <p14:creationId xmlns:p14="http://schemas.microsoft.com/office/powerpoint/2010/main" val="30550871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a:t>Förmedla: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Nu går vi in i en genomgång av de utvärderingar som gjorts på MVP (högstadiet och gymnasiet).</a:t>
            </a:r>
          </a:p>
          <a:p>
            <a:pPr marL="228600" indent="-228600">
              <a:buAutoNum type="arabicPeriod"/>
            </a:pPr>
            <a:r>
              <a:rPr lang="sv-SE"/>
              <a:t>Det har gjorts två större utvärderingar av programmet i en svensk skolkontext.</a:t>
            </a:r>
          </a:p>
          <a:p>
            <a:pPr marL="228600" indent="-228600">
              <a:buAutoNum type="arabicPeriod"/>
            </a:pPr>
            <a:r>
              <a:rPr lang="sv-SE"/>
              <a:t>Den första gjordes 2018 på uppdrag av Skolverket, den andra gjordes på uppdrag av SKR och lanserades 2021.</a:t>
            </a:r>
          </a:p>
          <a:p>
            <a:pPr marL="228600" indent="-228600">
              <a:buAutoNum type="arabicPeriod"/>
            </a:pPr>
            <a:endParaRPr lang="sv-SE"/>
          </a:p>
          <a:p>
            <a:pPr marL="228600" indent="-228600">
              <a:buAutoNum type="arabicPeriod"/>
            </a:pPr>
            <a:endParaRPr lang="sv-SE"/>
          </a:p>
          <a:p>
            <a:pPr marL="228600" indent="-228600">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endParaRPr lang="sv-SE" sz="1200"/>
          </a:p>
          <a:p>
            <a:pPr marL="228600" indent="-228600">
              <a:buAutoNum type="arabicPeriod"/>
            </a:pPr>
            <a:r>
              <a:rPr lang="sv-SE"/>
              <a:t>Den senaste utvärdering av SKR inföll samtidigt som pandemin vilket försvårade genomförandet pga. bortfall och utebliven undervisning. </a:t>
            </a:r>
          </a:p>
          <a:p>
            <a:pPr marL="228600" indent="-228600">
              <a:buAutoNum type="arabicPeriod"/>
            </a:pPr>
            <a:r>
              <a:rPr lang="sv-SE"/>
              <a:t>Forskarna hänvisar av olika anledningar därför till Skolverkets rapport från 2018 (enbart kopplat till delen av programmets påverkan och effekt)</a:t>
            </a:r>
          </a:p>
        </p:txBody>
      </p:sp>
      <p:sp>
        <p:nvSpPr>
          <p:cNvPr id="4" name="Platshållare för bildnummer 3"/>
          <p:cNvSpPr>
            <a:spLocks noGrp="1"/>
          </p:cNvSpPr>
          <p:nvPr>
            <p:ph type="sldNum" sz="quarter" idx="5"/>
          </p:nvPr>
        </p:nvSpPr>
        <p:spPr/>
        <p:txBody>
          <a:bodyPr/>
          <a:lstStyle/>
          <a:p>
            <a:fld id="{91983B2C-8742-462B-80D2-17BF7749832E}" type="slidenum">
              <a:rPr lang="sv-SE" smtClean="0"/>
              <a:t>53</a:t>
            </a:fld>
            <a:endParaRPr lang="sv-SE"/>
          </a:p>
        </p:txBody>
      </p:sp>
    </p:spTree>
    <p:extLst>
      <p:ext uri="{BB962C8B-B14F-4D97-AF65-F5344CB8AC3E}">
        <p14:creationId xmlns:p14="http://schemas.microsoft.com/office/powerpoint/2010/main" val="1091578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a:t>Förmedla: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För att MVP-ledarna ska lyckas med föregående punkter, är ledningens roll avgörande i arbetet.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Något vi sett hittills – här finns riskerna att hela arbetet brister om inte MVP-ledare får de organisatoriska förutsättningarna som krävs för att lyckas väl med lektionsserien.</a:t>
            </a:r>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54</a:t>
            </a:fld>
            <a:endParaRPr lang="sv-SE"/>
          </a:p>
        </p:txBody>
      </p:sp>
    </p:spTree>
    <p:extLst>
      <p:ext uri="{BB962C8B-B14F-4D97-AF65-F5344CB8AC3E}">
        <p14:creationId xmlns:p14="http://schemas.microsoft.com/office/powerpoint/2010/main" val="15214995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b="0" noProof="0"/>
              <a:t>Att göra:</a:t>
            </a:r>
          </a:p>
          <a:p>
            <a:pPr marL="228600" indent="-228600">
              <a:buFont typeface="+mj-lt"/>
              <a:buAutoNum type="arabicPeriod"/>
            </a:pPr>
            <a:r>
              <a:rPr lang="sv-SE" b="0" noProof="0"/>
              <a:t>Sammanfatta hindrande faktorer som lyfts i den senaste utvärderingen från SKR.</a:t>
            </a:r>
          </a:p>
          <a:p>
            <a:pPr marL="228600" indent="-228600">
              <a:buFont typeface="+mj-lt"/>
              <a:buAutoNum type="arabicPeriod"/>
            </a:pPr>
            <a:r>
              <a:rPr lang="sv-SE" b="0" noProof="0"/>
              <a:t>Skolledningen bär framförallt ansvar över organisatoriska förutsättningar.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b="1"/>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p:txBody>
      </p:sp>
      <p:sp>
        <p:nvSpPr>
          <p:cNvPr id="4" name="Platshållare för bildnummer 3"/>
          <p:cNvSpPr>
            <a:spLocks noGrp="1"/>
          </p:cNvSpPr>
          <p:nvPr>
            <p:ph type="sldNum" sz="quarter" idx="5"/>
          </p:nvPr>
        </p:nvSpPr>
        <p:spPr/>
        <p:txBody>
          <a:bodyPr/>
          <a:lstStyle/>
          <a:p>
            <a:fld id="{6EA12B29-6CDF-D649-815D-6E30B37F5987}" type="slidenum">
              <a:rPr lang="sv-SE" smtClean="0"/>
              <a:t>55</a:t>
            </a:fld>
            <a:endParaRPr lang="sv-SE"/>
          </a:p>
        </p:txBody>
      </p:sp>
    </p:spTree>
    <p:extLst>
      <p:ext uri="{BB962C8B-B14F-4D97-AF65-F5344CB8AC3E}">
        <p14:creationId xmlns:p14="http://schemas.microsoft.com/office/powerpoint/2010/main" val="41029882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b="0" noProof="0"/>
              <a:t>Att göra:</a:t>
            </a:r>
          </a:p>
          <a:p>
            <a:pPr marL="228600" indent="-228600">
              <a:buFont typeface="+mj-lt"/>
              <a:buAutoNum type="arabicPeriod"/>
            </a:pPr>
            <a:r>
              <a:rPr lang="sv-SE" b="0" noProof="0"/>
              <a:t>Sammanfatta framgångsfaktorer som Skolverket och SKRs pekar ut från utvärderingarna. </a:t>
            </a:r>
          </a:p>
          <a:p>
            <a:pPr marL="228600" indent="-228600">
              <a:buFont typeface="+mj-lt"/>
              <a:buAutoNum type="arabicPeriod"/>
            </a:pPr>
            <a:r>
              <a:rPr lang="sv-SE" b="0" noProof="0"/>
              <a:t>Ta tid till denna genomgång och stanna upp vid frågor eller funderingar. </a:t>
            </a:r>
          </a:p>
          <a:p>
            <a:pPr marL="228600" indent="-228600">
              <a:buFont typeface="+mj-lt"/>
              <a:buAutoNum type="arabicPeriod"/>
            </a:pPr>
            <a:endParaRPr lang="sv-SE" b="1" noProof="0"/>
          </a:p>
          <a:p>
            <a:pPr marL="228600" indent="-228600">
              <a:buFont typeface="+mj-lt"/>
              <a:buAutoNum type="arabicPeriod"/>
            </a:pPr>
            <a:endParaRPr lang="sv-SE" b="1" noProof="0"/>
          </a:p>
          <a:p>
            <a:pPr marL="228600" indent="-228600">
              <a:buFont typeface="+mj-lt"/>
              <a:buAutoNum type="arabicPeriod"/>
            </a:pPr>
            <a:endParaRPr lang="sv-SE" b="1" noProof="0"/>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endParaRPr lang="sv-SE" b="1" noProof="0"/>
          </a:p>
          <a:p>
            <a:pPr marL="0" marR="0" lvl="0" indent="0" algn="l" defTabSz="914400" rtl="0" eaLnBrk="1" fontAlgn="auto" latinLnBrk="0" hangingPunct="1">
              <a:lnSpc>
                <a:spcPct val="100000"/>
              </a:lnSpc>
              <a:spcBef>
                <a:spcPts val="0"/>
              </a:spcBef>
              <a:spcAft>
                <a:spcPts val="0"/>
              </a:spcAft>
              <a:buClrTx/>
              <a:buSzTx/>
              <a:buFontTx/>
              <a:buNone/>
              <a:tabLst/>
              <a:defRPr/>
            </a:pPr>
            <a:r>
              <a:rPr lang="sv-SE" b="1" noProof="0"/>
              <a:t>Ledningens stöd </a:t>
            </a:r>
            <a:r>
              <a:rPr kumimoji="0" lang="sv-SE" sz="1200" b="1" i="0" u="none" strike="noStrike" kern="1200" cap="none" spc="0" normalizeH="0" baseline="0" noProof="0">
                <a:ln>
                  <a:noFill/>
                </a:ln>
                <a:solidFill>
                  <a:srgbClr val="5F47A0"/>
                </a:solidFill>
                <a:effectLst/>
                <a:uLnTx/>
                <a:uFillTx/>
                <a:latin typeface="HelveticaRounded LT Pro BdCn" panose="020F0706030703040204" pitchFamily="34" charset="77"/>
                <a:ea typeface="+mn-ea"/>
                <a:cs typeface="+mn-cs"/>
              </a:rPr>
              <a:t>och </a:t>
            </a:r>
            <a:r>
              <a:rPr lang="sv-SE" sz="1200" b="1">
                <a:solidFill>
                  <a:srgbClr val="5F47A0"/>
                </a:solidFill>
                <a:latin typeface="HelveticaRounded LT Pro BdCn" panose="020F0706030703040204" pitchFamily="34" charset="77"/>
              </a:rPr>
              <a:t>förståelse för programmets innehåll och upplägg</a:t>
            </a:r>
            <a:endParaRPr lang="sv-SE" b="1" noProof="0"/>
          </a:p>
          <a:p>
            <a:pPr marL="228600" indent="-228600">
              <a:buFont typeface="+mj-lt"/>
              <a:buAutoNum type="arabicPeriod"/>
            </a:pPr>
            <a:r>
              <a:rPr lang="sv-SE" sz="1200" b="0" i="0" kern="1200" noProof="0">
                <a:solidFill>
                  <a:schemeClr val="tx1"/>
                </a:solidFill>
                <a:effectLst/>
                <a:latin typeface="+mn-lt"/>
                <a:ea typeface="+mn-ea"/>
                <a:cs typeface="+mn-cs"/>
              </a:rPr>
              <a:t>Om inte MVP-teamet har ledningens stöd i ryggen kommer arbetet sannolikt fallera på sikt.</a:t>
            </a:r>
          </a:p>
          <a:p>
            <a:pPr marL="228600" indent="-228600">
              <a:buFont typeface="+mj-lt"/>
              <a:buAutoNum type="arabicPeriod"/>
            </a:pPr>
            <a:r>
              <a:rPr lang="sv-SE" sz="1200" b="0" i="0" kern="1200" noProof="0">
                <a:solidFill>
                  <a:schemeClr val="tx1"/>
                </a:solidFill>
                <a:effectLst/>
                <a:latin typeface="+mn-lt"/>
                <a:ea typeface="+mn-ea"/>
                <a:cs typeface="+mn-cs"/>
              </a:rPr>
              <a:t>Någon ur ledningen på skolan behöver vara ansvarig och involverad i MVP-arbetet för att det ska bära.</a:t>
            </a:r>
          </a:p>
          <a:p>
            <a:pPr marL="228600" indent="-228600">
              <a:buFont typeface="+mj-lt"/>
              <a:buAutoNum type="arabicPeriod"/>
            </a:pPr>
            <a:r>
              <a:rPr lang="sv-SE" sz="1200" b="0" i="0" u="sng" kern="1200" noProof="0">
                <a:solidFill>
                  <a:schemeClr val="tx1"/>
                </a:solidFill>
                <a:effectLst/>
                <a:latin typeface="+mn-lt"/>
                <a:ea typeface="+mn-ea"/>
                <a:cs typeface="+mn-cs"/>
              </a:rPr>
              <a:t>Obs! </a:t>
            </a:r>
            <a:r>
              <a:rPr lang="sv-SE" sz="1200" b="0" i="0" kern="1200" noProof="0">
                <a:solidFill>
                  <a:schemeClr val="tx1"/>
                </a:solidFill>
                <a:effectLst/>
                <a:latin typeface="+mn-lt"/>
                <a:ea typeface="+mn-ea"/>
                <a:cs typeface="+mn-cs"/>
              </a:rPr>
              <a:t>Den som ur ledningen är ansvarig ska närvara under grundutbildningen för blivande MVP-ledare, för att få den inblick som krävs av programmet och i sin tur lättare kunna förstå vilka praktiska förutsättningar ledare behöver i arbetet.</a:t>
            </a:r>
            <a:endParaRPr lang="sv-SE" noProof="0"/>
          </a:p>
          <a:p>
            <a:pPr marL="0" indent="0">
              <a:buFont typeface="+mj-lt"/>
              <a:buNone/>
            </a:pPr>
            <a:endParaRPr lang="sv-SE" b="1" noProof="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1">
                <a:solidFill>
                  <a:srgbClr val="5F47A0"/>
                </a:solidFill>
                <a:latin typeface="HelveticaRounded LT Pro BdCn" panose="020F0706030703040204" pitchFamily="34" charset="77"/>
              </a:rPr>
              <a:t>Koppla arbetet med MVP till det generella värdegrundsarbetet</a:t>
            </a:r>
            <a:endParaRPr kumimoji="0" lang="sv-SE" sz="1200" b="1" i="0" u="none" strike="noStrike" kern="1200" cap="none" spc="0" normalizeH="0" baseline="0" noProof="0">
              <a:ln>
                <a:noFill/>
              </a:ln>
              <a:solidFill>
                <a:srgbClr val="5F47A0"/>
              </a:solidFill>
              <a:effectLst/>
              <a:uLnTx/>
              <a:uFillTx/>
              <a:latin typeface="HelveticaRounded LT Pro BdCn" panose="020F0706030703040204" pitchFamily="34" charset="77"/>
              <a:ea typeface="+mn-ea"/>
              <a:cs typeface="+mn-cs"/>
            </a:endParaRPr>
          </a:p>
          <a:p>
            <a:pPr marL="228600" indent="-228600">
              <a:buFont typeface="+mj-lt"/>
              <a:buAutoNum type="arabicPeriod"/>
            </a:pPr>
            <a:r>
              <a:rPr lang="sv-SE" sz="1200" i="0">
                <a:effectLst/>
                <a:latin typeface="Helvetica" pitchFamily="2" charset="0"/>
              </a:rPr>
              <a:t>Att arbeta med MVP är inte ett extrajobb, det är ett sätt att arbeta med skolans värdegrundsarbete</a:t>
            </a:r>
            <a:br>
              <a:rPr lang="sv-SE" sz="1200" i="0">
                <a:effectLst/>
                <a:latin typeface="Helvetica" pitchFamily="2" charset="0"/>
              </a:rPr>
            </a:br>
            <a:r>
              <a:rPr lang="sv-SE" sz="1200" i="0">
                <a:effectLst/>
                <a:latin typeface="Helvetica" pitchFamily="2" charset="0"/>
              </a:rPr>
              <a:t>och de uppdrag som finns i LGR 22, kapitel 1 och 2.</a:t>
            </a:r>
          </a:p>
          <a:p>
            <a:pPr marL="228600" indent="-228600">
              <a:buFont typeface="+mj-lt"/>
              <a:buAutoNum type="arabicPeriod"/>
            </a:pPr>
            <a:r>
              <a:rPr lang="sv-SE" sz="1200" i="0">
                <a:effectLst/>
                <a:latin typeface="Helvetica" pitchFamily="2" charset="0"/>
              </a:rPr>
              <a:t>Förankras detta hos ledning och personal blir också arbete mer hållbart över tid. </a:t>
            </a:r>
            <a:br>
              <a:rPr lang="sv-SE" sz="1200" i="0">
                <a:effectLst/>
                <a:latin typeface="Helvetica" pitchFamily="2" charset="0"/>
              </a:rPr>
            </a:br>
            <a:endParaRPr lang="sv-SE" b="1" i="0" noProof="0"/>
          </a:p>
          <a:p>
            <a:pPr marL="0" indent="0">
              <a:buFont typeface="+mj-lt"/>
              <a:buNone/>
            </a:pPr>
            <a:r>
              <a:rPr lang="sv-SE" b="1" noProof="0"/>
              <a:t>Arbeta med hela personalgruppen</a:t>
            </a:r>
          </a:p>
          <a:p>
            <a:pPr marL="228600" indent="-228600">
              <a:buFont typeface="+mj-lt"/>
              <a:buAutoNum type="arabicPeriod"/>
            </a:pPr>
            <a:r>
              <a:rPr lang="sv-SE" b="0" noProof="0"/>
              <a:t>MVP-teamet får inte bli ensamma i det våldsförebyggande arbetet, vilket är något vi kan se på skolor där ledningen inte lyckas i få med sig alla i arbetet.</a:t>
            </a:r>
          </a:p>
          <a:p>
            <a:pPr marL="228600" indent="-228600">
              <a:buFont typeface="+mj-lt"/>
              <a:buAutoNum type="arabicPeriod"/>
            </a:pPr>
            <a:r>
              <a:rPr lang="sv-SE" b="0" noProof="0"/>
              <a:t>För att förändringsarbetet kring våld, genus och åskådaransatsen ska få betydelse och verkan behöver alla vuxna på skolan bära samma tänk och agera som åskådare i korridorer och uppehållsrum. </a:t>
            </a:r>
          </a:p>
          <a:p>
            <a:pPr marL="228600" indent="-228600">
              <a:buFont typeface="+mj-lt"/>
              <a:buAutoNum type="arabicPeriod"/>
            </a:pPr>
            <a:r>
              <a:rPr lang="sv-SE" b="0" noProof="0"/>
              <a:t>Att aktivt arbeta med personalen kan tex. handla om MVP-dagar och/eller återkommande uppföljning kring MVP-arbetet under APT-möten.</a:t>
            </a:r>
          </a:p>
          <a:p>
            <a:pPr marL="228600" indent="-228600">
              <a:buFont typeface="+mj-lt"/>
              <a:buAutoNum type="arabicPeriod"/>
            </a:pPr>
            <a:r>
              <a:rPr lang="sv-SE" b="0" noProof="0"/>
              <a:t>MVP-teamet ansvarar för genomförandet av lektionsserien med eleverna men ledningen bär ansvar för att all personal håller sig à jour med utvecklingen av arbetet.</a:t>
            </a:r>
          </a:p>
          <a:p>
            <a:pPr marL="228600" indent="-228600">
              <a:buFont typeface="+mj-lt"/>
              <a:buAutoNum type="arabicPeriod"/>
            </a:pPr>
            <a:r>
              <a:rPr lang="sv-SE" b="0" noProof="0"/>
              <a:t>Det i sig förutsätter att ledningen själva är engagerade och insatta i hur arbetet med eleverna fortskrider. </a:t>
            </a:r>
          </a:p>
          <a:p>
            <a:pPr marL="0" indent="0">
              <a:buFont typeface="+mj-lt"/>
              <a:buNone/>
            </a:pPr>
            <a:endParaRPr lang="sv-SE" b="1" noProof="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5F47A0"/>
                </a:solidFill>
                <a:effectLst/>
                <a:uLnTx/>
                <a:uFillTx/>
                <a:latin typeface="HelveticaRounded LT Pro BdCn" panose="020F0706030703040204" pitchFamily="34" charset="77"/>
                <a:ea typeface="+mn-ea"/>
                <a:cs typeface="+mn-cs"/>
              </a:rPr>
              <a:t>Låta förankring och planering ta tid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a:effectLst/>
                <a:latin typeface="HelveticaRoundedLTPro"/>
              </a:rPr>
              <a:t>Vi märker att många vill dra igång med lektionsserien så snabbt som möjligt och att man då missar viktiga delar som behöver vara på plats när man väl drar igång.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a:effectLst/>
                <a:latin typeface="HelveticaRoundedLTPro"/>
              </a:rPr>
              <a:t>Men vi ser också att när skolor prioriterar de steg i implementeringen som vi rekommenderar så blir också lektionsseriens med eleverna mer lyckad och enklare att genomföra.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a:effectLst/>
                <a:latin typeface="HelveticaRoundedLTPro"/>
              </a:rPr>
              <a:t>Personalen är också mer förberedd på alla de utmaningar som uppstår under processens gång. </a:t>
            </a:r>
          </a:p>
          <a:p>
            <a:pPr marL="0" marR="0" lvl="0" indent="0" algn="l" defTabSz="914400" rtl="0" eaLnBrk="1" fontAlgn="auto" latinLnBrk="0" hangingPunct="1">
              <a:lnSpc>
                <a:spcPct val="100000"/>
              </a:lnSpc>
              <a:spcBef>
                <a:spcPts val="0"/>
              </a:spcBef>
              <a:spcAft>
                <a:spcPts val="1200"/>
              </a:spcAft>
              <a:buClr>
                <a:srgbClr val="D65B8B"/>
              </a:buClr>
              <a:buSzPct val="110000"/>
              <a:buFont typeface="Arial" panose="020B0604020202020204" pitchFamily="34" charset="0"/>
              <a:buNone/>
              <a:tabLst/>
              <a:defRPr/>
            </a:pPr>
            <a:endParaRPr kumimoji="0" lang="sv-SE" sz="1200" b="0" i="0" u="none" strike="noStrike" kern="1200" cap="none" spc="0" normalizeH="0" baseline="0" noProof="0">
              <a:ln>
                <a:noFill/>
              </a:ln>
              <a:solidFill>
                <a:srgbClr val="5F47A0"/>
              </a:solidFill>
              <a:effectLst/>
              <a:uLnTx/>
              <a:uFillTx/>
              <a:latin typeface="HelveticaRounded LT Pro BdCn" panose="020F0706030703040204" pitchFamily="34" charset="77"/>
              <a:ea typeface="+mn-ea"/>
              <a:cs typeface="+mn-cs"/>
            </a:endParaRPr>
          </a:p>
          <a:p>
            <a:pPr marL="0" marR="0" lvl="0" indent="0" algn="l" defTabSz="914400" rtl="0" eaLnBrk="1" fontAlgn="auto" latinLnBrk="0" hangingPunct="1">
              <a:lnSpc>
                <a:spcPct val="100000"/>
              </a:lnSpc>
              <a:spcBef>
                <a:spcPts val="0"/>
              </a:spcBef>
              <a:spcAft>
                <a:spcPts val="1200"/>
              </a:spcAft>
              <a:buClr>
                <a:srgbClr val="D65B8B"/>
              </a:buClr>
              <a:buSzPct val="110000"/>
              <a:buFont typeface="Arial" panose="020B0604020202020204" pitchFamily="34" charset="0"/>
              <a:buNone/>
              <a:tabLst/>
              <a:defRPr/>
            </a:pPr>
            <a:r>
              <a:rPr kumimoji="0" lang="sv-SE" sz="1200" b="1" i="0" u="none" strike="noStrike" kern="1200" cap="none" spc="0" normalizeH="0" baseline="0" noProof="0">
                <a:ln>
                  <a:noFill/>
                </a:ln>
                <a:solidFill>
                  <a:srgbClr val="5F47A0"/>
                </a:solidFill>
                <a:effectLst/>
                <a:uLnTx/>
                <a:uFillTx/>
                <a:latin typeface="HelveticaRounded LT Pro BdCn" panose="020F0706030703040204" pitchFamily="34" charset="77"/>
                <a:ea typeface="+mn-ea"/>
                <a:cs typeface="+mn-cs"/>
              </a:rPr>
              <a:t>Planeringstid och mindre kontextanpassningar</a:t>
            </a:r>
          </a:p>
          <a:p>
            <a:pPr marL="228600" indent="-228600">
              <a:buFont typeface="+mj-lt"/>
              <a:buAutoNum type="arabicPeriod"/>
            </a:pPr>
            <a:r>
              <a:rPr lang="sv-SE" b="0" u="sng" noProof="0"/>
              <a:t>Viktigt: </a:t>
            </a:r>
            <a:r>
              <a:rPr lang="sv-SE" b="0" noProof="0"/>
              <a:t>Ledningen behöver ansvara för att MVP-teamet får den tid som behövs för planering inför lektioner och i anslutning efter lektioner då elever kan ha behov av att stanna kvar för att prata med ledarna.</a:t>
            </a:r>
          </a:p>
          <a:p>
            <a:pPr marL="228600" indent="-228600">
              <a:buFont typeface="+mj-lt"/>
              <a:buAutoNum type="arabicPeriod"/>
            </a:pPr>
            <a:r>
              <a:rPr lang="sv-SE" b="0" noProof="0"/>
              <a:t>Tid för planering/uppföljning före och efter lektionerna är något som är extra viktigt i uppstarten av lektionsserien när materialet är nytt för ledarna.  </a:t>
            </a:r>
          </a:p>
          <a:p>
            <a:pPr marL="228600" indent="-228600">
              <a:buFont typeface="+mj-lt"/>
              <a:buAutoNum type="arabicPeriod"/>
            </a:pPr>
            <a:r>
              <a:rPr lang="sv-SE" b="0" noProof="0"/>
              <a:t>Lektioner kräver mindre kontextanpassningar utefter elevgrupp, förutsättningar till lokal </a:t>
            </a:r>
            <a:r>
              <a:rPr lang="sv-SE" b="0" noProof="0" err="1"/>
              <a:t>etc</a:t>
            </a:r>
            <a:r>
              <a:rPr lang="sv-SE" b="0" noProof="0"/>
              <a:t> och detta behöver ledarna tid att planera för.</a:t>
            </a:r>
          </a:p>
          <a:p>
            <a:pPr marL="228600" indent="-228600">
              <a:buFont typeface="+mj-lt"/>
              <a:buAutoNum type="arabicPeriod"/>
            </a:pPr>
            <a:r>
              <a:rPr lang="sv-SE" b="0" noProof="0"/>
              <a:t>Ledarparen behöver schemalagd tid för reflektion och uppföljning av arbetet (kvalitetssäkring)</a:t>
            </a:r>
          </a:p>
          <a:p>
            <a:endParaRPr lang="sv-SE" b="1" noProof="0"/>
          </a:p>
          <a:p>
            <a:r>
              <a:rPr lang="sv-SE" b="1" noProof="0"/>
              <a:t>Schemastruktur och ansvarsfördelning</a:t>
            </a:r>
          </a:p>
          <a:p>
            <a:pPr marL="228600" indent="-228600">
              <a:buFont typeface="+mj-lt"/>
              <a:buAutoNum type="arabicPeriod"/>
            </a:pPr>
            <a:r>
              <a:rPr lang="sv-SE" b="0" noProof="0"/>
              <a:t>En återkommande framgångsfaktor som utvärderingarna lyfter är att föra in MVP i den ordinarie schemastrukturen.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kern="1200">
                <a:solidFill>
                  <a:schemeClr val="tx1"/>
                </a:solidFill>
                <a:effectLst/>
                <a:latin typeface="+mn-lt"/>
                <a:ea typeface="+mn-ea"/>
                <a:cs typeface="+mn-cs"/>
              </a:rPr>
              <a:t>Det framstår också som gynnsamt att det organisatoriska ansvaret och ansvarsfördelningen är utspridd på ett bredare ledar- eller stödkollektiv. </a:t>
            </a:r>
          </a:p>
          <a:p>
            <a:pPr marL="228600" indent="-228600">
              <a:buFont typeface="+mj-lt"/>
              <a:buAutoNum type="arabicPeriod"/>
            </a:pPr>
            <a:endParaRPr lang="sv-SE" sz="1200" b="0" noProof="0">
              <a:effectLst/>
              <a:latin typeface="HelveticaRoundedLT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5F47A0"/>
                </a:solidFill>
                <a:effectLst/>
                <a:uLnTx/>
                <a:uFillTx/>
                <a:latin typeface="HelveticaRounded LT Pro BdCn" panose="020F0706030703040204" pitchFamily="34" charset="77"/>
                <a:ea typeface="+mn-ea"/>
                <a:cs typeface="+mn-cs"/>
              </a:rPr>
              <a:t>Engagerade MVP-team som tror på arbetet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200" b="0" i="0" u="none" strike="noStrike" kern="1200" cap="none" spc="0" normalizeH="0" baseline="0" noProof="0">
                <a:ln>
                  <a:noFill/>
                </a:ln>
                <a:solidFill>
                  <a:srgbClr val="5F47A0"/>
                </a:solidFill>
                <a:effectLst/>
                <a:uLnTx/>
                <a:uFillTx/>
                <a:latin typeface="HelveticaRounded LT Pro BdCn" panose="020F0706030703040204" pitchFamily="34" charset="77"/>
                <a:ea typeface="+mn-ea"/>
                <a:cs typeface="+mn-cs"/>
              </a:rPr>
              <a:t>Det säger sig själv att arbetet också behöver MVP-ledare som tror på arbetet och känner engagemang, då blir också resultatet bättre i klassrummet med eleverna.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200" b="0" i="0" u="none" strike="noStrike" kern="1200" cap="none" spc="0" normalizeH="0" baseline="0" noProof="0">
                <a:ln>
                  <a:noFill/>
                </a:ln>
                <a:solidFill>
                  <a:srgbClr val="5F47A0"/>
                </a:solidFill>
                <a:effectLst/>
                <a:uLnTx/>
                <a:uFillTx/>
                <a:latin typeface="HelveticaRounded LT Pro BdCn" panose="020F0706030703040204" pitchFamily="34" charset="77"/>
                <a:ea typeface="+mn-ea"/>
                <a:cs typeface="+mn-cs"/>
              </a:rPr>
              <a:t>Därmed är det viktigt att de som ska ingå i MVP-teamet väljs med omsorg. </a:t>
            </a:r>
          </a:p>
          <a:p>
            <a:pPr marL="0" indent="0">
              <a:buFont typeface="+mj-lt"/>
              <a:buNone/>
            </a:pPr>
            <a:endParaRPr lang="sv-SE" b="0" noProof="0"/>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sv-SE" sz="1200" b="1" i="0" u="none" strike="noStrike" kern="1200" cap="none" spc="0" normalizeH="0" baseline="0" noProof="0">
                <a:ln>
                  <a:noFill/>
                </a:ln>
                <a:solidFill>
                  <a:srgbClr val="5F47A0"/>
                </a:solidFill>
                <a:effectLst/>
                <a:uLnTx/>
                <a:uFillTx/>
                <a:latin typeface="HelveticaRounded LT Pro BdCn" panose="020F0706030703040204" pitchFamily="34" charset="77"/>
                <a:ea typeface="+mn-ea"/>
                <a:cs typeface="+mn-cs"/>
              </a:rPr>
              <a:t>Arbeta med alla klasser i årskursen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sv-SE" sz="1200" b="0" i="0" u="none" strike="noStrike" kern="1200" cap="none" spc="0" normalizeH="0" baseline="0" noProof="0">
              <a:ln>
                <a:noFill/>
              </a:ln>
              <a:solidFill>
                <a:srgbClr val="5F47A0"/>
              </a:solidFill>
              <a:effectLst/>
              <a:uLnTx/>
              <a:uFillTx/>
              <a:latin typeface="HelveticaRounded LT Pro BdCn" panose="020F0706030703040204"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sv-SE" sz="1200" b="0" i="0" u="none" strike="noStrike" kern="1200" cap="none" spc="0" normalizeH="0" baseline="0" noProof="0">
              <a:ln>
                <a:noFill/>
              </a:ln>
              <a:solidFill>
                <a:srgbClr val="5F47A0"/>
              </a:solidFill>
              <a:effectLst/>
              <a:uLnTx/>
              <a:uFillTx/>
              <a:latin typeface="HelveticaRounded LT Pro BdCn" panose="020F0706030703040204"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sv-SE" sz="1200" b="1" i="0" u="none" strike="noStrike" kern="1200" cap="none" spc="0" normalizeH="0" baseline="0" noProof="0">
                <a:ln>
                  <a:noFill/>
                </a:ln>
                <a:solidFill>
                  <a:srgbClr val="5F47A0"/>
                </a:solidFill>
                <a:effectLst/>
                <a:uLnTx/>
                <a:uFillTx/>
                <a:latin typeface="HelveticaRounded LT Pro BdCn" panose="020F0706030703040204" pitchFamily="34" charset="77"/>
                <a:ea typeface="+mn-ea"/>
                <a:cs typeface="+mn-cs"/>
              </a:rPr>
              <a:t>Börja på flera skolor parallellt i en kommun</a:t>
            </a:r>
          </a:p>
          <a:p>
            <a:pPr marL="0" indent="0">
              <a:buFont typeface="+mj-lt"/>
              <a:buNone/>
            </a:pPr>
            <a:endParaRPr lang="sv-SE" b="0" noProof="0"/>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56</a:t>
            </a:fld>
            <a:endParaRPr lang="sv-SE"/>
          </a:p>
        </p:txBody>
      </p:sp>
    </p:spTree>
    <p:extLst>
      <p:ext uri="{BB962C8B-B14F-4D97-AF65-F5344CB8AC3E}">
        <p14:creationId xmlns:p14="http://schemas.microsoft.com/office/powerpoint/2010/main" val="18951044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 specifika framgångsfaktorer kopplat till skolledarna.</a:t>
            </a:r>
          </a:p>
          <a:p>
            <a:pPr marL="228600" indent="-228600">
              <a:buFont typeface="+mj-lt"/>
              <a:buAutoNum type="arabicPeriod"/>
            </a:pPr>
            <a:endParaRPr lang="sv-SE"/>
          </a:p>
          <a:p>
            <a:pPr marL="228600" indent="-228600">
              <a:buFont typeface="+mj-lt"/>
              <a:buAutoNum type="arabicPeriod"/>
            </a:pPr>
            <a:endParaRPr lang="sv-SE"/>
          </a:p>
          <a:p>
            <a:pPr marL="228600"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endParaRPr lang="sv-SE"/>
          </a:p>
          <a:p>
            <a:pPr marL="228600" indent="-228600">
              <a:buFont typeface="+mj-lt"/>
              <a:buAutoNum type="arabicPeriod"/>
            </a:pPr>
            <a:r>
              <a:rPr lang="sv-SE"/>
              <a:t> Sammanfattat från citat ur SKRs utvärdering 2021, s.137.</a:t>
            </a:r>
            <a:endParaRPr/>
          </a:p>
        </p:txBody>
      </p:sp>
      <p:sp>
        <p:nvSpPr>
          <p:cNvPr id="4" name="Platshållare för bildnummer 3"/>
          <p:cNvSpPr>
            <a:spLocks noGrp="1"/>
          </p:cNvSpPr>
          <p:nvPr>
            <p:ph type="sldNum" sz="quarter" idx="5"/>
          </p:nvPr>
        </p:nvSpPr>
        <p:spPr/>
        <p:txBody>
          <a:bodyPr/>
          <a:lstStyle/>
          <a:p>
            <a:fld id="{6EA12B29-6CDF-D649-815D-6E30B37F5987}" type="slidenum">
              <a:rPr lang="sv-SE" smtClean="0"/>
              <a:t>57</a:t>
            </a:fld>
            <a:endParaRPr lang="sv-SE"/>
          </a:p>
        </p:txBody>
      </p:sp>
    </p:spTree>
    <p:extLst>
      <p:ext uri="{BB962C8B-B14F-4D97-AF65-F5344CB8AC3E}">
        <p14:creationId xmlns:p14="http://schemas.microsoft.com/office/powerpoint/2010/main" val="35505598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a:t>Förmedla:</a:t>
            </a:r>
          </a:p>
          <a:p>
            <a:pPr marL="228600" indent="-228600">
              <a:buFont typeface="+mj-lt"/>
              <a:buAutoNum type="arabicPeriod"/>
            </a:pPr>
            <a:r>
              <a:rPr lang="sv-SE"/>
              <a:t>MVP-ledarens roll är central i arbetet.</a:t>
            </a:r>
          </a:p>
          <a:p>
            <a:pPr marL="228600" indent="-228600">
              <a:buFont typeface="+mj-lt"/>
              <a:buAutoNum type="arabicPeriod"/>
            </a:pPr>
            <a:r>
              <a:rPr lang="sv-SE"/>
              <a:t>Förmedla vad som krävs för ett gott ledarskap som MVP-ledare.</a:t>
            </a:r>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58</a:t>
            </a:fld>
            <a:endParaRPr lang="sv-SE"/>
          </a:p>
        </p:txBody>
      </p:sp>
    </p:spTree>
    <p:extLst>
      <p:ext uri="{BB962C8B-B14F-4D97-AF65-F5344CB8AC3E}">
        <p14:creationId xmlns:p14="http://schemas.microsoft.com/office/powerpoint/2010/main" val="8643776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Gå igenom MÄN:s samlade bild från skolors arbete med MVP.</a:t>
            </a:r>
          </a:p>
        </p:txBody>
      </p:sp>
      <p:sp>
        <p:nvSpPr>
          <p:cNvPr id="4" name="Platshållare för bildnummer 3"/>
          <p:cNvSpPr>
            <a:spLocks noGrp="1"/>
          </p:cNvSpPr>
          <p:nvPr>
            <p:ph type="sldNum" sz="quarter" idx="5"/>
          </p:nvPr>
        </p:nvSpPr>
        <p:spPr/>
        <p:txBody>
          <a:bodyPr/>
          <a:lstStyle/>
          <a:p>
            <a:fld id="{91983B2C-8742-462B-80D2-17BF7749832E}" type="slidenum">
              <a:rPr lang="sv-SE" smtClean="0"/>
              <a:t>59</a:t>
            </a:fld>
            <a:endParaRPr lang="sv-SE"/>
          </a:p>
        </p:txBody>
      </p:sp>
    </p:spTree>
    <p:extLst>
      <p:ext uri="{BB962C8B-B14F-4D97-AF65-F5344CB8AC3E}">
        <p14:creationId xmlns:p14="http://schemas.microsoft.com/office/powerpoint/2010/main" val="3019484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a:solidFill>
                  <a:schemeClr val="tx1"/>
                </a:solidFill>
                <a:effectLst/>
                <a:highlight>
                  <a:srgbClr val="FF0000"/>
                </a:highlight>
                <a:latin typeface="+mn-lt"/>
                <a:ea typeface="+mn-ea"/>
                <a:cs typeface="+mn-cs"/>
              </a:rPr>
              <a:t>Att göra:</a:t>
            </a:r>
          </a:p>
          <a:p>
            <a:pPr marL="228600" indent="-228600">
              <a:buFont typeface="+mj-lt"/>
              <a:buAutoNum type="arabicPeriod"/>
            </a:pPr>
            <a:r>
              <a:rPr lang="sv-SE" sz="1200" b="0" kern="1200">
                <a:solidFill>
                  <a:schemeClr val="tx1"/>
                </a:solidFill>
                <a:effectLst/>
                <a:highlight>
                  <a:srgbClr val="FF0000"/>
                </a:highlight>
                <a:latin typeface="+mn-lt"/>
                <a:ea typeface="+mn-ea"/>
                <a:cs typeface="+mn-cs"/>
              </a:rPr>
              <a:t>Presentera kort organisationen MÄN (metodägare av MVP).</a:t>
            </a:r>
          </a:p>
          <a:p>
            <a:pPr marL="228600" indent="-228600">
              <a:buFont typeface="+mj-lt"/>
              <a:buAutoNum type="arabicPeriod"/>
            </a:pPr>
            <a:endParaRPr lang="sv-SE" sz="1200" b="0" kern="1200">
              <a:solidFill>
                <a:schemeClr val="tx1"/>
              </a:solidFill>
              <a:effectLst/>
              <a:highlight>
                <a:srgbClr val="FF0000"/>
              </a:highlight>
              <a:latin typeface="+mn-lt"/>
              <a:ea typeface="+mn-ea"/>
              <a:cs typeface="+mn-cs"/>
            </a:endParaRPr>
          </a:p>
          <a:p>
            <a:pPr marL="228600" indent="-228600">
              <a:buFont typeface="+mj-lt"/>
              <a:buAutoNum type="arabicPeriod"/>
            </a:pPr>
            <a:endParaRPr lang="sv-SE" sz="1200" b="0" kern="1200">
              <a:solidFill>
                <a:schemeClr val="tx1"/>
              </a:solidFill>
              <a:effectLst/>
              <a:highlight>
                <a:srgbClr val="FF0000"/>
              </a:highlight>
              <a:latin typeface="+mn-lt"/>
              <a:ea typeface="+mn-ea"/>
              <a:cs typeface="+mn-cs"/>
            </a:endParaRPr>
          </a:p>
          <a:p>
            <a:pPr marL="228600" indent="-228600">
              <a:buFont typeface="+mj-lt"/>
              <a:buAutoNum type="arabicPeriod"/>
            </a:pPr>
            <a:endParaRPr lang="sv-SE" sz="1200" b="0" kern="1200">
              <a:solidFill>
                <a:schemeClr val="tx1"/>
              </a:solidFill>
              <a:effectLst/>
              <a:highlight>
                <a:srgbClr val="FF0000"/>
              </a:highligh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b="0" kern="1200">
                <a:solidFill>
                  <a:schemeClr val="tx1"/>
                </a:solidFill>
                <a:effectLst/>
                <a:highlight>
                  <a:srgbClr val="FF0000"/>
                </a:highlight>
                <a:latin typeface="+mn-lt"/>
                <a:ea typeface="+mn-ea"/>
                <a:cs typeface="+mn-cs"/>
              </a:rPr>
              <a:t>MÄN är en ideell organisation som startade 1993 för att engagera män mot mäns våld mot kvinnor. Vi arbetar med att förändra destruktiva normer kring maskulinitet för att mäns våld ska minska. Vår vision är en jämställd värld utan våld. </a:t>
            </a:r>
            <a:r>
              <a:rPr lang="sv-SE" sz="1200" kern="1200">
                <a:solidFill>
                  <a:schemeClr val="tx1"/>
                </a:solidFill>
                <a:effectLst/>
                <a:highlight>
                  <a:srgbClr val="FF0000"/>
                </a:highlight>
                <a:latin typeface="+mn-lt"/>
                <a:ea typeface="+mn-ea"/>
                <a:cs typeface="+mn-cs"/>
              </a:rPr>
              <a:t>Ca 1600 medlemmar. Ca 30-40 anställda.</a:t>
            </a:r>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6</a:t>
            </a:fld>
            <a:endParaRPr lang="sv-SE"/>
          </a:p>
        </p:txBody>
      </p:sp>
    </p:spTree>
    <p:extLst>
      <p:ext uri="{BB962C8B-B14F-4D97-AF65-F5344CB8AC3E}">
        <p14:creationId xmlns:p14="http://schemas.microsoft.com/office/powerpoint/2010/main" val="21764544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u="none"/>
              <a:t>Att göra:</a:t>
            </a:r>
          </a:p>
          <a:p>
            <a:pPr marL="228600" indent="-228600">
              <a:buFont typeface="+mj-lt"/>
              <a:buAutoNum type="arabicPeriod"/>
            </a:pPr>
            <a:r>
              <a:rPr lang="sv-SE" u="none"/>
              <a:t>Sammanfatta </a:t>
            </a:r>
            <a:r>
              <a:rPr lang="sv-SE" u="none" err="1"/>
              <a:t>MÄNs</a:t>
            </a:r>
            <a:r>
              <a:rPr lang="sv-SE" u="none"/>
              <a:t> samlade bild från skolor som arbetat med MVP </a:t>
            </a:r>
            <a:r>
              <a:rPr lang="sv-SE" u="sng"/>
              <a:t>under en längre tid.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u="none"/>
              <a:t>Påminn om att MVP är ett långsiktigt arbete som </a:t>
            </a:r>
            <a:r>
              <a:rPr lang="sv-SE" b="0" baseline="0"/>
              <a:t>syftar till att förebygga våld på sikt genom att förändra normer och en kultur som stödjer våld.</a:t>
            </a:r>
          </a:p>
          <a:p>
            <a:pPr marL="228600" indent="-228600">
              <a:buFont typeface="+mj-lt"/>
              <a:buAutoNum type="arabicPeriod"/>
            </a:pPr>
            <a:r>
              <a:rPr lang="sv-SE" u="none"/>
              <a:t>Det är inte ett åtgärdsprogram för att stoppa våld och kränkningar i stunden, det behövs det andra insatser för.</a:t>
            </a:r>
          </a:p>
          <a:p>
            <a:pPr marL="228600" indent="-228600">
              <a:buFont typeface="+mj-lt"/>
              <a:buAutoNum type="arabicPeriod"/>
            </a:pPr>
            <a:endParaRPr lang="sv-SE" u="none"/>
          </a:p>
          <a:p>
            <a:pPr marL="228600" indent="-228600">
              <a:buFont typeface="+mj-lt"/>
              <a:buAutoNum type="arabicPeriod"/>
            </a:pPr>
            <a:endParaRPr lang="sv-SE" u="none"/>
          </a:p>
          <a:p>
            <a:pPr marL="228600" indent="-228600">
              <a:buFont typeface="+mj-lt"/>
              <a:buAutoNum type="arabicPeriod"/>
            </a:pPr>
            <a:endParaRPr lang="sv-SE" u="non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sz="1200" u="none"/>
              <a:t>Stöd till ledaren: </a:t>
            </a:r>
            <a:endParaRPr lang="sv-SE"/>
          </a:p>
          <a:p>
            <a:pPr marL="171450" indent="-171450">
              <a:buFont typeface="Arial" panose="020B0604020202020204" pitchFamily="34" charset="0"/>
              <a:buChar char="•"/>
            </a:pPr>
            <a:r>
              <a:rPr lang="sv-SE" b="0" i="0">
                <a:solidFill>
                  <a:srgbClr val="420F8A"/>
                </a:solidFill>
                <a:effectLst/>
              </a:rPr>
              <a:t>Unga vågar berätta - fler anförtror sig till vuxna efter lektionerna</a:t>
            </a:r>
            <a:endParaRPr lang="sv-SE" b="0" i="0">
              <a:solidFill>
                <a:schemeClr val="tx1"/>
              </a:solidFill>
              <a:effectLst/>
            </a:endParaRPr>
          </a:p>
          <a:p>
            <a:pPr marL="171450" indent="-171450">
              <a:buFont typeface="Arial" panose="020B0604020202020204" pitchFamily="34" charset="0"/>
              <a:buChar char="•"/>
            </a:pPr>
            <a:r>
              <a:rPr lang="sv-SE" b="0" i="0">
                <a:solidFill>
                  <a:srgbClr val="420F8A"/>
                </a:solidFill>
                <a:effectLst/>
              </a:rPr>
              <a:t>Ökad samsyn kring våld och kränkningar – MVP ger ett gemensamt språk.</a:t>
            </a:r>
            <a:endParaRPr lang="sv-SE" b="0" i="0">
              <a:solidFill>
                <a:schemeClr val="tx1"/>
              </a:solidFill>
              <a:effectLst/>
            </a:endParaRPr>
          </a:p>
          <a:p>
            <a:pPr marL="171450" indent="-171450">
              <a:buFont typeface="Arial" panose="020B0604020202020204" pitchFamily="34" charset="0"/>
              <a:buChar char="•"/>
            </a:pPr>
            <a:r>
              <a:rPr lang="sv-SE" b="0" i="0">
                <a:solidFill>
                  <a:srgbClr val="420F8A"/>
                </a:solidFill>
                <a:effectLst/>
              </a:rPr>
              <a:t>Elever sätter ord på olika våldsformer och kan beskriva händelser nyanserat.</a:t>
            </a:r>
            <a:endParaRPr lang="sv-SE" b="0" i="0">
              <a:solidFill>
                <a:schemeClr val="tx1"/>
              </a:solidFill>
              <a:effectLst/>
            </a:endParaRPr>
          </a:p>
          <a:p>
            <a:pPr marL="171450" indent="-171450">
              <a:buFont typeface="Arial" panose="020B0604020202020204" pitchFamily="34" charset="0"/>
              <a:buChar char="•"/>
            </a:pPr>
            <a:r>
              <a:rPr lang="sv-SE" b="0" i="0">
                <a:solidFill>
                  <a:srgbClr val="420F8A"/>
                </a:solidFill>
                <a:effectLst/>
              </a:rPr>
              <a:t>Elever som inte tar plats på andra lektioner deltar aktivt.</a:t>
            </a:r>
            <a:endParaRPr lang="sv-SE" b="0" i="0">
              <a:solidFill>
                <a:schemeClr val="tx1"/>
              </a:solidFill>
              <a:effectLst/>
            </a:endParaRPr>
          </a:p>
          <a:p>
            <a:pPr marL="171450" indent="-171450">
              <a:buFont typeface="Arial" panose="020B0604020202020204" pitchFamily="34" charset="0"/>
              <a:buChar char="•"/>
            </a:pPr>
            <a:r>
              <a:rPr lang="sv-SE" b="0" i="0">
                <a:solidFill>
                  <a:srgbClr val="420F8A"/>
                </a:solidFill>
                <a:effectLst/>
              </a:rPr>
              <a:t>Elever stöttar varandra aktivt och lär sig ingripa på olika sätt.</a:t>
            </a:r>
            <a:endParaRPr lang="sv-SE" b="0" i="0">
              <a:solidFill>
                <a:schemeClr val="tx1"/>
              </a:solidFill>
              <a:effectLst/>
            </a:endParaRPr>
          </a:p>
          <a:p>
            <a:pPr marL="171450" indent="-171450">
              <a:buFont typeface="Arial" panose="020B0604020202020204" pitchFamily="34" charset="0"/>
              <a:buChar char="•"/>
            </a:pPr>
            <a:r>
              <a:rPr lang="sv-SE" b="0" i="0">
                <a:solidFill>
                  <a:srgbClr val="420F8A"/>
                </a:solidFill>
                <a:effectLst/>
              </a:rPr>
              <a:t>Fler i kollegiet agerar mot normaliserat våld, så som ”skojbråk” .</a:t>
            </a:r>
            <a:endParaRPr lang="sv-SE" b="0" i="0">
              <a:solidFill>
                <a:schemeClr val="tx1"/>
              </a:solidFill>
              <a:effectLst/>
            </a:endParaRPr>
          </a:p>
          <a:p>
            <a:pPr marL="171450" indent="-171450">
              <a:buFont typeface="Arial" panose="020B0604020202020204" pitchFamily="34" charset="0"/>
              <a:buChar char="•"/>
            </a:pPr>
            <a:r>
              <a:rPr lang="sv-SE" b="0" i="0">
                <a:solidFill>
                  <a:srgbClr val="420F8A"/>
                </a:solidFill>
                <a:effectLst/>
              </a:rPr>
              <a:t>Ökad </a:t>
            </a:r>
            <a:r>
              <a:rPr lang="sv-SE" b="0" i="0" err="1">
                <a:solidFill>
                  <a:srgbClr val="420F8A"/>
                </a:solidFill>
                <a:effectLst/>
              </a:rPr>
              <a:t>studiero</a:t>
            </a:r>
            <a:r>
              <a:rPr lang="sv-SE" b="0" i="0">
                <a:solidFill>
                  <a:srgbClr val="420F8A"/>
                </a:solidFill>
                <a:effectLst/>
              </a:rPr>
              <a:t> – förbättrade studieresultat.</a:t>
            </a:r>
            <a:endParaRPr lang="sv-SE" b="0" i="0">
              <a:solidFill>
                <a:schemeClr val="tx1"/>
              </a:solidFill>
              <a:effectLst/>
            </a:endParaRPr>
          </a:p>
          <a:p>
            <a:pPr marL="171450" indent="-171450">
              <a:buFont typeface="Arial" panose="020B0604020202020204" pitchFamily="34" charset="0"/>
              <a:buChar char="•"/>
            </a:pPr>
            <a:r>
              <a:rPr lang="sv-SE" b="0" i="0">
                <a:solidFill>
                  <a:srgbClr val="420F8A"/>
                </a:solidFill>
                <a:effectLst/>
              </a:rPr>
              <a:t>Kränkningsanmälningar ökar – det grova våldet minskar.</a:t>
            </a:r>
            <a:endParaRPr lang="sv-SE"/>
          </a:p>
          <a:p>
            <a:pPr marL="228600" indent="-228600">
              <a:buFont typeface="+mj-lt"/>
              <a:buAutoNum type="arabicPeriod"/>
            </a:pPr>
            <a:endParaRPr lang="sv-SE" u="non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83B2C-8742-462B-80D2-17BF774983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00085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b="0" baseline="0"/>
              <a:t>Förmedla:</a:t>
            </a:r>
          </a:p>
          <a:p>
            <a:pPr marL="228600" indent="-228600">
              <a:buFont typeface="+mj-lt"/>
              <a:buAutoNum type="arabicPeriod"/>
            </a:pPr>
            <a:r>
              <a:rPr lang="sv-SE" b="0" baseline="0"/>
              <a:t>Vi ser att en en ökad kunskap om våld hos elever ofta ökar rapporteringsbenägenheten av våld t ex. via trygghetsenkäter eller rapporter till personal. </a:t>
            </a:r>
          </a:p>
          <a:p>
            <a:pPr marL="228600" indent="-228600">
              <a:buFont typeface="+mj-lt"/>
              <a:buAutoNum type="arabicPeriod"/>
            </a:pPr>
            <a:r>
              <a:rPr lang="sv-SE" b="0" baseline="0"/>
              <a:t>Våldet har sannolikt inte ökat, utan kännedomen om våldet.</a:t>
            </a:r>
          </a:p>
          <a:p>
            <a:pPr marL="228600" indent="-228600">
              <a:buFont typeface="+mj-lt"/>
              <a:buAutoNum type="arabicPeriod"/>
            </a:pPr>
            <a:r>
              <a:rPr lang="sv-SE" b="0" baseline="0"/>
              <a:t>Med det sagt är det viktigt för skolan att vara beredd att tillhandahålla stöd – stödlista, förberett jourer, elevhälsa och övriga personal.</a:t>
            </a:r>
          </a:p>
          <a:p>
            <a:pPr marL="228600" indent="-228600">
              <a:buFont typeface="+mj-lt"/>
              <a:buAutoNum type="arabicPeriod"/>
            </a:pPr>
            <a:endParaRPr lang="sv-SE" b="0" baseline="0"/>
          </a:p>
          <a:p>
            <a:pPr marL="228600" indent="-228600">
              <a:buFont typeface="+mj-lt"/>
              <a:buAutoNum type="arabicPeriod"/>
            </a:pPr>
            <a:endParaRPr lang="sv-SE" b="0" baseline="0"/>
          </a:p>
          <a:p>
            <a:pPr marL="228600" indent="-228600">
              <a:buFont typeface="+mj-lt"/>
              <a:buAutoNum type="arabicPeriod"/>
            </a:pPr>
            <a:endParaRPr lang="sv-SE" b="0" baseline="0"/>
          </a:p>
          <a:p>
            <a:pPr marL="228600" indent="-228600">
              <a:buFont typeface="+mj-lt"/>
              <a:buAutoNum type="arabicPeriod"/>
            </a:pPr>
            <a:endParaRPr lang="sv-SE" b="0" baseline="0"/>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61</a:t>
            </a:fld>
            <a:endParaRPr lang="sv-SE"/>
          </a:p>
        </p:txBody>
      </p:sp>
    </p:spTree>
    <p:extLst>
      <p:ext uri="{BB962C8B-B14F-4D97-AF65-F5344CB8AC3E}">
        <p14:creationId xmlns:p14="http://schemas.microsoft.com/office/powerpoint/2010/main" val="17039318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a:t>Att göra:</a:t>
            </a:r>
          </a:p>
          <a:p>
            <a:pPr marL="228600" indent="-228600">
              <a:buFont typeface="+mj-lt"/>
              <a:buAutoNum type="arabicPeriod"/>
            </a:pPr>
            <a:r>
              <a:rPr lang="sv-SE" b="0"/>
              <a:t>Läs upp citatet ur Skolverkets rapport.</a:t>
            </a:r>
          </a:p>
          <a:p>
            <a:pPr marL="228600" indent="-228600">
              <a:buFont typeface="+mj-lt"/>
              <a:buAutoNum type="arabicPeriod"/>
            </a:pPr>
            <a:r>
              <a:rPr lang="sv-SE" b="0"/>
              <a:t>Citatet kommer från </a:t>
            </a:r>
            <a:r>
              <a:rPr lang="sv-SE" sz="1200" b="0" kern="1200">
                <a:solidFill>
                  <a:schemeClr val="tx1"/>
                </a:solidFill>
                <a:effectLst/>
                <a:latin typeface="+mn-lt"/>
                <a:ea typeface="+mn-ea"/>
                <a:cs typeface="+mn-cs"/>
              </a:rPr>
              <a:t>en </a:t>
            </a:r>
            <a:r>
              <a:rPr lang="sv-SE" sz="1200" kern="1200">
                <a:solidFill>
                  <a:schemeClr val="tx1"/>
                </a:solidFill>
                <a:effectLst/>
                <a:latin typeface="+mn-lt"/>
                <a:ea typeface="+mn-ea"/>
                <a:cs typeface="+mn-cs"/>
              </a:rPr>
              <a:t>lärare på </a:t>
            </a:r>
            <a:r>
              <a:rPr lang="sv-SE" b="0" i="0" err="1">
                <a:solidFill>
                  <a:srgbClr val="FFFFFF"/>
                </a:solidFill>
                <a:effectLst/>
                <a:latin typeface="Helvetica Rounded LT W01 Bd Cn" pitchFamily="2" charset="77"/>
              </a:rPr>
              <a:t>Flahultsskolan</a:t>
            </a:r>
            <a:r>
              <a:rPr lang="sv-SE" b="0" i="0">
                <a:solidFill>
                  <a:srgbClr val="FFFFFF"/>
                </a:solidFill>
                <a:effectLst/>
                <a:latin typeface="Helvetica Rounded LT W01 Bd Cn" pitchFamily="2" charset="77"/>
              </a:rPr>
              <a:t> i Jönköping </a:t>
            </a:r>
            <a:r>
              <a:rPr lang="sv-SE" sz="1200" kern="1200">
                <a:solidFill>
                  <a:schemeClr val="tx1"/>
                </a:solidFill>
                <a:effectLst/>
                <a:latin typeface="+mn-lt"/>
                <a:ea typeface="+mn-ea"/>
                <a:cs typeface="+mn-cs"/>
              </a:rPr>
              <a:t>som arbetat med MVP-programmet.</a:t>
            </a:r>
            <a:endParaRPr lang="sv-SE" b="1" baseline="0"/>
          </a:p>
          <a:p>
            <a:endParaRPr lang="sv-SE" b="1"/>
          </a:p>
        </p:txBody>
      </p:sp>
      <p:sp>
        <p:nvSpPr>
          <p:cNvPr id="4" name="Platshållare för bildnummer 3"/>
          <p:cNvSpPr>
            <a:spLocks noGrp="1"/>
          </p:cNvSpPr>
          <p:nvPr>
            <p:ph type="sldNum" sz="quarter" idx="10"/>
          </p:nvPr>
        </p:nvSpPr>
        <p:spPr/>
        <p:txBody>
          <a:bodyPr/>
          <a:lstStyle/>
          <a:p>
            <a:fld id="{91983B2C-8742-462B-80D2-17BF7749832E}" type="slidenum">
              <a:rPr lang="sv-SE" smtClean="0"/>
              <a:t>62</a:t>
            </a:fld>
            <a:endParaRPr lang="sv-SE"/>
          </a:p>
        </p:txBody>
      </p:sp>
    </p:spTree>
    <p:extLst>
      <p:ext uri="{BB962C8B-B14F-4D97-AF65-F5344CB8AC3E}">
        <p14:creationId xmlns:p14="http://schemas.microsoft.com/office/powerpoint/2010/main" val="22443229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u="none"/>
              <a:t>MELLANSTADIET</a:t>
            </a:r>
          </a:p>
          <a:p>
            <a:r>
              <a:rPr lang="sv-SE" b="0" u="none"/>
              <a:t>(frivilligt)</a:t>
            </a:r>
          </a:p>
          <a:p>
            <a:endParaRPr lang="sv-SE" b="0" u="none"/>
          </a:p>
          <a:p>
            <a:r>
              <a:rPr lang="sv-SE" u="non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Visa filmen som </a:t>
            </a:r>
            <a:r>
              <a:rPr lang="sv-SE" err="1"/>
              <a:t>pepp</a:t>
            </a:r>
            <a:r>
              <a:rPr lang="sv-SE"/>
              <a:t> och inspiration! (2:44 min)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Filmklippet kommer från Lilla aktuellts reportage om Knutbyskolans våldsförebyggande arbete med MVP Mellanstadiet (Stockholm, Rinkeby).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indent="0">
              <a:buFont typeface="+mj-lt"/>
              <a:buNone/>
            </a:pPr>
            <a:endParaRPr lang="sv-SE"/>
          </a:p>
          <a:p>
            <a:pPr marL="0" indent="0">
              <a:buFont typeface="+mj-lt"/>
              <a:buNone/>
            </a:pPr>
            <a:endParaRPr lang="sv-SE"/>
          </a:p>
          <a:p>
            <a:pPr marL="0" indent="0">
              <a:buFont typeface="+mj-lt"/>
              <a:buNone/>
            </a:pPr>
            <a:endParaRPr lang="sv-SE"/>
          </a:p>
          <a:p>
            <a:endParaRPr lang="sv-SE"/>
          </a:p>
        </p:txBody>
      </p:sp>
      <p:sp>
        <p:nvSpPr>
          <p:cNvPr id="4" name="Platshållare för bildnummer 3"/>
          <p:cNvSpPr>
            <a:spLocks noGrp="1"/>
          </p:cNvSpPr>
          <p:nvPr>
            <p:ph type="sldNum" sz="quarter" idx="5"/>
          </p:nvPr>
        </p:nvSpPr>
        <p:spPr/>
        <p:txBody>
          <a:bodyPr/>
          <a:lstStyle/>
          <a:p>
            <a:fld id="{4A03CA87-41A8-094E-9158-42B8BA12BB19}" type="slidenum">
              <a:rPr lang="sv-SE" smtClean="0"/>
              <a:t>63</a:t>
            </a:fld>
            <a:endParaRPr lang="sv-SE"/>
          </a:p>
        </p:txBody>
      </p:sp>
    </p:spTree>
    <p:extLst>
      <p:ext uri="{BB962C8B-B14F-4D97-AF65-F5344CB8AC3E}">
        <p14:creationId xmlns:p14="http://schemas.microsoft.com/office/powerpoint/2010/main" val="3104423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u="none"/>
              <a:t>HÖGSTADIET/GYMNASIET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u="none"/>
              <a:t>(frivilligt)</a:t>
            </a:r>
          </a:p>
          <a:p>
            <a:endParaRPr lang="sv-SE" u="none"/>
          </a:p>
          <a:p>
            <a:r>
              <a:rPr lang="sv-SE" u="none"/>
              <a:t>Att göra:</a:t>
            </a:r>
          </a:p>
          <a:p>
            <a:pPr marL="228600" indent="-228600">
              <a:buFont typeface="+mj-lt"/>
              <a:buAutoNum type="arabicPeriod"/>
            </a:pPr>
            <a:r>
              <a:rPr lang="sv-SE" u="none"/>
              <a:t>Visa filmen från </a:t>
            </a:r>
            <a:r>
              <a:rPr lang="sv-SE" b="0" i="0" err="1">
                <a:solidFill>
                  <a:srgbClr val="000000"/>
                </a:solidFill>
                <a:effectLst/>
                <a:latin typeface="Helvetica Rounded LT W01 Bd Cn" pitchFamily="2" charset="77"/>
              </a:rPr>
              <a:t>Rudbeckianska</a:t>
            </a:r>
            <a:r>
              <a:rPr lang="sv-SE" b="0" i="0">
                <a:solidFill>
                  <a:srgbClr val="000000"/>
                </a:solidFill>
                <a:effectLst/>
                <a:latin typeface="Helvetica Rounded LT W01 Bd Cn" pitchFamily="2" charset="77"/>
              </a:rPr>
              <a:t> gymnasiet som berättar om sitt MVP-arbete och sin nominering till Västmanlands jämställdhetspris.</a:t>
            </a:r>
          </a:p>
          <a:p>
            <a:pPr marL="228600" indent="-228600">
              <a:buFont typeface="+mj-lt"/>
              <a:buAutoNum type="arabicPeriod"/>
            </a:pPr>
            <a:r>
              <a:rPr lang="sv-SE" b="0" i="0" u="none">
                <a:solidFill>
                  <a:srgbClr val="000000"/>
                </a:solidFill>
                <a:effectLst/>
                <a:latin typeface="Helvetica Rounded LT W01 Bd Cn" pitchFamily="2" charset="77"/>
              </a:rPr>
              <a:t>Filmen är inbäddad i presentationen, dubbelklicka på play.</a:t>
            </a:r>
            <a:endParaRPr lang="sv-SE" u="non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83B2C-8742-462B-80D2-17BF774983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89304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baseline="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a:t>Kolla av om deltagarna har frågor och besvara i mån av tid.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a:t>Meddela att ni skickar ut: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a:t>Presentationen i en </a:t>
            </a:r>
            <a:r>
              <a:rPr lang="sv-SE" b="0" baseline="0" err="1"/>
              <a:t>pdf</a:t>
            </a:r>
            <a:r>
              <a:rPr lang="sv-SE" b="0" baseline="0"/>
              <a:t>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a:t>Implementeringsguiden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err="1"/>
              <a:t>Readinessverktyget</a:t>
            </a:r>
            <a:endParaRPr lang="sv-SE" b="0" baseline="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p:txBody>
      </p:sp>
      <p:sp>
        <p:nvSpPr>
          <p:cNvPr id="4" name="Platshållare för bildnummer 3"/>
          <p:cNvSpPr>
            <a:spLocks noGrp="1"/>
          </p:cNvSpPr>
          <p:nvPr>
            <p:ph type="sldNum" sz="quarter" idx="10"/>
          </p:nvPr>
        </p:nvSpPr>
        <p:spPr/>
        <p:txBody>
          <a:bodyPr/>
          <a:lstStyle/>
          <a:p>
            <a:fld id="{91983B2C-8742-462B-80D2-17BF7749832E}" type="slidenum">
              <a:rPr lang="sv-SE" smtClean="0"/>
              <a:t>65</a:t>
            </a:fld>
            <a:endParaRPr lang="sv-SE"/>
          </a:p>
        </p:txBody>
      </p:sp>
    </p:spTree>
    <p:extLst>
      <p:ext uri="{BB962C8B-B14F-4D97-AF65-F5344CB8AC3E}">
        <p14:creationId xmlns:p14="http://schemas.microsoft.com/office/powerpoint/2010/main" val="192094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a:solidFill>
                  <a:schemeClr val="tx1"/>
                </a:solidFill>
                <a:effectLst/>
                <a:highlight>
                  <a:srgbClr val="FF0000"/>
                </a:highlight>
                <a:latin typeface="+mn-lt"/>
                <a:ea typeface="+mn-ea"/>
                <a:cs typeface="+mn-cs"/>
              </a:rPr>
              <a:t>Att göra:</a:t>
            </a:r>
          </a:p>
          <a:p>
            <a:pPr marL="228600" indent="-228600">
              <a:buFont typeface="+mj-lt"/>
              <a:buAutoNum type="arabicPeriod"/>
            </a:pPr>
            <a:r>
              <a:rPr lang="sv-SE" sz="1200" b="0" kern="1200">
                <a:solidFill>
                  <a:schemeClr val="tx1"/>
                </a:solidFill>
                <a:effectLst/>
                <a:highlight>
                  <a:srgbClr val="FF0000"/>
                </a:highlight>
                <a:latin typeface="+mn-lt"/>
                <a:ea typeface="+mn-ea"/>
                <a:cs typeface="+mn-cs"/>
              </a:rPr>
              <a:t>Presentera kort MÄN:s verksamhetsområden riktade till unga.</a:t>
            </a:r>
          </a:p>
          <a:p>
            <a:endParaRPr lang="sv-SE" sz="1200" b="0" kern="1200">
              <a:solidFill>
                <a:schemeClr val="tx1"/>
              </a:solidFill>
              <a:effectLst/>
              <a:highlight>
                <a:srgbClr val="FF0000"/>
              </a:highlight>
              <a:latin typeface="+mn-lt"/>
              <a:ea typeface="+mn-ea"/>
              <a:cs typeface="+mn-cs"/>
            </a:endParaRPr>
          </a:p>
          <a:p>
            <a:endParaRPr lang="sv-SE" sz="1200" b="0" kern="1200">
              <a:solidFill>
                <a:schemeClr val="tx1"/>
              </a:solidFill>
              <a:effectLst/>
              <a:highlight>
                <a:srgbClr val="FF0000"/>
              </a:highlight>
              <a:latin typeface="+mn-lt"/>
              <a:ea typeface="+mn-ea"/>
              <a:cs typeface="+mn-cs"/>
            </a:endParaRPr>
          </a:p>
          <a:p>
            <a:endParaRPr lang="sv-SE" sz="1200" b="0" kern="1200">
              <a:solidFill>
                <a:schemeClr val="tx1"/>
              </a:solidFill>
              <a:effectLst/>
              <a:highlight>
                <a:srgbClr val="FF0000"/>
              </a:highligh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kern="1200">
                <a:solidFill>
                  <a:schemeClr val="tx1"/>
                </a:solidFill>
                <a:effectLst/>
                <a:highlight>
                  <a:srgbClr val="FF0000"/>
                </a:highlight>
                <a:latin typeface="+mn-lt"/>
                <a:ea typeface="+mn-ea"/>
                <a:cs typeface="+mn-cs"/>
              </a:rPr>
              <a:t>MVP Skola </a:t>
            </a:r>
            <a:r>
              <a:rPr lang="sv-SE" sz="1200" b="0" kern="1200">
                <a:solidFill>
                  <a:schemeClr val="tx1"/>
                </a:solidFill>
                <a:effectLst/>
                <a:highlight>
                  <a:srgbClr val="FF0000"/>
                </a:highlight>
                <a:latin typeface="+mn-lt"/>
                <a:ea typeface="+mn-ea"/>
                <a:cs typeface="+mn-cs"/>
              </a:rPr>
              <a:t>– </a:t>
            </a:r>
            <a:r>
              <a:rPr lang="sv-SE" sz="1200" b="0" i="0" kern="1200">
                <a:solidFill>
                  <a:srgbClr val="000000"/>
                </a:solidFill>
                <a:effectLst/>
                <a:highlight>
                  <a:srgbClr val="FF0000"/>
                </a:highlight>
                <a:latin typeface="Documan-bold" pitchFamily="2" charset="77"/>
                <a:ea typeface="+mn-ea"/>
                <a:cs typeface="+mn-cs"/>
              </a:rPr>
              <a:t>manualbaserad l</a:t>
            </a:r>
            <a:r>
              <a:rPr lang="sv-SE" b="0" i="0">
                <a:solidFill>
                  <a:srgbClr val="000000"/>
                </a:solidFill>
                <a:effectLst/>
                <a:latin typeface="Documan-bold" pitchFamily="2" charset="77"/>
              </a:rPr>
              <a:t>ektionsserie för mellanstadiet, högstadiet och gymnasiet i syfte att tillsammans med elever systematiskt arbeta förebyggande mot kränkningar, våld och trakasserier.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kern="1200">
                <a:solidFill>
                  <a:schemeClr val="tx1"/>
                </a:solidFill>
                <a:effectLst/>
                <a:highlight>
                  <a:srgbClr val="FF0000"/>
                </a:highlight>
                <a:latin typeface="+mn-lt"/>
                <a:ea typeface="+mn-ea"/>
                <a:cs typeface="+mn-cs"/>
              </a:rPr>
              <a:t>MVP Fritid </a:t>
            </a:r>
            <a:r>
              <a:rPr lang="sv-SE" sz="1200" b="0" kern="1200">
                <a:solidFill>
                  <a:schemeClr val="tx1"/>
                </a:solidFill>
                <a:effectLst/>
                <a:highlight>
                  <a:srgbClr val="FF0000"/>
                </a:highlight>
                <a:latin typeface="+mn-lt"/>
                <a:ea typeface="+mn-ea"/>
                <a:cs typeface="+mn-cs"/>
              </a:rPr>
              <a:t>– våldspreventivt kunskaps- och metodstöd anpassat till fritiden, verktygslåda med interaktiva övningar i syfte att </a:t>
            </a:r>
            <a:r>
              <a:rPr lang="sv-SE" b="0" i="0">
                <a:solidFill>
                  <a:srgbClr val="000000"/>
                </a:solidFill>
                <a:effectLst/>
                <a:latin typeface="Documan-bold" pitchFamily="2" charset="77"/>
              </a:rPr>
              <a:t>arbeta förebyggande mot kränkningar, våld och trakasserier.</a:t>
            </a:r>
            <a:endParaRPr lang="sv-SE" sz="1200" b="0" kern="1200">
              <a:solidFill>
                <a:schemeClr val="tx1"/>
              </a:solidFill>
              <a:effectLst/>
              <a:highlight>
                <a:srgbClr val="FF0000"/>
              </a:highlight>
              <a:latin typeface="+mn-lt"/>
              <a:ea typeface="+mn-ea"/>
              <a:cs typeface="+mn-cs"/>
            </a:endParaRPr>
          </a:p>
          <a:p>
            <a:pPr marL="228600" indent="-228600">
              <a:buFont typeface="Arial" panose="020B0604020202020204" pitchFamily="34" charset="0"/>
              <a:buChar char="•"/>
            </a:pPr>
            <a:r>
              <a:rPr lang="sv-SE" sz="1200" b="1" kern="1200">
                <a:solidFill>
                  <a:schemeClr val="tx1"/>
                </a:solidFill>
                <a:effectLst/>
                <a:highlight>
                  <a:srgbClr val="FF0000"/>
                </a:highlight>
                <a:latin typeface="+mn-lt"/>
                <a:ea typeface="+mn-ea"/>
                <a:cs typeface="+mn-cs"/>
              </a:rPr>
              <a:t>Samspel Skola </a:t>
            </a:r>
            <a:r>
              <a:rPr lang="sv-SE" sz="1200" b="0" kern="1200">
                <a:solidFill>
                  <a:schemeClr val="tx1"/>
                </a:solidFill>
                <a:effectLst/>
                <a:highlight>
                  <a:srgbClr val="FF0000"/>
                </a:highlight>
                <a:latin typeface="+mn-lt"/>
                <a:ea typeface="+mn-ea"/>
                <a:cs typeface="+mn-cs"/>
              </a:rPr>
              <a:t>– </a:t>
            </a:r>
            <a:r>
              <a:rPr lang="sv-SE" b="0" i="0">
                <a:solidFill>
                  <a:srgbClr val="000000"/>
                </a:solidFill>
                <a:effectLst/>
                <a:latin typeface="Documan Bold"/>
              </a:rPr>
              <a:t>metodmaterial för årskurs 4-6 som använder spel som verktyg med målet att förebygga våld och komplettera likabehandlingsarbetet (bygger på samma förändringsstrategier som MVP).</a:t>
            </a:r>
            <a:endParaRPr lang="sv-SE" sz="1200" b="0" kern="1200">
              <a:solidFill>
                <a:schemeClr val="tx1"/>
              </a:solidFill>
              <a:effectLst/>
              <a:highlight>
                <a:srgbClr val="FF0000"/>
              </a:highlight>
              <a:latin typeface="+mn-lt"/>
              <a:ea typeface="+mn-ea"/>
              <a:cs typeface="+mn-cs"/>
            </a:endParaRPr>
          </a:p>
          <a:p>
            <a:pPr marL="228600" indent="-228600">
              <a:buFont typeface="Arial" panose="020B0604020202020204" pitchFamily="34" charset="0"/>
              <a:buChar char="•"/>
            </a:pPr>
            <a:r>
              <a:rPr lang="sv-SE" sz="1200" b="1" kern="1200">
                <a:solidFill>
                  <a:schemeClr val="tx1"/>
                </a:solidFill>
                <a:effectLst/>
                <a:highlight>
                  <a:srgbClr val="FF0000"/>
                </a:highlight>
                <a:latin typeface="+mn-lt"/>
                <a:ea typeface="+mn-ea"/>
                <a:cs typeface="+mn-cs"/>
              </a:rPr>
              <a:t>Machofabriken</a:t>
            </a:r>
            <a:r>
              <a:rPr lang="sv-SE" sz="1200" b="0" kern="1200">
                <a:solidFill>
                  <a:schemeClr val="tx1"/>
                </a:solidFill>
                <a:effectLst/>
                <a:highlight>
                  <a:srgbClr val="FF0000"/>
                </a:highlight>
                <a:latin typeface="+mn-lt"/>
                <a:ea typeface="+mn-ea"/>
                <a:cs typeface="+mn-cs"/>
              </a:rPr>
              <a:t> – </a:t>
            </a:r>
            <a:r>
              <a:rPr lang="sv-SE" sz="1200" b="0" i="0" kern="1200">
                <a:solidFill>
                  <a:srgbClr val="000000"/>
                </a:solidFill>
                <a:effectLst/>
                <a:highlight>
                  <a:srgbClr val="FF0000"/>
                </a:highlight>
                <a:latin typeface="Avenir Next LT W01 Demi" panose="020B0503020202020204" pitchFamily="34" charset="0"/>
                <a:ea typeface="+mn-ea"/>
                <a:cs typeface="+mn-cs"/>
              </a:rPr>
              <a:t>metodmaterial bestående av </a:t>
            </a:r>
            <a:r>
              <a:rPr lang="sv-SE" b="0" i="0">
                <a:solidFill>
                  <a:srgbClr val="000000"/>
                </a:solidFill>
                <a:effectLst/>
                <a:latin typeface="Avenir Next LT W01 Demi" panose="020B0503020202020204" pitchFamily="34" charset="0"/>
              </a:rPr>
              <a:t>filmer och samtalsunderlag i syfte att arbeta för jämställdhet och mot våld bland unga. Materialet är gjort för lärare, ungdomsledare, tränare, fritidspersonal, fältassistenter och andra som arbetar med unga från 13 år och uppåt.</a:t>
            </a:r>
          </a:p>
          <a:p>
            <a:pPr marL="228600" indent="-228600">
              <a:buFont typeface="Arial" panose="020B0604020202020204" pitchFamily="34" charset="0"/>
              <a:buChar char="•"/>
            </a:pPr>
            <a:r>
              <a:rPr lang="sv-SE" sz="1200" b="1" kern="1200" err="1">
                <a:solidFill>
                  <a:schemeClr val="tx1"/>
                </a:solidFill>
                <a:effectLst/>
                <a:highlight>
                  <a:srgbClr val="FF0000"/>
                </a:highlight>
                <a:latin typeface="+mn-lt"/>
                <a:ea typeface="+mn-ea"/>
                <a:cs typeface="+mn-cs"/>
              </a:rPr>
              <a:t>Killar.se</a:t>
            </a:r>
            <a:r>
              <a:rPr lang="sv-SE" sz="1200" b="1" kern="1200">
                <a:solidFill>
                  <a:schemeClr val="tx1"/>
                </a:solidFill>
                <a:effectLst/>
                <a:highlight>
                  <a:srgbClr val="FF0000"/>
                </a:highlight>
                <a:latin typeface="+mn-lt"/>
                <a:ea typeface="+mn-ea"/>
                <a:cs typeface="+mn-cs"/>
              </a:rPr>
              <a:t> </a:t>
            </a:r>
            <a:r>
              <a:rPr lang="sv-SE" sz="1200" b="0" kern="1200">
                <a:solidFill>
                  <a:schemeClr val="tx1"/>
                </a:solidFill>
                <a:effectLst/>
                <a:highlight>
                  <a:srgbClr val="FF0000"/>
                </a:highlight>
                <a:latin typeface="+mn-lt"/>
                <a:ea typeface="+mn-ea"/>
                <a:cs typeface="+mn-cs"/>
              </a:rPr>
              <a:t>– </a:t>
            </a:r>
            <a:r>
              <a:rPr lang="sv-SE" b="0" i="0">
                <a:solidFill>
                  <a:srgbClr val="F7FAFC"/>
                </a:solidFill>
                <a:effectLst/>
                <a:latin typeface="Helvetica Rounded Condensed" pitchFamily="2" charset="77"/>
              </a:rPr>
              <a:t>erbjuder stöd till alla som identifierar sig som kille eller ung man mellan 10-25 år. </a:t>
            </a:r>
            <a:r>
              <a:rPr lang="sv-SE" b="0" i="0" err="1">
                <a:solidFill>
                  <a:srgbClr val="F7FAFC"/>
                </a:solidFill>
                <a:effectLst/>
                <a:latin typeface="Helvetica Rounded Condensed" pitchFamily="2" charset="77"/>
              </a:rPr>
              <a:t>Killar.se</a:t>
            </a:r>
            <a:r>
              <a:rPr lang="sv-SE" b="0" i="0">
                <a:solidFill>
                  <a:srgbClr val="F7FAFC"/>
                </a:solidFill>
                <a:effectLst/>
                <a:latin typeface="Helvetica Rounded Condensed" pitchFamily="2" charset="77"/>
              </a:rPr>
              <a:t> består av en </a:t>
            </a:r>
            <a:r>
              <a:rPr lang="sv-SE" b="0" i="0" err="1">
                <a:solidFill>
                  <a:srgbClr val="F7FAFC"/>
                </a:solidFill>
                <a:effectLst/>
                <a:latin typeface="Helvetica Rounded Condensed" pitchFamily="2" charset="77"/>
              </a:rPr>
              <a:t>stödsida</a:t>
            </a:r>
            <a:r>
              <a:rPr lang="sv-SE" b="0" i="0">
                <a:solidFill>
                  <a:srgbClr val="F7FAFC"/>
                </a:solidFill>
                <a:effectLst/>
                <a:latin typeface="Helvetica Rounded Condensed" pitchFamily="2" charset="77"/>
              </a:rPr>
              <a:t> på nätet, en anonym stödchatt och en fysisk samtalsmottagning för killar och unga män mellan 15-25 år med erfarenheter av våldsutövande.</a:t>
            </a:r>
          </a:p>
          <a:p>
            <a:pPr marL="228600" indent="-228600">
              <a:buFont typeface="Arial" panose="020B0604020202020204" pitchFamily="34" charset="0"/>
              <a:buChar char="•"/>
            </a:pPr>
            <a:r>
              <a:rPr lang="sv-SE" sz="1200" b="1" kern="1200">
                <a:solidFill>
                  <a:schemeClr val="tx1"/>
                </a:solidFill>
                <a:effectLst/>
                <a:highlight>
                  <a:srgbClr val="FF0000"/>
                </a:highlight>
                <a:latin typeface="+mn-lt"/>
                <a:ea typeface="+mn-ea"/>
                <a:cs typeface="+mn-cs"/>
              </a:rPr>
              <a:t>Killar om porr </a:t>
            </a:r>
            <a:r>
              <a:rPr lang="sv-SE" sz="1200" b="0" kern="1200">
                <a:solidFill>
                  <a:schemeClr val="tx1"/>
                </a:solidFill>
                <a:effectLst/>
                <a:highlight>
                  <a:srgbClr val="FF0000"/>
                </a:highlight>
                <a:latin typeface="+mn-lt"/>
                <a:ea typeface="+mn-ea"/>
                <a:cs typeface="+mn-cs"/>
              </a:rPr>
              <a:t>– metodmaterial riktat till yrkesverksamma för att initiera samtal om porr och samtycke med unga killar eller könsblandade grupper. </a:t>
            </a:r>
          </a:p>
          <a:p>
            <a:endParaRPr lang="sv-SE" sz="1200" kern="1200">
              <a:solidFill>
                <a:schemeClr val="tx1"/>
              </a:solidFill>
              <a:effectLst/>
              <a:highlight>
                <a:srgbClr val="FF0000"/>
              </a:highlight>
              <a:latin typeface="+mn-lt"/>
              <a:ea typeface="+mn-ea"/>
              <a:cs typeface="+mn-cs"/>
            </a:endParaRPr>
          </a:p>
          <a:p>
            <a:endParaRPr lang="sv-SE"/>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7</a:t>
            </a:fld>
            <a:endParaRPr lang="sv-SE"/>
          </a:p>
        </p:txBody>
      </p:sp>
    </p:spTree>
    <p:extLst>
      <p:ext uri="{BB962C8B-B14F-4D97-AF65-F5344CB8AC3E}">
        <p14:creationId xmlns:p14="http://schemas.microsoft.com/office/powerpoint/2010/main" val="1428557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Förmedla:</a:t>
            </a:r>
          </a:p>
          <a:p>
            <a:pPr marL="228600" indent="-228600">
              <a:buFont typeface="+mj-lt"/>
              <a:buAutoNum type="arabicPeriod"/>
            </a:pPr>
            <a:r>
              <a:rPr lang="sv-SE"/>
              <a:t>Nu går vi in i en kort genomgång av fältet våldsprevention. </a:t>
            </a:r>
          </a:p>
          <a:p>
            <a:pPr marL="228600" indent="-228600">
              <a:buFont typeface="+mj-lt"/>
              <a:buAutoNum type="arabicPeriod"/>
            </a:pPr>
            <a:r>
              <a:rPr lang="sv-SE"/>
              <a:t>För att sen placera in MVP-programmet i denna kontext.</a:t>
            </a:r>
          </a:p>
        </p:txBody>
      </p:sp>
      <p:sp>
        <p:nvSpPr>
          <p:cNvPr id="4" name="Platshållare för bildnummer 3"/>
          <p:cNvSpPr>
            <a:spLocks noGrp="1"/>
          </p:cNvSpPr>
          <p:nvPr>
            <p:ph type="sldNum" sz="quarter" idx="5"/>
          </p:nvPr>
        </p:nvSpPr>
        <p:spPr/>
        <p:txBody>
          <a:bodyPr/>
          <a:lstStyle/>
          <a:p>
            <a:fld id="{91983B2C-8742-462B-80D2-17BF7749832E}" type="slidenum">
              <a:rPr lang="sv-SE" smtClean="0"/>
              <a:t>8</a:t>
            </a:fld>
            <a:endParaRPr lang="sv-SE"/>
          </a:p>
        </p:txBody>
      </p:sp>
    </p:spTree>
    <p:extLst>
      <p:ext uri="{BB962C8B-B14F-4D97-AF65-F5344CB8AC3E}">
        <p14:creationId xmlns:p14="http://schemas.microsoft.com/office/powerpoint/2010/main" val="3377983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baseline="0"/>
              <a:t>Förmedla:</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a:t>Ofta sker åtgärder när våld redan har skett. Men frågan är – går våld att förebygga?</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a:t>Svaret är JA och det är därför vi är här!</a:t>
            </a:r>
            <a:endParaRPr lang="sv-SE" b="0"/>
          </a:p>
          <a:p>
            <a:endParaRPr lang="sv-SE"/>
          </a:p>
        </p:txBody>
      </p:sp>
      <p:sp>
        <p:nvSpPr>
          <p:cNvPr id="4" name="Platshållare för bildnummer 3"/>
          <p:cNvSpPr>
            <a:spLocks noGrp="1"/>
          </p:cNvSpPr>
          <p:nvPr>
            <p:ph type="sldNum" sz="quarter" idx="5"/>
          </p:nvPr>
        </p:nvSpPr>
        <p:spPr/>
        <p:txBody>
          <a:bodyPr/>
          <a:lstStyle/>
          <a:p>
            <a:fld id="{91983B2C-8742-462B-80D2-17BF7749832E}" type="slidenum">
              <a:rPr lang="sv-SE" smtClean="0"/>
              <a:t>9</a:t>
            </a:fld>
            <a:endParaRPr lang="sv-SE"/>
          </a:p>
        </p:txBody>
      </p:sp>
    </p:spTree>
    <p:extLst>
      <p:ext uri="{BB962C8B-B14F-4D97-AF65-F5344CB8AC3E}">
        <p14:creationId xmlns:p14="http://schemas.microsoft.com/office/powerpoint/2010/main" val="3803472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8F2D76-3C7E-FF4D-813D-39DA7405ECE7}"/>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4B987B8-E5F6-194F-B5DB-2AE586E7A7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EECACE55-BE52-AF47-BF8E-CAAEC667DAE4}"/>
              </a:ext>
            </a:extLst>
          </p:cNvPr>
          <p:cNvSpPr>
            <a:spLocks noGrp="1"/>
          </p:cNvSpPr>
          <p:nvPr>
            <p:ph type="dt" sz="half" idx="10"/>
          </p:nvPr>
        </p:nvSpPr>
        <p:spPr/>
        <p:txBody>
          <a:bodyPr/>
          <a:lstStyle/>
          <a:p>
            <a:fld id="{87729D58-E711-C240-A309-04D56A8C4384}" type="datetimeFigureOut">
              <a:rPr lang="sv-SE" smtClean="0"/>
              <a:t>2025-11-14</a:t>
            </a:fld>
            <a:endParaRPr lang="sv-SE"/>
          </a:p>
        </p:txBody>
      </p:sp>
      <p:sp>
        <p:nvSpPr>
          <p:cNvPr id="5" name="Platshållare för sidfot 4">
            <a:extLst>
              <a:ext uri="{FF2B5EF4-FFF2-40B4-BE49-F238E27FC236}">
                <a16:creationId xmlns:a16="http://schemas.microsoft.com/office/drawing/2014/main" id="{2287A0A2-F4B5-6B4A-A8CF-B784531CC45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687B01-F6DF-034D-8283-84C7AF3472F1}"/>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2533844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07F879-02FE-0544-A333-B4FF1AD5E15F}"/>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7784696-514E-2E4C-97A6-3B4EE0473C08}"/>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0530CBE-2026-A444-9C82-817DA8427568}"/>
              </a:ext>
            </a:extLst>
          </p:cNvPr>
          <p:cNvSpPr>
            <a:spLocks noGrp="1"/>
          </p:cNvSpPr>
          <p:nvPr>
            <p:ph type="dt" sz="half" idx="10"/>
          </p:nvPr>
        </p:nvSpPr>
        <p:spPr/>
        <p:txBody>
          <a:bodyPr/>
          <a:lstStyle/>
          <a:p>
            <a:fld id="{87729D58-E711-C240-A309-04D56A8C4384}" type="datetimeFigureOut">
              <a:rPr lang="sv-SE" smtClean="0"/>
              <a:t>2025-11-14</a:t>
            </a:fld>
            <a:endParaRPr lang="sv-SE"/>
          </a:p>
        </p:txBody>
      </p:sp>
      <p:sp>
        <p:nvSpPr>
          <p:cNvPr id="5" name="Platshållare för sidfot 4">
            <a:extLst>
              <a:ext uri="{FF2B5EF4-FFF2-40B4-BE49-F238E27FC236}">
                <a16:creationId xmlns:a16="http://schemas.microsoft.com/office/drawing/2014/main" id="{FE07E6D4-B9D9-B640-984F-663EAC207C8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1C726D8-A950-6042-BABA-7FABD7EAD779}"/>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1592190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2EAA8D7-10AE-1349-81E0-6E8AAD3F9322}"/>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8A1BD6F-4D7F-434B-ABAF-7D7051E908D9}"/>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D6DEE60-7E87-7444-8443-866F7E4DEE3F}"/>
              </a:ext>
            </a:extLst>
          </p:cNvPr>
          <p:cNvSpPr>
            <a:spLocks noGrp="1"/>
          </p:cNvSpPr>
          <p:nvPr>
            <p:ph type="dt" sz="half" idx="10"/>
          </p:nvPr>
        </p:nvSpPr>
        <p:spPr/>
        <p:txBody>
          <a:bodyPr/>
          <a:lstStyle/>
          <a:p>
            <a:fld id="{87729D58-E711-C240-A309-04D56A8C4384}" type="datetimeFigureOut">
              <a:rPr lang="sv-SE" smtClean="0"/>
              <a:t>2025-11-14</a:t>
            </a:fld>
            <a:endParaRPr lang="sv-SE"/>
          </a:p>
        </p:txBody>
      </p:sp>
      <p:sp>
        <p:nvSpPr>
          <p:cNvPr id="5" name="Platshållare för sidfot 4">
            <a:extLst>
              <a:ext uri="{FF2B5EF4-FFF2-40B4-BE49-F238E27FC236}">
                <a16:creationId xmlns:a16="http://schemas.microsoft.com/office/drawing/2014/main" id="{EAD1104C-E7D3-8D45-BA3C-D8E61DC1DDB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12EEA73-A304-AA48-8850-2C0017284EF7}"/>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3044302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Anpassad layou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0" y="0"/>
            <a:ext cx="12192000" cy="6858000"/>
          </a:xfrm>
        </p:spPr>
        <p:txBody>
          <a:bodyPr>
            <a:normAutofit/>
          </a:bodyPr>
          <a:lstStyle>
            <a:lvl1pPr algn="ctr">
              <a:defRPr sz="7200">
                <a:solidFill>
                  <a:srgbClr val="5F47A0"/>
                </a:solidFill>
              </a:defRPr>
            </a:lvl1pPr>
          </a:lstStyle>
          <a:p>
            <a:r>
              <a:rPr lang="sv-SE"/>
              <a:t>Klicka här för att ändra format</a:t>
            </a:r>
          </a:p>
        </p:txBody>
      </p:sp>
    </p:spTree>
    <p:extLst>
      <p:ext uri="{BB962C8B-B14F-4D97-AF65-F5344CB8AC3E}">
        <p14:creationId xmlns:p14="http://schemas.microsoft.com/office/powerpoint/2010/main" val="842675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5FDACA-1F77-B140-9843-104330DA3C2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A31BE27-BDE6-D247-B715-3D89B2C8CA14}"/>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E97EC6A-BE95-6346-946C-3004240845F8}"/>
              </a:ext>
            </a:extLst>
          </p:cNvPr>
          <p:cNvSpPr>
            <a:spLocks noGrp="1"/>
          </p:cNvSpPr>
          <p:nvPr>
            <p:ph type="dt" sz="half" idx="10"/>
          </p:nvPr>
        </p:nvSpPr>
        <p:spPr/>
        <p:txBody>
          <a:bodyPr/>
          <a:lstStyle/>
          <a:p>
            <a:fld id="{87729D58-E711-C240-A309-04D56A8C4384}" type="datetimeFigureOut">
              <a:rPr lang="sv-SE" smtClean="0"/>
              <a:t>2025-11-14</a:t>
            </a:fld>
            <a:endParaRPr lang="sv-SE"/>
          </a:p>
        </p:txBody>
      </p:sp>
      <p:sp>
        <p:nvSpPr>
          <p:cNvPr id="5" name="Platshållare för sidfot 4">
            <a:extLst>
              <a:ext uri="{FF2B5EF4-FFF2-40B4-BE49-F238E27FC236}">
                <a16:creationId xmlns:a16="http://schemas.microsoft.com/office/drawing/2014/main" id="{A2657B11-57F2-C044-BFE2-6A2389CDF23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204870C-89C8-E042-A9C8-C893689E8972}"/>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1105009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4F6911-F122-364E-936F-6E26F9DCD26D}"/>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A06C65D9-8591-B146-809E-01DFB98A1E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92E5356-A0FC-F945-B4FA-B9507E408C46}"/>
              </a:ext>
            </a:extLst>
          </p:cNvPr>
          <p:cNvSpPr>
            <a:spLocks noGrp="1"/>
          </p:cNvSpPr>
          <p:nvPr>
            <p:ph type="dt" sz="half" idx="10"/>
          </p:nvPr>
        </p:nvSpPr>
        <p:spPr/>
        <p:txBody>
          <a:bodyPr/>
          <a:lstStyle/>
          <a:p>
            <a:fld id="{87729D58-E711-C240-A309-04D56A8C4384}" type="datetimeFigureOut">
              <a:rPr lang="sv-SE" smtClean="0"/>
              <a:t>2025-11-14</a:t>
            </a:fld>
            <a:endParaRPr lang="sv-SE"/>
          </a:p>
        </p:txBody>
      </p:sp>
      <p:sp>
        <p:nvSpPr>
          <p:cNvPr id="5" name="Platshållare för sidfot 4">
            <a:extLst>
              <a:ext uri="{FF2B5EF4-FFF2-40B4-BE49-F238E27FC236}">
                <a16:creationId xmlns:a16="http://schemas.microsoft.com/office/drawing/2014/main" id="{6A6FD217-DC5E-8842-A949-9FBDE2309BB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9ED0378-D03A-E64D-8240-0CE294ED269D}"/>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83275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327D42-4390-3441-A94E-9EEAD8CF92F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FDE13EE-5F57-AE40-9C55-91A9C2287C85}"/>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88106B1-4770-0F45-9D73-574E557F934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D53FBF4-2039-544C-8C18-E819B23DAC27}"/>
              </a:ext>
            </a:extLst>
          </p:cNvPr>
          <p:cNvSpPr>
            <a:spLocks noGrp="1"/>
          </p:cNvSpPr>
          <p:nvPr>
            <p:ph type="dt" sz="half" idx="10"/>
          </p:nvPr>
        </p:nvSpPr>
        <p:spPr/>
        <p:txBody>
          <a:bodyPr/>
          <a:lstStyle/>
          <a:p>
            <a:fld id="{87729D58-E711-C240-A309-04D56A8C4384}" type="datetimeFigureOut">
              <a:rPr lang="sv-SE" smtClean="0"/>
              <a:t>2025-11-14</a:t>
            </a:fld>
            <a:endParaRPr lang="sv-SE"/>
          </a:p>
        </p:txBody>
      </p:sp>
      <p:sp>
        <p:nvSpPr>
          <p:cNvPr id="6" name="Platshållare för sidfot 5">
            <a:extLst>
              <a:ext uri="{FF2B5EF4-FFF2-40B4-BE49-F238E27FC236}">
                <a16:creationId xmlns:a16="http://schemas.microsoft.com/office/drawing/2014/main" id="{541FC5C6-85E3-E240-9D4E-4A110047963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7C974F8-96FF-594D-B905-C86983306A0B}"/>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4251570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D80F3A-3D79-A046-8AEF-EF2518FC9987}"/>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04C0D9D-BB97-BD42-B98E-AFEB4D57EC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DD2592B0-D37B-A24A-8626-64064E8D61E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AD1FA13-A127-CF44-8F17-2509025507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9F9DF4B2-8913-A94A-9C25-172842429F20}"/>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BF60C2D-95C8-1242-9D43-53AE842A73D8}"/>
              </a:ext>
            </a:extLst>
          </p:cNvPr>
          <p:cNvSpPr>
            <a:spLocks noGrp="1"/>
          </p:cNvSpPr>
          <p:nvPr>
            <p:ph type="dt" sz="half" idx="10"/>
          </p:nvPr>
        </p:nvSpPr>
        <p:spPr/>
        <p:txBody>
          <a:bodyPr/>
          <a:lstStyle/>
          <a:p>
            <a:fld id="{87729D58-E711-C240-A309-04D56A8C4384}" type="datetimeFigureOut">
              <a:rPr lang="sv-SE" smtClean="0"/>
              <a:t>2025-11-14</a:t>
            </a:fld>
            <a:endParaRPr lang="sv-SE"/>
          </a:p>
        </p:txBody>
      </p:sp>
      <p:sp>
        <p:nvSpPr>
          <p:cNvPr id="8" name="Platshållare för sidfot 7">
            <a:extLst>
              <a:ext uri="{FF2B5EF4-FFF2-40B4-BE49-F238E27FC236}">
                <a16:creationId xmlns:a16="http://schemas.microsoft.com/office/drawing/2014/main" id="{B48D20D8-3B3F-4D40-BFB6-7DF0DB4A7F2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F9F8A9EC-5AE2-3643-938C-D3D067DA08A2}"/>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826631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080557-9708-4B41-913E-8BE0517C6F43}"/>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3E5B36C-8B96-6844-8DEC-35EE69E9CF20}"/>
              </a:ext>
            </a:extLst>
          </p:cNvPr>
          <p:cNvSpPr>
            <a:spLocks noGrp="1"/>
          </p:cNvSpPr>
          <p:nvPr>
            <p:ph type="dt" sz="half" idx="10"/>
          </p:nvPr>
        </p:nvSpPr>
        <p:spPr/>
        <p:txBody>
          <a:bodyPr/>
          <a:lstStyle/>
          <a:p>
            <a:fld id="{87729D58-E711-C240-A309-04D56A8C4384}" type="datetimeFigureOut">
              <a:rPr lang="sv-SE" smtClean="0"/>
              <a:t>2025-11-14</a:t>
            </a:fld>
            <a:endParaRPr lang="sv-SE"/>
          </a:p>
        </p:txBody>
      </p:sp>
      <p:sp>
        <p:nvSpPr>
          <p:cNvPr id="4" name="Platshållare för sidfot 3">
            <a:extLst>
              <a:ext uri="{FF2B5EF4-FFF2-40B4-BE49-F238E27FC236}">
                <a16:creationId xmlns:a16="http://schemas.microsoft.com/office/drawing/2014/main" id="{B247CE54-E456-A74E-9970-C277F025162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D0EB499-7EC6-EC4A-93BB-BC0A53B6C81C}"/>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53905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2B1CCA1-43A3-1D40-A541-7C6F1E3F52B2}"/>
              </a:ext>
            </a:extLst>
          </p:cNvPr>
          <p:cNvSpPr>
            <a:spLocks noGrp="1"/>
          </p:cNvSpPr>
          <p:nvPr>
            <p:ph type="dt" sz="half" idx="10"/>
          </p:nvPr>
        </p:nvSpPr>
        <p:spPr/>
        <p:txBody>
          <a:bodyPr/>
          <a:lstStyle/>
          <a:p>
            <a:fld id="{87729D58-E711-C240-A309-04D56A8C4384}" type="datetimeFigureOut">
              <a:rPr lang="sv-SE" smtClean="0"/>
              <a:t>2025-11-14</a:t>
            </a:fld>
            <a:endParaRPr lang="sv-SE"/>
          </a:p>
        </p:txBody>
      </p:sp>
      <p:sp>
        <p:nvSpPr>
          <p:cNvPr id="3" name="Platshållare för sidfot 2">
            <a:extLst>
              <a:ext uri="{FF2B5EF4-FFF2-40B4-BE49-F238E27FC236}">
                <a16:creationId xmlns:a16="http://schemas.microsoft.com/office/drawing/2014/main" id="{DF6F70FB-0FD3-6A4B-AEBF-8B98EB94B7E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7CDC9B7-F204-1748-B359-A5F4C29FE34C}"/>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1911564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C69A18-02BA-A847-9139-3D7164255BF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90A6759-2FE7-EC42-94E2-7E32D7E53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109965B5-F4BE-2641-B330-2D16149DD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0C2CFC74-1D81-3448-8260-90EAA6D3F5C0}"/>
              </a:ext>
            </a:extLst>
          </p:cNvPr>
          <p:cNvSpPr>
            <a:spLocks noGrp="1"/>
          </p:cNvSpPr>
          <p:nvPr>
            <p:ph type="dt" sz="half" idx="10"/>
          </p:nvPr>
        </p:nvSpPr>
        <p:spPr/>
        <p:txBody>
          <a:bodyPr/>
          <a:lstStyle/>
          <a:p>
            <a:fld id="{87729D58-E711-C240-A309-04D56A8C4384}" type="datetimeFigureOut">
              <a:rPr lang="sv-SE" smtClean="0"/>
              <a:t>2025-11-14</a:t>
            </a:fld>
            <a:endParaRPr lang="sv-SE"/>
          </a:p>
        </p:txBody>
      </p:sp>
      <p:sp>
        <p:nvSpPr>
          <p:cNvPr id="6" name="Platshållare för sidfot 5">
            <a:extLst>
              <a:ext uri="{FF2B5EF4-FFF2-40B4-BE49-F238E27FC236}">
                <a16:creationId xmlns:a16="http://schemas.microsoft.com/office/drawing/2014/main" id="{A2575293-3819-2B4C-BA34-0F35D1D186F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F00C864-3301-D549-B24B-12C25CBE6F10}"/>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118342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F653E8-7A73-1D44-8873-C9AECA80796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F6F7171-C6E7-8F4A-868A-0C8FA5B36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66D677A6-79F7-F243-8F2E-25D0C7C1F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EAFCC18-8B5B-CD47-A173-A7D05B20B7CB}"/>
              </a:ext>
            </a:extLst>
          </p:cNvPr>
          <p:cNvSpPr>
            <a:spLocks noGrp="1"/>
          </p:cNvSpPr>
          <p:nvPr>
            <p:ph type="dt" sz="half" idx="10"/>
          </p:nvPr>
        </p:nvSpPr>
        <p:spPr/>
        <p:txBody>
          <a:bodyPr/>
          <a:lstStyle/>
          <a:p>
            <a:fld id="{87729D58-E711-C240-A309-04D56A8C4384}" type="datetimeFigureOut">
              <a:rPr lang="sv-SE" smtClean="0"/>
              <a:t>2025-11-14</a:t>
            </a:fld>
            <a:endParaRPr lang="sv-SE"/>
          </a:p>
        </p:txBody>
      </p:sp>
      <p:sp>
        <p:nvSpPr>
          <p:cNvPr id="6" name="Platshållare för sidfot 5">
            <a:extLst>
              <a:ext uri="{FF2B5EF4-FFF2-40B4-BE49-F238E27FC236}">
                <a16:creationId xmlns:a16="http://schemas.microsoft.com/office/drawing/2014/main" id="{2EAD1016-BE54-1D46-BEBC-D6B2EF78A3C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BB9453E-7131-784D-92EF-1CB3238E7EFD}"/>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1649318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51499"/>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69BA8AB-96C9-B04C-9675-3C8EFFE2E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59D369A-F435-3C49-BBC3-2C6305F724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6FE94C6-689D-7049-8831-BCEFF578DE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29D58-E711-C240-A309-04D56A8C4384}" type="datetimeFigureOut">
              <a:rPr lang="sv-SE" smtClean="0"/>
              <a:t>2025-11-14</a:t>
            </a:fld>
            <a:endParaRPr lang="sv-SE"/>
          </a:p>
        </p:txBody>
      </p:sp>
      <p:sp>
        <p:nvSpPr>
          <p:cNvPr id="5" name="Platshållare för sidfot 4">
            <a:extLst>
              <a:ext uri="{FF2B5EF4-FFF2-40B4-BE49-F238E27FC236}">
                <a16:creationId xmlns:a16="http://schemas.microsoft.com/office/drawing/2014/main" id="{D08A7249-7764-664C-B246-58F368818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1C17AF44-21F7-B84C-B373-BB8E3D20A7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9539A3-95D3-1C4C-BCED-DFD8E3995F66}" type="slidenum">
              <a:rPr lang="sv-SE" smtClean="0"/>
              <a:t>‹#›</a:t>
            </a:fld>
            <a:endParaRPr lang="sv-SE"/>
          </a:p>
        </p:txBody>
      </p:sp>
    </p:spTree>
    <p:extLst>
      <p:ext uri="{BB962C8B-B14F-4D97-AF65-F5344CB8AC3E}">
        <p14:creationId xmlns:p14="http://schemas.microsoft.com/office/powerpoint/2010/main" val="302266174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ideo" Target="https://www.youtube.com/embed/AAcNRtGf48k?feature=oembed" TargetMode="Externa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video" Target="https://www.youtube.com/embed/EiuktL1AYn0?start=77&amp;feature=oembed" TargetMode="External"/><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Bildobjekt 10" descr="En bild som visar skärmbild, text, lila, violett&#10;&#10;Automatiskt genererad beskrivning">
            <a:extLst>
              <a:ext uri="{FF2B5EF4-FFF2-40B4-BE49-F238E27FC236}">
                <a16:creationId xmlns:a16="http://schemas.microsoft.com/office/drawing/2014/main" id="{DB9570C8-0503-0371-AF6D-7BF12E132DC4}"/>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51030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objekt 1" descr="En bild som visar text, skärmbild, Teckensnitt, design&#10;&#10;Automatiskt genererad beskrivning">
            <a:extLst>
              <a:ext uri="{FF2B5EF4-FFF2-40B4-BE49-F238E27FC236}">
                <a16:creationId xmlns:a16="http://schemas.microsoft.com/office/drawing/2014/main" id="{1612EE15-9902-2799-88E2-BF6B611BA23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740760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objekt 1" descr="En bild som visar text, skärmbild, Teckensnitt&#10;&#10;Automatiskt genererad beskrivning">
            <a:extLst>
              <a:ext uri="{FF2B5EF4-FFF2-40B4-BE49-F238E27FC236}">
                <a16:creationId xmlns:a16="http://schemas.microsoft.com/office/drawing/2014/main" id="{2DD609E7-0972-93C4-9C8C-2CAC2AC949D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16541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objekt 1" descr="En bild som visar text, skärmbild, Teckensnitt&#10;&#10;Automatiskt genererad beskrivning">
            <a:extLst>
              <a:ext uri="{FF2B5EF4-FFF2-40B4-BE49-F238E27FC236}">
                <a16:creationId xmlns:a16="http://schemas.microsoft.com/office/drawing/2014/main" id="{91048633-F016-C76A-9997-07F58F823676}"/>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34259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Bildobjekt 1" descr="En bild som visar lila, violett, Syrenfärg, skärmbild&#10;&#10;Automatiskt genererad beskrivning">
            <a:extLst>
              <a:ext uri="{FF2B5EF4-FFF2-40B4-BE49-F238E27FC236}">
                <a16:creationId xmlns:a16="http://schemas.microsoft.com/office/drawing/2014/main" id="{D843DF5E-6FE3-0134-478C-8E577E12E9B1}"/>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64559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objekt 1" descr="En bild som visar text, skärmbild, Teckensnitt, linje&#10;&#10;Automatiskt genererad beskrivning">
            <a:extLst>
              <a:ext uri="{FF2B5EF4-FFF2-40B4-BE49-F238E27FC236}">
                <a16:creationId xmlns:a16="http://schemas.microsoft.com/office/drawing/2014/main" id="{BD272CCD-8906-ABB2-6297-DC226D1B362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026071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Människoansikte, person, leende, klädsel&#10;&#10;Automatiskt genererad beskrivning">
            <a:extLst>
              <a:ext uri="{FF2B5EF4-FFF2-40B4-BE49-F238E27FC236}">
                <a16:creationId xmlns:a16="http://schemas.microsoft.com/office/drawing/2014/main" id="{894C959B-29E3-B4D8-BC95-E88BB226FA2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86207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visitkort, Teckensnitt, logotyp&#10;&#10;Automatiskt genererad beskrivning">
            <a:extLst>
              <a:ext uri="{FF2B5EF4-FFF2-40B4-BE49-F238E27FC236}">
                <a16:creationId xmlns:a16="http://schemas.microsoft.com/office/drawing/2014/main" id="{BAEFED54-45FE-4F1E-1747-B0CF93A702E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11565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utomatiskt genererad beskrivning">
            <a:extLst>
              <a:ext uri="{FF2B5EF4-FFF2-40B4-BE49-F238E27FC236}">
                <a16:creationId xmlns:a16="http://schemas.microsoft.com/office/drawing/2014/main" id="{B3CECE79-5ABA-A5D1-5F08-931C3B4555D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269145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visitkort&#10;&#10;Automatiskt genererad beskrivning">
            <a:extLst>
              <a:ext uri="{FF2B5EF4-FFF2-40B4-BE49-F238E27FC236}">
                <a16:creationId xmlns:a16="http://schemas.microsoft.com/office/drawing/2014/main" id="{9BE70700-6ECD-D150-E940-B5DE00F54F5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3000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Bildobjekt 5" descr="En bild som visar text, skärmbild, Teckensnitt&#10;&#10;Automatiskt genererad beskrivning">
            <a:extLst>
              <a:ext uri="{FF2B5EF4-FFF2-40B4-BE49-F238E27FC236}">
                <a16:creationId xmlns:a16="http://schemas.microsoft.com/office/drawing/2014/main" id="{2894D8D6-726A-82E9-3B49-E09BC05EEAD9}"/>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656185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ktangel 6">
            <a:extLst>
              <a:ext uri="{FF2B5EF4-FFF2-40B4-BE49-F238E27FC236}">
                <a16:creationId xmlns:a16="http://schemas.microsoft.com/office/drawing/2014/main" id="{79B66281-F361-93F8-08AF-CD300F962334}"/>
              </a:ext>
            </a:extLst>
          </p:cNvPr>
          <p:cNvSpPr/>
          <p:nvPr/>
        </p:nvSpPr>
        <p:spPr>
          <a:xfrm>
            <a:off x="476620" y="6035065"/>
            <a:ext cx="3180679" cy="369332"/>
          </a:xfrm>
          <a:prstGeom prst="rect">
            <a:avLst/>
          </a:prstGeom>
        </p:spPr>
        <p:txBody>
          <a:bodyPr wrap="none">
            <a:spAutoFit/>
          </a:bodyPr>
          <a:lstStyle/>
          <a:p>
            <a:r>
              <a:rPr lang="sv-SE" b="1">
                <a:solidFill>
                  <a:schemeClr val="bg1"/>
                </a:solidFill>
                <a:latin typeface="Open Sans Extrabold" pitchFamily="2" charset="0"/>
                <a:ea typeface="Open Sans Extrabold" pitchFamily="2" charset="0"/>
                <a:cs typeface="Open Sans Extrabold" pitchFamily="2" charset="0"/>
              </a:rPr>
              <a:t>Fyll i skola, kommun, datum</a:t>
            </a:r>
            <a:endParaRPr>
              <a:solidFill>
                <a:schemeClr val="bg1"/>
              </a:solidFill>
              <a:latin typeface="Open Sans" pitchFamily="2" charset="0"/>
              <a:ea typeface="Open Sans" pitchFamily="2" charset="0"/>
              <a:cs typeface="Open Sans" pitchFamily="2" charset="0"/>
            </a:endParaRPr>
          </a:p>
        </p:txBody>
      </p:sp>
      <p:sp>
        <p:nvSpPr>
          <p:cNvPr id="8" name="Rektangel 7">
            <a:extLst>
              <a:ext uri="{FF2B5EF4-FFF2-40B4-BE49-F238E27FC236}">
                <a16:creationId xmlns:a16="http://schemas.microsoft.com/office/drawing/2014/main" id="{34F741D8-36F9-62BD-DB77-007CECF236AB}"/>
              </a:ext>
            </a:extLst>
          </p:cNvPr>
          <p:cNvSpPr/>
          <p:nvPr/>
        </p:nvSpPr>
        <p:spPr>
          <a:xfrm>
            <a:off x="9514136" y="6035065"/>
            <a:ext cx="2201244" cy="369332"/>
          </a:xfrm>
          <a:prstGeom prst="rect">
            <a:avLst/>
          </a:prstGeom>
        </p:spPr>
        <p:txBody>
          <a:bodyPr wrap="none">
            <a:spAutoFit/>
          </a:bodyPr>
          <a:lstStyle/>
          <a:p>
            <a:pPr algn="r"/>
            <a:r>
              <a:rPr lang="sv-SE" b="1" i="0" u="none" strike="noStrike">
                <a:solidFill>
                  <a:schemeClr val="bg1"/>
                </a:solidFill>
                <a:effectLst/>
                <a:latin typeface="Open Sans Extrabold" pitchFamily="2" charset="0"/>
                <a:ea typeface="Open Sans Extrabold" pitchFamily="2" charset="0"/>
                <a:cs typeface="Open Sans Extrabold" pitchFamily="2" charset="0"/>
              </a:rPr>
              <a:t>Namn på utbildare</a:t>
            </a:r>
            <a:endParaRPr>
              <a:solidFill>
                <a:schemeClr val="bg1"/>
              </a:solidFill>
              <a:latin typeface="Open Sans" pitchFamily="2" charset="0"/>
              <a:ea typeface="Open Sans" pitchFamily="2" charset="0"/>
              <a:cs typeface="Open Sans" pitchFamily="2" charset="0"/>
            </a:endParaRPr>
          </a:p>
        </p:txBody>
      </p:sp>
      <p:pic>
        <p:nvPicPr>
          <p:cNvPr id="3" name="Bildobjekt 2" descr="En bild som visar person, Dans, grafisk design, Grafik&#10;&#10;Automatiskt genererad beskrivning">
            <a:extLst>
              <a:ext uri="{FF2B5EF4-FFF2-40B4-BE49-F238E27FC236}">
                <a16:creationId xmlns:a16="http://schemas.microsoft.com/office/drawing/2014/main" id="{C2B89C0A-AA1C-6989-D40B-78521BF64102}"/>
              </a:ext>
            </a:extLst>
          </p:cNvPr>
          <p:cNvPicPr>
            <a:picLocks noChangeAspect="1"/>
          </p:cNvPicPr>
          <p:nvPr/>
        </p:nvPicPr>
        <p:blipFill>
          <a:blip r:embed="rId3"/>
          <a:stretch>
            <a:fillRect/>
          </a:stretch>
        </p:blipFill>
        <p:spPr>
          <a:xfrm>
            <a:off x="0" y="0"/>
            <a:ext cx="12188952" cy="6856286"/>
          </a:xfrm>
          <a:prstGeom prst="rect">
            <a:avLst/>
          </a:prstGeom>
        </p:spPr>
      </p:pic>
    </p:spTree>
    <p:extLst>
      <p:ext uri="{BB962C8B-B14F-4D97-AF65-F5344CB8AC3E}">
        <p14:creationId xmlns:p14="http://schemas.microsoft.com/office/powerpoint/2010/main" val="2172565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utomatiskt genererad beskrivning">
            <a:extLst>
              <a:ext uri="{FF2B5EF4-FFF2-40B4-BE49-F238E27FC236}">
                <a16:creationId xmlns:a16="http://schemas.microsoft.com/office/drawing/2014/main" id="{0D72C715-D351-8EA7-5572-64D0D48F029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13101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objekt 1" descr="En bild som visar text, skärmbild, Teckensnitt, design&#10;&#10;Automatiskt genererad beskrivning">
            <a:extLst>
              <a:ext uri="{FF2B5EF4-FFF2-40B4-BE49-F238E27FC236}">
                <a16:creationId xmlns:a16="http://schemas.microsoft.com/office/drawing/2014/main" id="{822C1E14-2034-1B46-3DE6-231D4B042134}"/>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31829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lila, violett, skärmbild, Syrenfärg&#10;&#10;Automatiskt genererad beskrivning">
            <a:extLst>
              <a:ext uri="{FF2B5EF4-FFF2-40B4-BE49-F238E27FC236}">
                <a16:creationId xmlns:a16="http://schemas.microsoft.com/office/drawing/2014/main" id="{2797E95B-CDDE-B772-4E1E-5137FB351C5C}"/>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118460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skärmbild, lila, violett, text&#10;&#10;Automatiskt genererad beskrivning">
            <a:extLst>
              <a:ext uri="{FF2B5EF4-FFF2-40B4-BE49-F238E27FC236}">
                <a16:creationId xmlns:a16="http://schemas.microsoft.com/office/drawing/2014/main" id="{736B1DE7-2ECA-FDB4-F9EB-6C0BA34066F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16166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rosa, skärmbild, hjärta&#10;&#10;AI-genererat innehåll kan vara felaktigt.">
            <a:extLst>
              <a:ext uri="{FF2B5EF4-FFF2-40B4-BE49-F238E27FC236}">
                <a16:creationId xmlns:a16="http://schemas.microsoft.com/office/drawing/2014/main" id="{49DEED7B-6D14-CDB1-B964-DF65C12B741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78343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A22C5-2F7E-F297-1D2F-6EEF933A7A4E}"/>
            </a:ext>
          </a:extLst>
        </p:cNvPr>
        <p:cNvGrpSpPr/>
        <p:nvPr/>
      </p:nvGrpSpPr>
      <p:grpSpPr>
        <a:xfrm>
          <a:off x="0" y="0"/>
          <a:ext cx="0" cy="0"/>
          <a:chOff x="0" y="0"/>
          <a:chExt cx="0" cy="0"/>
        </a:xfrm>
      </p:grpSpPr>
      <p:pic>
        <p:nvPicPr>
          <p:cNvPr id="3" name="Bildobjekt 2" descr="En bild som visar text, skärmbild, visitkort, Teckensnitt&#10;&#10;AI-genererat innehåll kan vara felaktigt.">
            <a:extLst>
              <a:ext uri="{FF2B5EF4-FFF2-40B4-BE49-F238E27FC236}">
                <a16:creationId xmlns:a16="http://schemas.microsoft.com/office/drawing/2014/main" id="{4808E9E1-073D-6FCB-20DA-692664BDDB5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4243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8574E-B6F6-EFD6-FB92-924A48C114CF}"/>
            </a:ext>
          </a:extLst>
        </p:cNvPr>
        <p:cNvGrpSpPr/>
        <p:nvPr/>
      </p:nvGrpSpPr>
      <p:grpSpPr>
        <a:xfrm>
          <a:off x="0" y="0"/>
          <a:ext cx="0" cy="0"/>
          <a:chOff x="0" y="0"/>
          <a:chExt cx="0" cy="0"/>
        </a:xfrm>
      </p:grpSpPr>
      <p:pic>
        <p:nvPicPr>
          <p:cNvPr id="3" name="Bildobjekt 2" descr="En bild som visar text, skärmbild, visitkort, Teckensnitt&#10;&#10;AI-genererat innehåll kan vara felaktigt.">
            <a:extLst>
              <a:ext uri="{FF2B5EF4-FFF2-40B4-BE49-F238E27FC236}">
                <a16:creationId xmlns:a16="http://schemas.microsoft.com/office/drawing/2014/main" id="{6F06E46E-4704-4CEF-C455-AE790FD89D55}"/>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275723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CB12C-B1FB-2D0B-83D4-BC462A2E9B61}"/>
            </a:ext>
          </a:extLst>
        </p:cNvPr>
        <p:cNvGrpSpPr/>
        <p:nvPr/>
      </p:nvGrpSpPr>
      <p:grpSpPr>
        <a:xfrm>
          <a:off x="0" y="0"/>
          <a:ext cx="0" cy="0"/>
          <a:chOff x="0" y="0"/>
          <a:chExt cx="0" cy="0"/>
        </a:xfrm>
      </p:grpSpPr>
      <p:pic>
        <p:nvPicPr>
          <p:cNvPr id="3" name="Bildobjekt 2" descr="En bild som visar text, skärmbild, Teckensnitt&#10;&#10;AI-genererat innehåll kan vara felaktigt.">
            <a:extLst>
              <a:ext uri="{FF2B5EF4-FFF2-40B4-BE49-F238E27FC236}">
                <a16:creationId xmlns:a16="http://schemas.microsoft.com/office/drawing/2014/main" id="{F35E3E80-2EB4-318C-87BA-FAB3819460D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19163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CD138-C7A7-8B9F-D08B-98DC5F927F2C}"/>
            </a:ext>
          </a:extLst>
        </p:cNvPr>
        <p:cNvGrpSpPr/>
        <p:nvPr/>
      </p:nvGrpSpPr>
      <p:grpSpPr>
        <a:xfrm>
          <a:off x="0" y="0"/>
          <a:ext cx="0" cy="0"/>
          <a:chOff x="0" y="0"/>
          <a:chExt cx="0" cy="0"/>
        </a:xfrm>
      </p:grpSpPr>
      <p:pic>
        <p:nvPicPr>
          <p:cNvPr id="4" name="Bildobjekt 3" descr="En bild som visar text, skärmbild, Teckensnitt, nummer&#10;&#10;AI-genererat innehåll kan vara felaktigt.">
            <a:extLst>
              <a:ext uri="{FF2B5EF4-FFF2-40B4-BE49-F238E27FC236}">
                <a16:creationId xmlns:a16="http://schemas.microsoft.com/office/drawing/2014/main" id="{E3864705-5B36-1C82-AF4B-B9905FEDB76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978115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FED66-59C4-2F84-2C1C-2CEF325C1DEE}"/>
            </a:ext>
          </a:extLst>
        </p:cNvPr>
        <p:cNvGrpSpPr/>
        <p:nvPr/>
      </p:nvGrpSpPr>
      <p:grpSpPr>
        <a:xfrm>
          <a:off x="0" y="0"/>
          <a:ext cx="0" cy="0"/>
          <a:chOff x="0" y="0"/>
          <a:chExt cx="0" cy="0"/>
        </a:xfrm>
      </p:grpSpPr>
      <p:pic>
        <p:nvPicPr>
          <p:cNvPr id="3" name="Bildobjekt 2" descr="En bild som visar text, skärmbild, visitkort, design&#10;&#10;AI-genererat innehåll kan vara felaktigt.">
            <a:extLst>
              <a:ext uri="{FF2B5EF4-FFF2-40B4-BE49-F238E27FC236}">
                <a16:creationId xmlns:a16="http://schemas.microsoft.com/office/drawing/2014/main" id="{50A2480E-020B-2462-8A2A-A1D6F8638A1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75583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objekt 2" descr="En bild som visar klädsel, person, Människoansikte, skärmbild&#10;&#10;Automatiskt genererad beskrivning">
            <a:extLst>
              <a:ext uri="{FF2B5EF4-FFF2-40B4-BE49-F238E27FC236}">
                <a16:creationId xmlns:a16="http://schemas.microsoft.com/office/drawing/2014/main" id="{4A94A064-8F30-88DE-B655-B9323258202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38159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82A13-2D2E-CC54-6808-8AA4E0BA6A0B}"/>
            </a:ext>
          </a:extLst>
        </p:cNvPr>
        <p:cNvGrpSpPr/>
        <p:nvPr/>
      </p:nvGrpSpPr>
      <p:grpSpPr>
        <a:xfrm>
          <a:off x="0" y="0"/>
          <a:ext cx="0" cy="0"/>
          <a:chOff x="0" y="0"/>
          <a:chExt cx="0" cy="0"/>
        </a:xfrm>
      </p:grpSpPr>
      <p:pic>
        <p:nvPicPr>
          <p:cNvPr id="3" name="Bildobjekt 2" descr="En bild som visar text, skärmbild, Teckensnitt, design&#10;&#10;AI-genererat innehåll kan vara felaktigt.">
            <a:extLst>
              <a:ext uri="{FF2B5EF4-FFF2-40B4-BE49-F238E27FC236}">
                <a16:creationId xmlns:a16="http://schemas.microsoft.com/office/drawing/2014/main" id="{ACB0BB12-3218-BF1C-0A73-09F5FF34AB1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71559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5907A-1B39-9F67-4C7A-1E2E3258F43B}"/>
            </a:ext>
          </a:extLst>
        </p:cNvPr>
        <p:cNvGrpSpPr/>
        <p:nvPr/>
      </p:nvGrpSpPr>
      <p:grpSpPr>
        <a:xfrm>
          <a:off x="0" y="0"/>
          <a:ext cx="0" cy="0"/>
          <a:chOff x="0" y="0"/>
          <a:chExt cx="0" cy="0"/>
        </a:xfrm>
      </p:grpSpPr>
      <p:pic>
        <p:nvPicPr>
          <p:cNvPr id="2" name="Bildobjekt 1" descr="En bild som visar text, skärmbild, Teckensnitt, design&#10;&#10;AI-genererat innehåll kan vara felaktigt.">
            <a:extLst>
              <a:ext uri="{FF2B5EF4-FFF2-40B4-BE49-F238E27FC236}">
                <a16:creationId xmlns:a16="http://schemas.microsoft.com/office/drawing/2014/main" id="{A26F958E-4E37-72CF-4837-9662A610707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948991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objekt 1" descr="En bild som visar text, visitkort, Teckensnitt, skärmbild&#10;&#10;Automatiskt genererad beskrivning">
            <a:extLst>
              <a:ext uri="{FF2B5EF4-FFF2-40B4-BE49-F238E27FC236}">
                <a16:creationId xmlns:a16="http://schemas.microsoft.com/office/drawing/2014/main" id="{90A16E31-F96D-30D5-AEE7-D5CDB0858DF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45887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B33F8-FB9A-52A8-BF76-7C3994493F58}"/>
            </a:ext>
          </a:extLst>
        </p:cNvPr>
        <p:cNvGrpSpPr/>
        <p:nvPr/>
      </p:nvGrpSpPr>
      <p:grpSpPr>
        <a:xfrm>
          <a:off x="0" y="0"/>
          <a:ext cx="0" cy="0"/>
          <a:chOff x="0" y="0"/>
          <a:chExt cx="0" cy="0"/>
        </a:xfrm>
      </p:grpSpPr>
      <p:pic>
        <p:nvPicPr>
          <p:cNvPr id="4" name="Bildobjekt 3" descr="En bild som visar lila, skärmbild, violett, Syrenfärg&#10;&#10;AI-genererat innehåll kan vara felaktigt.">
            <a:extLst>
              <a:ext uri="{FF2B5EF4-FFF2-40B4-BE49-F238E27FC236}">
                <a16:creationId xmlns:a16="http://schemas.microsoft.com/office/drawing/2014/main" id="{683B635E-E9E0-B03D-55A6-466A0160EA9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95069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44542-B698-F495-3FB3-AB0624FF3088}"/>
            </a:ext>
          </a:extLst>
        </p:cNvPr>
        <p:cNvGrpSpPr/>
        <p:nvPr/>
      </p:nvGrpSpPr>
      <p:grpSpPr>
        <a:xfrm>
          <a:off x="0" y="0"/>
          <a:ext cx="0" cy="0"/>
          <a:chOff x="0" y="0"/>
          <a:chExt cx="0" cy="0"/>
        </a:xfrm>
      </p:grpSpPr>
      <p:pic>
        <p:nvPicPr>
          <p:cNvPr id="3" name="Bildobjekt 2" descr="En bild som visar text, visitkort, Teckensnitt, skärmbild&#10;&#10;AI-genererat innehåll kan vara felaktigt.">
            <a:extLst>
              <a:ext uri="{FF2B5EF4-FFF2-40B4-BE49-F238E27FC236}">
                <a16:creationId xmlns:a16="http://schemas.microsoft.com/office/drawing/2014/main" id="{8AE691DC-16B0-AB04-4229-DB9D1797277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847589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A20F2-B6FE-CAAC-D565-6302DC4B2F0F}"/>
            </a:ext>
          </a:extLst>
        </p:cNvPr>
        <p:cNvGrpSpPr/>
        <p:nvPr/>
      </p:nvGrpSpPr>
      <p:grpSpPr>
        <a:xfrm>
          <a:off x="0" y="0"/>
          <a:ext cx="0" cy="0"/>
          <a:chOff x="0" y="0"/>
          <a:chExt cx="0" cy="0"/>
        </a:xfrm>
      </p:grpSpPr>
      <p:pic>
        <p:nvPicPr>
          <p:cNvPr id="3" name="Bildobjekt 2" descr="En bild som visar text, skärmbild, visitkort, Teckensnitt&#10;&#10;AI-genererat innehåll kan vara felaktigt.">
            <a:extLst>
              <a:ext uri="{FF2B5EF4-FFF2-40B4-BE49-F238E27FC236}">
                <a16:creationId xmlns:a16="http://schemas.microsoft.com/office/drawing/2014/main" id="{6B86AA48-AE48-97AC-9A8C-C2A41C29268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539963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9525E-BBB3-3813-AAF2-9A20CEC7F7BF}"/>
            </a:ext>
          </a:extLst>
        </p:cNvPr>
        <p:cNvGrpSpPr/>
        <p:nvPr/>
      </p:nvGrpSpPr>
      <p:grpSpPr>
        <a:xfrm>
          <a:off x="0" y="0"/>
          <a:ext cx="0" cy="0"/>
          <a:chOff x="0" y="0"/>
          <a:chExt cx="0" cy="0"/>
        </a:xfrm>
      </p:grpSpPr>
      <p:pic>
        <p:nvPicPr>
          <p:cNvPr id="3" name="Bildobjekt 2" descr="En bild som visar text, skärmbild, Teckensnitt, visitkort&#10;&#10;AI-genererat innehåll kan vara felaktigt.">
            <a:extLst>
              <a:ext uri="{FF2B5EF4-FFF2-40B4-BE49-F238E27FC236}">
                <a16:creationId xmlns:a16="http://schemas.microsoft.com/office/drawing/2014/main" id="{4EAF7D7B-F420-952C-6FD9-71CDFB9D18B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493731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F0AF-ABDB-4EEA-E9F5-F9847ABA7BE4}"/>
            </a:ext>
          </a:extLst>
        </p:cNvPr>
        <p:cNvGrpSpPr/>
        <p:nvPr/>
      </p:nvGrpSpPr>
      <p:grpSpPr>
        <a:xfrm>
          <a:off x="0" y="0"/>
          <a:ext cx="0" cy="0"/>
          <a:chOff x="0" y="0"/>
          <a:chExt cx="0" cy="0"/>
        </a:xfrm>
      </p:grpSpPr>
      <p:pic>
        <p:nvPicPr>
          <p:cNvPr id="4" name="Bildobjekt 3" descr="En bild som visar text, skärmbild, Teckensnitt, visitkort&#10;&#10;AI-genererat innehåll kan vara felaktigt.">
            <a:extLst>
              <a:ext uri="{FF2B5EF4-FFF2-40B4-BE49-F238E27FC236}">
                <a16:creationId xmlns:a16="http://schemas.microsoft.com/office/drawing/2014/main" id="{EC6EB491-1EFA-D59B-B09D-58BAEE28FBC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86833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lila, skärmbild, violett, Syrenfärg&#10;&#10;Automatiskt genererad beskrivning">
            <a:extLst>
              <a:ext uri="{FF2B5EF4-FFF2-40B4-BE49-F238E27FC236}">
                <a16:creationId xmlns:a16="http://schemas.microsoft.com/office/drawing/2014/main" id="{BAD3F238-CC26-1F94-CFC1-CA9D30E0AA6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404116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5" name="Picture 1" descr="page2image12848512">
            <a:extLst>
              <a:ext uri="{FF2B5EF4-FFF2-40B4-BE49-F238E27FC236}">
                <a16:creationId xmlns:a16="http://schemas.microsoft.com/office/drawing/2014/main" id="{CEEDB9E1-8D6F-8F4D-808B-7C98EBF86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229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2image12791232">
            <a:extLst>
              <a:ext uri="{FF2B5EF4-FFF2-40B4-BE49-F238E27FC236}">
                <a16:creationId xmlns:a16="http://schemas.microsoft.com/office/drawing/2014/main" id="{B2B6F871-9511-7FBE-1287-57DD3BA99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3683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2image12844800">
            <a:extLst>
              <a:ext uri="{FF2B5EF4-FFF2-40B4-BE49-F238E27FC236}">
                <a16:creationId xmlns:a16="http://schemas.microsoft.com/office/drawing/2014/main" id="{9B883C43-6779-A701-5F55-9024707E80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638300" cy="1003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2image12711808">
            <a:extLst>
              <a:ext uri="{FF2B5EF4-FFF2-40B4-BE49-F238E27FC236}">
                <a16:creationId xmlns:a16="http://schemas.microsoft.com/office/drawing/2014/main" id="{2B22716E-CA31-E41E-E599-8BD6D8F94B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68400" cy="116840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objekt 5" descr="En bild som visar text, visitkort, skärmbild, Teckensnitt&#10;&#10;Automatiskt genererad beskrivning">
            <a:extLst>
              <a:ext uri="{FF2B5EF4-FFF2-40B4-BE49-F238E27FC236}">
                <a16:creationId xmlns:a16="http://schemas.microsoft.com/office/drawing/2014/main" id="{0B49AA80-60D9-98FE-481A-757D30A64D4C}"/>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28697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brev&#10;&#10;Automatiskt genererad beskrivning">
            <a:extLst>
              <a:ext uri="{FF2B5EF4-FFF2-40B4-BE49-F238E27FC236}">
                <a16:creationId xmlns:a16="http://schemas.microsoft.com/office/drawing/2014/main" id="{166E46DE-D209-18F6-B050-638DD931D09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235630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violett, grafisk design&#10;&#10;AI-genererat innehåll kan vara felaktigt.">
            <a:extLst>
              <a:ext uri="{FF2B5EF4-FFF2-40B4-BE49-F238E27FC236}">
                <a16:creationId xmlns:a16="http://schemas.microsoft.com/office/drawing/2014/main" id="{5ABCDEB9-CD40-1A08-2141-33316E76B5F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94883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design&#10;&#10;AI-genererat innehåll kan vara felaktigt.">
            <a:extLst>
              <a:ext uri="{FF2B5EF4-FFF2-40B4-BE49-F238E27FC236}">
                <a16:creationId xmlns:a16="http://schemas.microsoft.com/office/drawing/2014/main" id="{3A7AEC49-3E69-1FF7-CA84-EA3182C3F0ED}"/>
              </a:ext>
            </a:extLst>
          </p:cNvPr>
          <p:cNvPicPr>
            <a:picLocks noChangeAspect="1"/>
          </p:cNvPicPr>
          <p:nvPr/>
        </p:nvPicPr>
        <p:blipFill>
          <a:blip r:embed="rId3"/>
          <a:stretch>
            <a:fillRect/>
          </a:stretch>
        </p:blipFill>
        <p:spPr>
          <a:xfrm>
            <a:off x="0" y="0"/>
            <a:ext cx="12188952" cy="6856286"/>
          </a:xfrm>
          <a:prstGeom prst="rect">
            <a:avLst/>
          </a:prstGeom>
        </p:spPr>
      </p:pic>
    </p:spTree>
    <p:extLst>
      <p:ext uri="{BB962C8B-B14F-4D97-AF65-F5344CB8AC3E}">
        <p14:creationId xmlns:p14="http://schemas.microsoft.com/office/powerpoint/2010/main" val="3500116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grafisk design, Grafik&#10;&#10;AI-genererat innehåll kan vara felaktigt.">
            <a:extLst>
              <a:ext uri="{FF2B5EF4-FFF2-40B4-BE49-F238E27FC236}">
                <a16:creationId xmlns:a16="http://schemas.microsoft.com/office/drawing/2014/main" id="{551D01FF-D84B-B5FD-8F59-C8771E460A52}"/>
              </a:ext>
            </a:extLst>
          </p:cNvPr>
          <p:cNvPicPr>
            <a:picLocks noChangeAspect="1"/>
          </p:cNvPicPr>
          <p:nvPr/>
        </p:nvPicPr>
        <p:blipFill>
          <a:blip r:embed="rId3"/>
          <a:stretch>
            <a:fillRect/>
          </a:stretch>
        </p:blipFill>
        <p:spPr>
          <a:xfrm>
            <a:off x="0" y="0"/>
            <a:ext cx="12188952" cy="6856286"/>
          </a:xfrm>
          <a:prstGeom prst="rect">
            <a:avLst/>
          </a:prstGeom>
        </p:spPr>
      </p:pic>
    </p:spTree>
    <p:extLst>
      <p:ext uri="{BB962C8B-B14F-4D97-AF65-F5344CB8AC3E}">
        <p14:creationId xmlns:p14="http://schemas.microsoft.com/office/powerpoint/2010/main" val="1975738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grafisk design, Grafik&#10;&#10;AI-genererat innehåll kan vara felaktigt.">
            <a:extLst>
              <a:ext uri="{FF2B5EF4-FFF2-40B4-BE49-F238E27FC236}">
                <a16:creationId xmlns:a16="http://schemas.microsoft.com/office/drawing/2014/main" id="{9296D55A-62EE-22E9-2DC8-15C2205955A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265491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ktangel 1">
            <a:extLst>
              <a:ext uri="{FF2B5EF4-FFF2-40B4-BE49-F238E27FC236}">
                <a16:creationId xmlns:a16="http://schemas.microsoft.com/office/drawing/2014/main" id="{FEF63BC5-AD3C-D33C-D804-55E198DDEB65}"/>
              </a:ext>
            </a:extLst>
          </p:cNvPr>
          <p:cNvSpPr/>
          <p:nvPr/>
        </p:nvSpPr>
        <p:spPr>
          <a:xfrm>
            <a:off x="7195930" y="6016487"/>
            <a:ext cx="4810540" cy="583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a:extLst>
              <a:ext uri="{FF2B5EF4-FFF2-40B4-BE49-F238E27FC236}">
                <a16:creationId xmlns:a16="http://schemas.microsoft.com/office/drawing/2014/main" id="{33A6407C-170A-ED0B-B642-5DE2851A0446}"/>
              </a:ext>
            </a:extLst>
          </p:cNvPr>
          <p:cNvSpPr/>
          <p:nvPr/>
        </p:nvSpPr>
        <p:spPr>
          <a:xfrm>
            <a:off x="8605630" y="2807183"/>
            <a:ext cx="1681370" cy="308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text, skärmbild, design&#10;&#10;AI-genererat innehåll kan vara felaktigt.">
            <a:extLst>
              <a:ext uri="{FF2B5EF4-FFF2-40B4-BE49-F238E27FC236}">
                <a16:creationId xmlns:a16="http://schemas.microsoft.com/office/drawing/2014/main" id="{0B5A39F3-2E80-7B9D-8B07-FA375FAEE61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06941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violett, grafisk design&#10;&#10;AI-genererat innehåll kan vara felaktigt.">
            <a:extLst>
              <a:ext uri="{FF2B5EF4-FFF2-40B4-BE49-F238E27FC236}">
                <a16:creationId xmlns:a16="http://schemas.microsoft.com/office/drawing/2014/main" id="{E58849C4-23E1-8AE1-5E6F-BC42D45ED53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322006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lila, violett&#10;&#10;Automatiskt genererad beskrivning">
            <a:extLst>
              <a:ext uri="{FF2B5EF4-FFF2-40B4-BE49-F238E27FC236}">
                <a16:creationId xmlns:a16="http://schemas.microsoft.com/office/drawing/2014/main" id="{DB9FE7A6-B7D2-2A0E-FF90-6CB5DFEA9C2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236740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10;&#10;Automatiskt genererad beskrivning">
            <a:extLst>
              <a:ext uri="{FF2B5EF4-FFF2-40B4-BE49-F238E27FC236}">
                <a16:creationId xmlns:a16="http://schemas.microsoft.com/office/drawing/2014/main" id="{F769249F-4C72-04A9-7B7B-F7E4C0958754}"/>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30816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utomatiskt genererad beskrivning">
            <a:extLst>
              <a:ext uri="{FF2B5EF4-FFF2-40B4-BE49-F238E27FC236}">
                <a16:creationId xmlns:a16="http://schemas.microsoft.com/office/drawing/2014/main" id="{964B3803-5D49-9547-C721-DB1B3D311B1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151109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violett&#10;&#10;Automatiskt genererad beskrivning">
            <a:extLst>
              <a:ext uri="{FF2B5EF4-FFF2-40B4-BE49-F238E27FC236}">
                <a16:creationId xmlns:a16="http://schemas.microsoft.com/office/drawing/2014/main" id="{6215BC9A-54DF-2AED-3743-BA270F999E8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80062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lila, skärmbild, violett, Syrenfärg&#10;&#10;Automatiskt genererad beskrivning">
            <a:extLst>
              <a:ext uri="{FF2B5EF4-FFF2-40B4-BE49-F238E27FC236}">
                <a16:creationId xmlns:a16="http://schemas.microsoft.com/office/drawing/2014/main" id="{49D61B2A-003B-F650-A071-65FBA670E499}"/>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230973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utomatiskt genererad beskrivning">
            <a:extLst>
              <a:ext uri="{FF2B5EF4-FFF2-40B4-BE49-F238E27FC236}">
                <a16:creationId xmlns:a16="http://schemas.microsoft.com/office/drawing/2014/main" id="{3328EFF4-C976-99F8-6EB5-321213221307}"/>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5343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ktangel 1">
            <a:extLst>
              <a:ext uri="{FF2B5EF4-FFF2-40B4-BE49-F238E27FC236}">
                <a16:creationId xmlns:a16="http://schemas.microsoft.com/office/drawing/2014/main" id="{61428BA0-D986-6364-48E5-607AE7C7D725}"/>
              </a:ext>
            </a:extLst>
          </p:cNvPr>
          <p:cNvSpPr/>
          <p:nvPr/>
        </p:nvSpPr>
        <p:spPr>
          <a:xfrm>
            <a:off x="4592430" y="3429000"/>
            <a:ext cx="1681370" cy="308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descr="En bild som visar text, skärmbild, Teckensnitt&#10;&#10;AI-genererat innehåll kan vara felaktigt.">
            <a:extLst>
              <a:ext uri="{FF2B5EF4-FFF2-40B4-BE49-F238E27FC236}">
                <a16:creationId xmlns:a16="http://schemas.microsoft.com/office/drawing/2014/main" id="{C8A2B985-E527-BD7C-F9CA-B3918897A36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73336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visitkort, Teckensnitt&#10;&#10;Automatiskt genererad beskrivning">
            <a:extLst>
              <a:ext uri="{FF2B5EF4-FFF2-40B4-BE49-F238E27FC236}">
                <a16:creationId xmlns:a16="http://schemas.microsoft.com/office/drawing/2014/main" id="{FD7EC040-5476-F364-59EF-30F6EA6D614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329136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Bildobjekt 5" descr="En bild som visar lila, violett, Syrenfärg, skärmbild&#10;&#10;Automatiskt genererad beskrivning">
            <a:extLst>
              <a:ext uri="{FF2B5EF4-FFF2-40B4-BE49-F238E27FC236}">
                <a16:creationId xmlns:a16="http://schemas.microsoft.com/office/drawing/2014/main" id="{A06E6A99-8FCF-E94F-5FED-99620DB5664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1107166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utomatiskt genererad beskrivning">
            <a:extLst>
              <a:ext uri="{FF2B5EF4-FFF2-40B4-BE49-F238E27FC236}">
                <a16:creationId xmlns:a16="http://schemas.microsoft.com/office/drawing/2014/main" id="{F6F61023-F07C-9CC9-02C3-55382E33BF6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322605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skärmbild, Teckensnitt, design&#10;&#10;Automatiskt genererad beskrivning">
            <a:extLst>
              <a:ext uri="{FF2B5EF4-FFF2-40B4-BE49-F238E27FC236}">
                <a16:creationId xmlns:a16="http://schemas.microsoft.com/office/drawing/2014/main" id="{F30F1DEF-D860-F6BA-8165-1CEB7B18B86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02017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skärmbild, Teckensnitt, design&#10;&#10;Automatiskt genererad beskrivning">
            <a:extLst>
              <a:ext uri="{FF2B5EF4-FFF2-40B4-BE49-F238E27FC236}">
                <a16:creationId xmlns:a16="http://schemas.microsoft.com/office/drawing/2014/main" id="{E020055C-82F7-EA71-E37D-123D4D3100E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368145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skärmbild, Teckensnitt&#10;&#10;Automatiskt genererad beskrivning">
            <a:extLst>
              <a:ext uri="{FF2B5EF4-FFF2-40B4-BE49-F238E27FC236}">
                <a16:creationId xmlns:a16="http://schemas.microsoft.com/office/drawing/2014/main" id="{83A81A70-FBA1-3F84-C21A-E5748CBC019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29004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skärmbild, Teckensnitt, design&#10;&#10;Automatiskt genererad beskrivning">
            <a:extLst>
              <a:ext uri="{FF2B5EF4-FFF2-40B4-BE49-F238E27FC236}">
                <a16:creationId xmlns:a16="http://schemas.microsoft.com/office/drawing/2014/main" id="{2FFC24AE-587D-6919-742D-28C420B273F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05708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violett, Syrenfärg, skärmbild&#10;&#10;Automatiskt genererad beskrivning">
            <a:extLst>
              <a:ext uri="{FF2B5EF4-FFF2-40B4-BE49-F238E27FC236}">
                <a16:creationId xmlns:a16="http://schemas.microsoft.com/office/drawing/2014/main" id="{D2D5D9C5-AA66-5EEE-21B7-00867A767C87}"/>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581551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objekt 1" descr="En bild som visar klädsel, person, kvinna, person&#10;&#10;Automatiskt genererad beskrivning">
            <a:extLst>
              <a:ext uri="{FF2B5EF4-FFF2-40B4-BE49-F238E27FC236}">
                <a16:creationId xmlns:a16="http://schemas.microsoft.com/office/drawing/2014/main" id="{8179F540-D1B9-D005-026C-3C8DDB069AB4}"/>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168751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skärmbild, Teckensnitt&#10;&#10;Automatiskt genererad beskrivning">
            <a:extLst>
              <a:ext uri="{FF2B5EF4-FFF2-40B4-BE49-F238E27FC236}">
                <a16:creationId xmlns:a16="http://schemas.microsoft.com/office/drawing/2014/main" id="{A9DA9C25-2775-D20F-30F2-27F0ECFFB384}"/>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155863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skärmbild, vattenfartyg&#10;&#10;Automatiskt genererad beskrivning">
            <a:extLst>
              <a:ext uri="{FF2B5EF4-FFF2-40B4-BE49-F238E27FC236}">
                <a16:creationId xmlns:a16="http://schemas.microsoft.com/office/drawing/2014/main" id="{013CA549-3670-92A5-7035-0D3F72557836}"/>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599342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utomatiskt genererad beskrivning">
            <a:extLst>
              <a:ext uri="{FF2B5EF4-FFF2-40B4-BE49-F238E27FC236}">
                <a16:creationId xmlns:a16="http://schemas.microsoft.com/office/drawing/2014/main" id="{9806B504-BAE4-174C-2F76-6F4D86E78804}"/>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832057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descr="De har fått mycket bättre stämning i klassen! | Lilla Aktuellt">
            <a:hlinkClick r:id="" action="ppaction://media"/>
            <a:extLst>
              <a:ext uri="{FF2B5EF4-FFF2-40B4-BE49-F238E27FC236}">
                <a16:creationId xmlns:a16="http://schemas.microsoft.com/office/drawing/2014/main" id="{6B647502-4F0D-E0DB-F6C9-2A904CBD6F73}"/>
              </a:ext>
            </a:extLst>
          </p:cNvPr>
          <p:cNvPicPr>
            <a:picLocks noRot="1" noChangeAspect="1"/>
          </p:cNvPicPr>
          <p:nvPr>
            <a:videoFile r:link="rId1"/>
          </p:nvPr>
        </p:nvPicPr>
        <p:blipFill>
          <a:blip r:embed="rId4"/>
          <a:stretch>
            <a:fillRect/>
          </a:stretch>
        </p:blipFill>
        <p:spPr>
          <a:xfrm>
            <a:off x="0" y="-45220"/>
            <a:ext cx="12192000" cy="6888480"/>
          </a:xfrm>
          <a:prstGeom prst="rect">
            <a:avLst/>
          </a:prstGeom>
        </p:spPr>
      </p:pic>
    </p:spTree>
    <p:extLst>
      <p:ext uri="{BB962C8B-B14F-4D97-AF65-F5344CB8AC3E}">
        <p14:creationId xmlns:p14="http://schemas.microsoft.com/office/powerpoint/2010/main" val="301874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nlinemedia 2" descr="Nominerade utifrån fokusområde 3 i Västmanlands jämställdhetsstrategi – jämställd utbildning">
            <a:hlinkClick r:id="" action="ppaction://media"/>
            <a:extLst>
              <a:ext uri="{FF2B5EF4-FFF2-40B4-BE49-F238E27FC236}">
                <a16:creationId xmlns:a16="http://schemas.microsoft.com/office/drawing/2014/main" id="{69DBDB67-3324-7A1E-A1B3-E8EECC5C0B13}"/>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34260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grafisk design, visitkort&#10;&#10;Automatiskt genererad beskrivning">
            <a:extLst>
              <a:ext uri="{FF2B5EF4-FFF2-40B4-BE49-F238E27FC236}">
                <a16:creationId xmlns:a16="http://schemas.microsoft.com/office/drawing/2014/main" id="{CE8BC0A1-B908-AD64-0419-25DC3992DFF7}"/>
              </a:ext>
            </a:extLst>
          </p:cNvPr>
          <p:cNvPicPr>
            <a:picLocks noChangeAspect="1"/>
          </p:cNvPicPr>
          <p:nvPr/>
        </p:nvPicPr>
        <p:blipFill rotWithShape="1">
          <a:blip r:embed="rId3"/>
          <a:srcRect t="19"/>
          <a:stretch/>
        </p:blipFill>
        <p:spPr>
          <a:xfrm>
            <a:off x="20" y="1282"/>
            <a:ext cx="12191980" cy="6856718"/>
          </a:xfrm>
          <a:prstGeom prst="rect">
            <a:avLst/>
          </a:prstGeom>
        </p:spPr>
      </p:pic>
      <p:sp>
        <p:nvSpPr>
          <p:cNvPr id="6" name="textruta 5">
            <a:extLst>
              <a:ext uri="{FF2B5EF4-FFF2-40B4-BE49-F238E27FC236}">
                <a16:creationId xmlns:a16="http://schemas.microsoft.com/office/drawing/2014/main" id="{40D4F965-A603-9FD5-5D95-EF97AD5E9875}"/>
              </a:ext>
            </a:extLst>
          </p:cNvPr>
          <p:cNvSpPr txBox="1"/>
          <p:nvPr/>
        </p:nvSpPr>
        <p:spPr>
          <a:xfrm>
            <a:off x="4134196" y="3823855"/>
            <a:ext cx="3923607" cy="400110"/>
          </a:xfrm>
          <a:prstGeom prst="rect">
            <a:avLst/>
          </a:prstGeom>
          <a:noFill/>
        </p:spPr>
        <p:txBody>
          <a:bodyPr wrap="square" rtlCol="0">
            <a:spAutoFit/>
          </a:bodyPr>
          <a:lstStyle/>
          <a:p>
            <a:pPr algn="ctr"/>
            <a:r>
              <a:rPr lang="sv-SE" sz="2000">
                <a:solidFill>
                  <a:schemeClr val="bg1"/>
                </a:solidFill>
                <a:latin typeface="Open Sans" panose="020B0606030504020204" pitchFamily="34" charset="0"/>
                <a:ea typeface="Open Sans" panose="020B0606030504020204" pitchFamily="34" charset="0"/>
                <a:cs typeface="Open Sans" panose="020B0606030504020204" pitchFamily="34" charset="0"/>
              </a:rPr>
              <a:t>Fyll i kontaktuppgifter här</a:t>
            </a:r>
          </a:p>
        </p:txBody>
      </p:sp>
    </p:spTree>
    <p:extLst>
      <p:ext uri="{BB962C8B-B14F-4D97-AF65-F5344CB8AC3E}">
        <p14:creationId xmlns:p14="http://schemas.microsoft.com/office/powerpoint/2010/main" val="2524191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logotyp&#10;&#10;Automatiskt genererad beskrivning">
            <a:extLst>
              <a:ext uri="{FF2B5EF4-FFF2-40B4-BE49-F238E27FC236}">
                <a16:creationId xmlns:a16="http://schemas.microsoft.com/office/drawing/2014/main" id="{CF5727F1-B897-FEE8-2861-34BAE18E78D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512216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violett, Syrenfärg, skärmbild&#10;&#10;Automatiskt genererad beskrivning">
            <a:extLst>
              <a:ext uri="{FF2B5EF4-FFF2-40B4-BE49-F238E27FC236}">
                <a16:creationId xmlns:a16="http://schemas.microsoft.com/office/drawing/2014/main" id="{575CE555-4EDA-41A7-5BC3-5D6DED6AEDB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87474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Bildobjekt 5" descr="En bild som visar vit, Teckensnitt, design&#10;&#10;Automatiskt genererad beskrivning">
            <a:extLst>
              <a:ext uri="{FF2B5EF4-FFF2-40B4-BE49-F238E27FC236}">
                <a16:creationId xmlns:a16="http://schemas.microsoft.com/office/drawing/2014/main" id="{96EF468E-149C-D484-89E1-7099FB4682B4}"/>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072620098"/>
      </p:ext>
    </p:extLst>
  </p:cSld>
  <p:clrMapOvr>
    <a:masterClrMapping/>
  </p:clrMapOvr>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22D8E989332AD429758B37F3F3ED1D6" ma:contentTypeVersion="16" ma:contentTypeDescription="Skapa ett nytt dokument." ma:contentTypeScope="" ma:versionID="0626195b5f3402cf68644f96777ea25d">
  <xsd:schema xmlns:xsd="http://www.w3.org/2001/XMLSchema" xmlns:xs="http://www.w3.org/2001/XMLSchema" xmlns:p="http://schemas.microsoft.com/office/2006/metadata/properties" xmlns:ns2="4958d846-9272-4f2a-befc-a96d3871aec0" xmlns:ns3="4ae8180d-ef21-4c1c-b685-0de16884a04e" targetNamespace="http://schemas.microsoft.com/office/2006/metadata/properties" ma:root="true" ma:fieldsID="26bea16796873b046b9ed08ba432bd4a" ns2:_="" ns3:_="">
    <xsd:import namespace="4958d846-9272-4f2a-befc-a96d3871aec0"/>
    <xsd:import namespace="4ae8180d-ef21-4c1c-b685-0de16884a0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LengthInSeconds" minOccurs="0"/>
                <xsd:element ref="ns3:MediaServiceLocation"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8d846-9272-4f2a-befc-a96d3871aec0"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da9ce6f3-9f97-46f8-99cb-3877402741c4}" ma:internalName="TaxCatchAll" ma:showField="CatchAllData" ma:web="4958d846-9272-4f2a-befc-a96d3871aec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e8180d-ef21-4c1c-b685-0de16884a04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8d2b7012-69e0-4560-995e-bee6d3d963a8"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958d846-9272-4f2a-befc-a96d3871aec0" xsi:nil="true"/>
    <lcf76f155ced4ddcb4097134ff3c332f xmlns="4ae8180d-ef21-4c1c-b685-0de16884a04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98D3F52-B7BC-400F-B1C4-0F2DE0B3B289}">
  <ds:schemaRefs>
    <ds:schemaRef ds:uri="http://schemas.microsoft.com/sharepoint/v3/contenttype/forms"/>
  </ds:schemaRefs>
</ds:datastoreItem>
</file>

<file path=customXml/itemProps2.xml><?xml version="1.0" encoding="utf-8"?>
<ds:datastoreItem xmlns:ds="http://schemas.openxmlformats.org/officeDocument/2006/customXml" ds:itemID="{C556285D-1FFD-4FF3-8E51-683B0B279004}">
  <ds:schemaRefs>
    <ds:schemaRef ds:uri="4958d846-9272-4f2a-befc-a96d3871aec0"/>
    <ds:schemaRef ds:uri="4ae8180d-ef21-4c1c-b685-0de16884a0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5D4D5B3-1CDF-4653-A092-F08363E19159}">
  <ds:schemaRefs>
    <ds:schemaRef ds:uri="http://purl.org/dc/dcmitype/"/>
    <ds:schemaRef ds:uri="http://schemas.microsoft.com/office/2006/documentManagement/types"/>
    <ds:schemaRef ds:uri="http://purl.org/dc/elements/1.1/"/>
    <ds:schemaRef ds:uri="http://schemas.microsoft.com/office/infopath/2007/PartnerControls"/>
    <ds:schemaRef ds:uri="http://purl.org/dc/terms/"/>
    <ds:schemaRef ds:uri="http://schemas.microsoft.com/office/2006/metadata/properties"/>
    <ds:schemaRef ds:uri="http://schemas.openxmlformats.org/package/2006/metadata/core-properties"/>
    <ds:schemaRef ds:uri="http://www.w3.org/XML/1998/namespace"/>
    <ds:schemaRef ds:uri="4958d846-9272-4f2a-befc-a96d3871aec0"/>
    <ds:schemaRef ds:uri="4ae8180d-ef21-4c1c-b685-0de16884a04e"/>
  </ds:schemaRefs>
</ds:datastoreItem>
</file>

<file path=docProps/app.xml><?xml version="1.0" encoding="utf-8"?>
<Properties xmlns="http://schemas.openxmlformats.org/officeDocument/2006/extended-properties" xmlns:vt="http://schemas.openxmlformats.org/officeDocument/2006/docPropsVTypes">
  <Template>Office-tema</Template>
  <TotalTime>0</TotalTime>
  <Words>6512</Words>
  <Application>Microsoft Macintosh PowerPoint</Application>
  <PresentationFormat>Bredbild</PresentationFormat>
  <Paragraphs>762</Paragraphs>
  <Slides>65</Slides>
  <Notes>65</Notes>
  <HiddenSlides>1</HiddenSlides>
  <MMClips>2</MMClips>
  <ScaleCrop>false</ScaleCrop>
  <HeadingPairs>
    <vt:vector size="6" baseType="variant">
      <vt:variant>
        <vt:lpstr>Använt teckensnitt</vt:lpstr>
      </vt:variant>
      <vt:variant>
        <vt:i4>20</vt:i4>
      </vt:variant>
      <vt:variant>
        <vt:lpstr>Tema</vt:lpstr>
      </vt:variant>
      <vt:variant>
        <vt:i4>1</vt:i4>
      </vt:variant>
      <vt:variant>
        <vt:lpstr>Bildrubriker</vt:lpstr>
      </vt:variant>
      <vt:variant>
        <vt:i4>65</vt:i4>
      </vt:variant>
    </vt:vector>
  </HeadingPairs>
  <TitlesOfParts>
    <vt:vector size="86" baseType="lpstr">
      <vt:lpstr>AGaramondPro</vt:lpstr>
      <vt:lpstr>Arial</vt:lpstr>
      <vt:lpstr>Avenir LT W01_55 Roman1475520</vt:lpstr>
      <vt:lpstr>Avenir Next LT W01 Demi</vt:lpstr>
      <vt:lpstr>Calibri</vt:lpstr>
      <vt:lpstr>Calibri Light</vt:lpstr>
      <vt:lpstr>Documan Bold</vt:lpstr>
      <vt:lpstr>Documan Heavy</vt:lpstr>
      <vt:lpstr>Documan-bold</vt:lpstr>
      <vt:lpstr>Garamond</vt:lpstr>
      <vt:lpstr>Georgia</vt:lpstr>
      <vt:lpstr>Gill Sans</vt:lpstr>
      <vt:lpstr>Helvetica</vt:lpstr>
      <vt:lpstr>Helvetica Rounded Condensed</vt:lpstr>
      <vt:lpstr>Helvetica Rounded LT W01 Bd Cn</vt:lpstr>
      <vt:lpstr>HelveticaRounded LT Pro BdCn</vt:lpstr>
      <vt:lpstr>HelveticaRoundedLTPro</vt:lpstr>
      <vt:lpstr>Open Sans</vt:lpstr>
      <vt:lpstr>Open Sans Extrabold</vt:lpstr>
      <vt:lpstr>Symbol</vt:lpstr>
      <vt:lpstr>1_Office-tema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Adam Wassrin</dc:creator>
  <cp:lastModifiedBy>Agnes Blunck</cp:lastModifiedBy>
  <cp:revision>3</cp:revision>
  <cp:lastPrinted>2017-06-13T15:49:34Z</cp:lastPrinted>
  <dcterms:created xsi:type="dcterms:W3CDTF">2020-12-10T10:35:50Z</dcterms:created>
  <dcterms:modified xsi:type="dcterms:W3CDTF">2025-11-14T13:15:49Z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3480200.00000000</vt:lpwstr>
  </property>
  <property fmtid="{D5CDD505-2E9C-101B-9397-08002B2CF9AE}" pid="3" name="ContentTypeId">
    <vt:lpwstr>0x010100D22D8E989332AD429758B37F3F3ED1D6</vt:lpwstr>
  </property>
  <property fmtid="{D5CDD505-2E9C-101B-9397-08002B2CF9AE}" pid="4" name="MediaServiceImageTags">
    <vt:lpwstr/>
  </property>
</Properties>
</file>