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3" r:id="rId4"/>
    <p:sldMasterId id="2147483723" r:id="rId5"/>
  </p:sldMasterIdLst>
  <p:notesMasterIdLst>
    <p:notesMasterId r:id="rId80"/>
  </p:notesMasterIdLst>
  <p:sldIdLst>
    <p:sldId id="917" r:id="rId6"/>
    <p:sldId id="919" r:id="rId7"/>
    <p:sldId id="1299" r:id="rId8"/>
    <p:sldId id="784" r:id="rId9"/>
    <p:sldId id="1287" r:id="rId10"/>
    <p:sldId id="1288" r:id="rId11"/>
    <p:sldId id="1320" r:id="rId12"/>
    <p:sldId id="1321" r:id="rId13"/>
    <p:sldId id="1322" r:id="rId14"/>
    <p:sldId id="1323" r:id="rId15"/>
    <p:sldId id="1254" r:id="rId16"/>
    <p:sldId id="1151" r:id="rId17"/>
    <p:sldId id="267" r:id="rId18"/>
    <p:sldId id="268" r:id="rId19"/>
    <p:sldId id="279" r:id="rId20"/>
    <p:sldId id="270" r:id="rId21"/>
    <p:sldId id="1300" r:id="rId22"/>
    <p:sldId id="1301" r:id="rId23"/>
    <p:sldId id="1302" r:id="rId24"/>
    <p:sldId id="1303" r:id="rId25"/>
    <p:sldId id="1304" r:id="rId26"/>
    <p:sldId id="1305" r:id="rId27"/>
    <p:sldId id="256" r:id="rId28"/>
    <p:sldId id="3653" r:id="rId29"/>
    <p:sldId id="1330" r:id="rId30"/>
    <p:sldId id="3630" r:id="rId31"/>
    <p:sldId id="3631" r:id="rId32"/>
    <p:sldId id="3652" r:id="rId33"/>
    <p:sldId id="3657" r:id="rId34"/>
    <p:sldId id="3633" r:id="rId35"/>
    <p:sldId id="3634" r:id="rId36"/>
    <p:sldId id="3635" r:id="rId37"/>
    <p:sldId id="3636" r:id="rId38"/>
    <p:sldId id="278" r:id="rId39"/>
    <p:sldId id="1329" r:id="rId40"/>
    <p:sldId id="1247" r:id="rId41"/>
    <p:sldId id="1324" r:id="rId42"/>
    <p:sldId id="1306" r:id="rId43"/>
    <p:sldId id="1307" r:id="rId44"/>
    <p:sldId id="1308" r:id="rId45"/>
    <p:sldId id="1268" r:id="rId46"/>
    <p:sldId id="1273" r:id="rId47"/>
    <p:sldId id="1126" r:id="rId48"/>
    <p:sldId id="1325" r:id="rId49"/>
    <p:sldId id="1326" r:id="rId50"/>
    <p:sldId id="1310" r:id="rId51"/>
    <p:sldId id="1311" r:id="rId52"/>
    <p:sldId id="1312" r:id="rId53"/>
    <p:sldId id="1313" r:id="rId54"/>
    <p:sldId id="1314" r:id="rId55"/>
    <p:sldId id="1327" r:id="rId56"/>
    <p:sldId id="473" r:id="rId57"/>
    <p:sldId id="1208" r:id="rId58"/>
    <p:sldId id="1219" r:id="rId59"/>
    <p:sldId id="1223" r:id="rId60"/>
    <p:sldId id="474" r:id="rId61"/>
    <p:sldId id="1309" r:id="rId62"/>
    <p:sldId id="1251" r:id="rId63"/>
    <p:sldId id="1158" r:id="rId64"/>
    <p:sldId id="1294" r:id="rId65"/>
    <p:sldId id="1160" r:id="rId66"/>
    <p:sldId id="1295" r:id="rId67"/>
    <p:sldId id="1315" r:id="rId68"/>
    <p:sldId id="1293" r:id="rId69"/>
    <p:sldId id="1318" r:id="rId70"/>
    <p:sldId id="1319" r:id="rId71"/>
    <p:sldId id="1296" r:id="rId72"/>
    <p:sldId id="1109" r:id="rId73"/>
    <p:sldId id="1328" r:id="rId74"/>
    <p:sldId id="1316" r:id="rId75"/>
    <p:sldId id="1317" r:id="rId76"/>
    <p:sldId id="1281" r:id="rId77"/>
    <p:sldId id="1297" r:id="rId78"/>
    <p:sldId id="295" r:id="rId79"/>
  </p:sldIdLst>
  <p:sldSz cx="12192000" cy="6858000"/>
  <p:notesSz cx="6810375" cy="9942513"/>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ixa innan" id="{E58F283D-677D-0C48-9D0D-FC7DBDE6D714}">
          <p14:sldIdLst>
            <p14:sldId id="917"/>
          </p14:sldIdLst>
        </p14:section>
        <p14:section name="Introduktion" id="{F0317117-645B-F843-9D96-3DA63C71E108}">
          <p14:sldIdLst>
            <p14:sldId id="919"/>
            <p14:sldId id="1299"/>
            <p14:sldId id="784"/>
            <p14:sldId id="1287"/>
            <p14:sldId id="1288"/>
            <p14:sldId id="1320"/>
            <p14:sldId id="1321"/>
            <p14:sldId id="1322"/>
            <p14:sldId id="1323"/>
            <p14:sldId id="1254"/>
          </p14:sldIdLst>
        </p14:section>
        <p14:section name="Våldsprevention" id="{BCC1B8C5-4E7C-9E40-8F1F-367493F9CFA5}">
          <p14:sldIdLst>
            <p14:sldId id="1151"/>
            <p14:sldId id="267"/>
            <p14:sldId id="268"/>
          </p14:sldIdLst>
        </p14:section>
        <p14:section name="MVP Skola" id="{8D14F85B-B875-DF4C-9506-7AACD6BA8373}">
          <p14:sldIdLst>
            <p14:sldId id="279"/>
            <p14:sldId id="270"/>
            <p14:sldId id="1300"/>
            <p14:sldId id="1301"/>
            <p14:sldId id="1302"/>
            <p14:sldId id="1303"/>
            <p14:sldId id="1304"/>
            <p14:sldId id="1305"/>
            <p14:sldId id="256"/>
            <p14:sldId id="3653"/>
            <p14:sldId id="1330"/>
            <p14:sldId id="3630"/>
            <p14:sldId id="3631"/>
            <p14:sldId id="3652"/>
            <p14:sldId id="3657"/>
            <p14:sldId id="3633"/>
            <p14:sldId id="3634"/>
            <p14:sldId id="3635"/>
            <p14:sldId id="3636"/>
            <p14:sldId id="278"/>
          </p14:sldIdLst>
        </p14:section>
        <p14:section name="Paus" id="{3C7A97A5-76D1-2942-9876-7FEBB5A611F1}">
          <p14:sldIdLst>
            <p14:sldId id="1329"/>
          </p14:sldIdLst>
        </p14:section>
        <p14:section name="Våld" id="{54299001-C31A-0D40-8044-D0BB77FECD40}">
          <p14:sldIdLst>
            <p14:sldId id="1247"/>
            <p14:sldId id="1324"/>
            <p14:sldId id="1306"/>
            <p14:sldId id="1307"/>
            <p14:sldId id="1308"/>
            <p14:sldId id="1268"/>
          </p14:sldIdLst>
        </p14:section>
        <p14:section name="Genus och normer" id="{532502E2-6306-854A-A98C-8A3CBE405197}">
          <p14:sldIdLst>
            <p14:sldId id="1273"/>
            <p14:sldId id="1126"/>
            <p14:sldId id="1325"/>
            <p14:sldId id="1326"/>
            <p14:sldId id="1310"/>
            <p14:sldId id="1311"/>
            <p14:sldId id="1312"/>
            <p14:sldId id="1313"/>
            <p14:sldId id="1314"/>
            <p14:sldId id="1327"/>
            <p14:sldId id="473"/>
            <p14:sldId id="1208"/>
            <p14:sldId id="1219"/>
            <p14:sldId id="1223"/>
            <p14:sldId id="474"/>
          </p14:sldIdLst>
        </p14:section>
        <p14:section name="Paus" id="{D19900CC-379F-534D-B946-EE3BCFEF2F81}">
          <p14:sldIdLst>
            <p14:sldId id="1309"/>
          </p14:sldIdLst>
        </p14:section>
        <p14:section name="Åskådare" id="{86D85C1B-8B19-484D-B60E-FBD24FC49004}">
          <p14:sldIdLst>
            <p14:sldId id="1251"/>
            <p14:sldId id="1158"/>
            <p14:sldId id="1294"/>
            <p14:sldId id="1160"/>
            <p14:sldId id="1295"/>
            <p14:sldId id="1315"/>
            <p14:sldId id="1293"/>
            <p14:sldId id="1318"/>
            <p14:sldId id="1319"/>
            <p14:sldId id="1296"/>
            <p14:sldId id="1109"/>
            <p14:sldId id="1328"/>
            <p14:sldId id="1316"/>
            <p14:sldId id="1317"/>
          </p14:sldIdLst>
        </p14:section>
        <p14:section name="Avslutning" id="{D75DD9B8-91C4-A74F-9B42-86799D68CA42}">
          <p14:sldIdLst>
            <p14:sldId id="1281"/>
            <p14:sldId id="1297"/>
            <p14:sldId id="29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89DDDB-97A2-F68F-59CF-159BF678B16A}" name="Emilia Eriksson" initials="EE" userId="S::emilia.eriksson@mfj.se::661306ae-6a24-4d6d-81fe-14669789b2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6149B"/>
    <a:srgbClr val="EEE9FF"/>
    <a:srgbClr val="4B099E"/>
    <a:srgbClr val="E4EAF9"/>
    <a:srgbClr val="14595C"/>
    <a:srgbClr val="FEE2DD"/>
    <a:srgbClr val="EB714E"/>
    <a:srgbClr val="DE7846"/>
    <a:srgbClr val="5B47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3D761F-EE59-3D43-BB79-CABC26172DF4}" v="1" dt="2025-11-14T13:15:57.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p:restoredTop sz="94676"/>
  </p:normalViewPr>
  <p:slideViewPr>
    <p:cSldViewPr snapToGrid="0">
      <p:cViewPr varScale="1">
        <p:scale>
          <a:sx n="41" d="100"/>
          <a:sy n="41" d="100"/>
        </p:scale>
        <p:origin x="200" y="15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8/10/relationships/authors" Target="authors.xml"/><Relationship Id="rId61" Type="http://schemas.openxmlformats.org/officeDocument/2006/relationships/slide" Target="slides/slide56.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es Blunck" userId="0b44d50f-09f2-4982-a6d5-bece8584cd8b" providerId="ADAL" clId="{25DEFF90-72A5-539B-AAC8-9E56C6BFA995}"/>
    <pc:docChg chg="addSld delSld modSld modSection">
      <pc:chgData name="Agnes Blunck" userId="0b44d50f-09f2-4982-a6d5-bece8584cd8b" providerId="ADAL" clId="{25DEFF90-72A5-539B-AAC8-9E56C6BFA995}" dt="2025-11-14T13:16:06.800" v="2" actId="2696"/>
      <pc:docMkLst>
        <pc:docMk/>
      </pc:docMkLst>
      <pc:sldChg chg="del">
        <pc:chgData name="Agnes Blunck" userId="0b44d50f-09f2-4982-a6d5-bece8584cd8b" providerId="ADAL" clId="{25DEFF90-72A5-539B-AAC8-9E56C6BFA995}" dt="2025-11-14T13:16:06.800" v="2" actId="2696"/>
        <pc:sldMkLst>
          <pc:docMk/>
          <pc:sldMk cId="2737887332" sldId="3632"/>
        </pc:sldMkLst>
      </pc:sldChg>
      <pc:sldChg chg="delSp add setBg delDesignElem">
        <pc:chgData name="Agnes Blunck" userId="0b44d50f-09f2-4982-a6d5-bece8584cd8b" providerId="ADAL" clId="{25DEFF90-72A5-539B-AAC8-9E56C6BFA995}" dt="2025-11-14T13:15:57.622" v="1"/>
        <pc:sldMkLst>
          <pc:docMk/>
          <pc:sldMk cId="3419163535" sldId="3657"/>
        </pc:sldMkLst>
        <pc:spChg chg="del">
          <ac:chgData name="Agnes Blunck" userId="0b44d50f-09f2-4982-a6d5-bece8584cd8b" providerId="ADAL" clId="{25DEFF90-72A5-539B-AAC8-9E56C6BFA995}" dt="2025-11-14T13:15:57.622" v="1"/>
          <ac:spMkLst>
            <pc:docMk/>
            <pc:sldMk cId="3419163535" sldId="3657"/>
            <ac:spMk id="18" creationId="{42A4FC2C-047E-45A5-965D-8E1E3BF09B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F31B4DBE-3CA0-4159-9C4F-607D2B961142}" type="datetimeFigureOut">
              <a:rPr lang="sv-SE" smtClean="0"/>
              <a:t>2025-11-14</a:t>
            </a:fld>
            <a:endParaRPr lang="sv-SE"/>
          </a:p>
        </p:txBody>
      </p:sp>
      <p:sp>
        <p:nvSpPr>
          <p:cNvPr id="4" name="Platshållare för bildobjekt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91983B2C-8742-462B-80D2-17BF7749832E}" type="slidenum">
              <a:rPr lang="sv-SE" smtClean="0"/>
              <a:t>‹#›</a:t>
            </a:fld>
            <a:endParaRPr lang="sv-SE"/>
          </a:p>
        </p:txBody>
      </p:sp>
    </p:spTree>
    <p:extLst>
      <p:ext uri="{BB962C8B-B14F-4D97-AF65-F5344CB8AC3E}">
        <p14:creationId xmlns:p14="http://schemas.microsoft.com/office/powerpoint/2010/main" val="180332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2A8C2DEF-EF22-4FF2-B67A-B4037489618E}" type="slidenum">
              <a:rPr lang="sv-SE" smtClean="0"/>
              <a:t>1</a:t>
            </a:fld>
            <a:endParaRPr lang="sv-SE"/>
          </a:p>
        </p:txBody>
      </p:sp>
    </p:spTree>
    <p:extLst>
      <p:ext uri="{BB962C8B-B14F-4D97-AF65-F5344CB8AC3E}">
        <p14:creationId xmlns:p14="http://schemas.microsoft.com/office/powerpoint/2010/main" val="1557871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D8DF1-B4E3-B3B8-9075-D9BD759CCA6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9B27D5-5544-E133-AD42-6EE3544DE7A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3F9BA7-A0A9-09BA-59D3-DBD32DF4BE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innehållet på sliden.</a:t>
            </a:r>
            <a:endParaRPr lang="sv-SE"/>
          </a:p>
          <a:p>
            <a:pPr marL="171450" indent="-171450">
              <a:buFontTx/>
              <a:buChar char="-"/>
            </a:pPr>
            <a:endParaRPr lang="sv-SE"/>
          </a:p>
          <a:p>
            <a:pPr marL="171450" indent="-171450">
              <a:buFontTx/>
              <a:buChar char="-"/>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lvl="0" indent="-228600">
              <a:buFont typeface="+mj-lt"/>
              <a:buAutoNum type="arabicPeriod"/>
            </a:pPr>
            <a:r>
              <a:rPr lang="sv-SE"/>
              <a:t>Sammanfattat vet vi att unga är mer utsatta än äldre åldersgrupper.</a:t>
            </a:r>
          </a:p>
          <a:p>
            <a:pPr marL="228600" lvl="0" indent="-228600">
              <a:buFont typeface="+mj-lt"/>
              <a:buAutoNum type="arabicPeriod"/>
            </a:pPr>
            <a:r>
              <a:rPr lang="sv-SE"/>
              <a:t>Våldet utövas där unga befinner sig – hemma, i skolan, på fritidsgården och en stor arena är våldet i onlinemiljöer.</a:t>
            </a:r>
          </a:p>
          <a:p>
            <a:pPr marL="228600" lvl="0" indent="-228600">
              <a:buFont typeface="+mj-lt"/>
              <a:buAutoNum type="arabicPeriod"/>
            </a:pPr>
            <a:r>
              <a:rPr lang="sv-SE"/>
              <a:t>Våldsutsatthet leder i vissa fall till eget våldsutövande och i många fall till psykisk ohälsa (självskadebeteende, depression, ångest, suicid och självmordsförsök).</a:t>
            </a:r>
          </a:p>
          <a:p>
            <a:pPr marL="0" indent="0">
              <a:buFontTx/>
              <a:buNone/>
            </a:pPr>
            <a:endParaRPr lang="sv-SE"/>
          </a:p>
        </p:txBody>
      </p:sp>
      <p:sp>
        <p:nvSpPr>
          <p:cNvPr id="4" name="Platshållare för bildnummer 3">
            <a:extLst>
              <a:ext uri="{FF2B5EF4-FFF2-40B4-BE49-F238E27FC236}">
                <a16:creationId xmlns:a16="http://schemas.microsoft.com/office/drawing/2014/main" id="{59F307CA-D452-AE61-D90E-0051BB091B6B}"/>
              </a:ext>
            </a:extLst>
          </p:cNvPr>
          <p:cNvSpPr>
            <a:spLocks noGrp="1"/>
          </p:cNvSpPr>
          <p:nvPr>
            <p:ph type="sldNum" sz="quarter" idx="10"/>
          </p:nvPr>
        </p:nvSpPr>
        <p:spPr/>
        <p:txBody>
          <a:bodyPr/>
          <a:lstStyle/>
          <a:p>
            <a:fld id="{91983B2C-8742-462B-80D2-17BF7749832E}" type="slidenum">
              <a:rPr lang="sv-SE" smtClean="0"/>
              <a:t>10</a:t>
            </a:fld>
            <a:endParaRPr lang="sv-SE"/>
          </a:p>
        </p:txBody>
      </p:sp>
    </p:spTree>
    <p:extLst>
      <p:ext uri="{BB962C8B-B14F-4D97-AF65-F5344CB8AC3E}">
        <p14:creationId xmlns:p14="http://schemas.microsoft.com/office/powerpoint/2010/main" val="3888156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Förmedla: </a:t>
            </a:r>
          </a:p>
          <a:p>
            <a:pPr marL="228600" indent="-228600">
              <a:buFont typeface="+mj-lt"/>
              <a:buAutoNum type="arabicPeriod"/>
            </a:pPr>
            <a:r>
              <a:rPr lang="sv-SE"/>
              <a:t>Att prata om våld kan väcka jobbiga känslor eftersom egna erfarenheter är vanligt. Det gäller såväl vuxna som barn.</a:t>
            </a:r>
          </a:p>
          <a:p>
            <a:pPr marL="228600" indent="-228600">
              <a:buFont typeface="+mj-lt"/>
              <a:buAutoNum type="arabicPeriod"/>
            </a:pPr>
            <a:r>
              <a:rPr lang="sv-SE"/>
              <a:t>Stödlista (ni får för vuxna – eleverna får en anpassad för dem)</a:t>
            </a:r>
          </a:p>
          <a:p>
            <a:pPr marL="228600" indent="-228600">
              <a:buFont typeface="+mj-lt"/>
              <a:buAutoNum type="arabicPeriod"/>
            </a:pPr>
            <a:r>
              <a:rPr lang="sv-SE" baseline="0">
                <a:highlight>
                  <a:srgbClr val="FF0000"/>
                </a:highlight>
              </a:rPr>
              <a:t>Det är också viktigt att alla känner till skolans rutiner för hantering av våld när en sätter igång med MVP-arbetet.</a:t>
            </a:r>
          </a:p>
          <a:p>
            <a:pPr marL="228600" indent="-228600">
              <a:buFont typeface="+mj-lt"/>
              <a:buAutoNum type="arabicPeriod"/>
            </a:pPr>
            <a:r>
              <a:rPr lang="sv-SE" baseline="0">
                <a:highlight>
                  <a:srgbClr val="FF0000"/>
                </a:highlight>
              </a:rPr>
              <a:t>Att elevhälsan är informerad och med på tåget.</a:t>
            </a:r>
          </a:p>
          <a:p>
            <a:endParaRPr lang="sv-SE"/>
          </a:p>
          <a:p>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11</a:t>
            </a:fld>
            <a:endParaRPr lang="sv-SE"/>
          </a:p>
        </p:txBody>
      </p:sp>
    </p:spTree>
    <p:extLst>
      <p:ext uri="{BB962C8B-B14F-4D97-AF65-F5344CB8AC3E}">
        <p14:creationId xmlns:p14="http://schemas.microsoft.com/office/powerpoint/2010/main" val="3381613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baseline="0"/>
              <a:t>Våldsprevention </a:t>
            </a:r>
            <a:r>
              <a:rPr lang="sv-SE" b="0" baseline="0"/>
              <a:t>(10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baseline="0"/>
              <a:t>Förmedla: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Ofta sker åtgärder när våld redan har skett. Men frågan är – går våld att förebygga?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Svar: ja och det är därför vi är här!</a:t>
            </a:r>
            <a:endParaRPr lang="sv-SE" b="0"/>
          </a:p>
          <a:p>
            <a:endParaRPr lang="sv-SE" b="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strike="sngStrike" baseline="0"/>
          </a:p>
        </p:txBody>
      </p:sp>
      <p:sp>
        <p:nvSpPr>
          <p:cNvPr id="4" name="Platshållare för bildnummer 3"/>
          <p:cNvSpPr>
            <a:spLocks noGrp="1"/>
          </p:cNvSpPr>
          <p:nvPr>
            <p:ph type="sldNum" sz="quarter" idx="5"/>
          </p:nvPr>
        </p:nvSpPr>
        <p:spPr/>
        <p:txBody>
          <a:bodyPr/>
          <a:lstStyle/>
          <a:p>
            <a:fld id="{91983B2C-8742-462B-80D2-17BF7749832E}" type="slidenum">
              <a:rPr lang="sv-SE" smtClean="0"/>
              <a:t>12</a:t>
            </a:fld>
            <a:endParaRPr lang="sv-SE"/>
          </a:p>
        </p:txBody>
      </p:sp>
    </p:spTree>
    <p:extLst>
      <p:ext uri="{BB962C8B-B14F-4D97-AF65-F5344CB8AC3E}">
        <p14:creationId xmlns:p14="http://schemas.microsoft.com/office/powerpoint/2010/main" val="3643334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b="0" baseline="0"/>
              <a:t>Att göra:</a:t>
            </a:r>
          </a:p>
          <a:p>
            <a:pPr marL="228600" indent="-228600">
              <a:buFont typeface="+mj-lt"/>
              <a:buAutoNum type="arabicPeriod"/>
              <a:defRPr/>
            </a:pPr>
            <a:r>
              <a:rPr lang="sv-SE" b="0" baseline="0"/>
              <a:t>Läs upp citat.</a:t>
            </a:r>
          </a:p>
          <a:p>
            <a:pPr marL="228600" indent="-228600">
              <a:buFont typeface="+mj-lt"/>
              <a:buAutoNum type="arabicPeriod"/>
              <a:defRPr/>
            </a:pPr>
            <a:r>
              <a:rPr lang="sv-SE" b="0" baseline="0"/>
              <a:t>Förmedla:</a:t>
            </a:r>
          </a:p>
          <a:p>
            <a:pPr marL="685800" lvl="1" indent="-228600">
              <a:buFont typeface="Arial" panose="020B0604020202020204" pitchFamily="34" charset="0"/>
              <a:buChar char="•"/>
              <a:defRPr/>
            </a:pPr>
            <a:r>
              <a:rPr lang="sv-SE" b="0" baseline="0"/>
              <a:t>Våld kan förebyggas, det är alltså ingenting som vi bara går runt och tror utan det är påstående som kan underbyggas med evidens. </a:t>
            </a:r>
          </a:p>
          <a:p>
            <a:endParaRPr lang="sv-SE" sz="1200" b="0" kern="1200" baseline="0">
              <a:solidFill>
                <a:schemeClr val="tx1"/>
              </a:solidFill>
              <a:effectLst/>
              <a:latin typeface="+mn-lt"/>
              <a:ea typeface="+mn-ea"/>
              <a:cs typeface="+mn-cs"/>
            </a:endParaRP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13</a:t>
            </a:fld>
            <a:endParaRPr lang="sv-SE"/>
          </a:p>
        </p:txBody>
      </p:sp>
    </p:spTree>
    <p:extLst>
      <p:ext uri="{BB962C8B-B14F-4D97-AF65-F5344CB8AC3E}">
        <p14:creationId xmlns:p14="http://schemas.microsoft.com/office/powerpoint/2010/main" val="280604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noProof="0">
                <a:solidFill>
                  <a:schemeClr val="tx1"/>
                </a:solidFill>
                <a:effectLst/>
                <a:latin typeface="+mn-lt"/>
                <a:ea typeface="+mn-ea"/>
                <a:cs typeface="+mn-cs"/>
              </a:rPr>
              <a:t>Att göra:</a:t>
            </a:r>
          </a:p>
          <a:p>
            <a:pPr marL="228600" indent="-228600">
              <a:buFont typeface="+mj-lt"/>
              <a:buAutoNum type="arabicPeriod"/>
            </a:pPr>
            <a:r>
              <a:rPr lang="sv-SE" sz="1200" kern="1200" noProof="0">
                <a:solidFill>
                  <a:schemeClr val="tx1"/>
                </a:solidFill>
                <a:effectLst/>
                <a:latin typeface="+mn-lt"/>
                <a:ea typeface="+mn-ea"/>
                <a:cs typeface="+mn-cs"/>
              </a:rPr>
              <a:t>Förmedla:</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WHO har sammanställt 7 våldsförebyggande strategier.</a:t>
            </a:r>
          </a:p>
          <a:p>
            <a:pPr marL="228600" indent="-228600">
              <a:buFont typeface="+mj-lt"/>
              <a:buAutoNum type="arabicPeriod"/>
            </a:pPr>
            <a:r>
              <a:rPr lang="sv-SE" sz="1200" kern="1200" noProof="0">
                <a:solidFill>
                  <a:schemeClr val="tx1"/>
                </a:solidFill>
                <a:effectLst/>
                <a:latin typeface="+mn-lt"/>
                <a:ea typeface="+mn-ea"/>
                <a:cs typeface="+mn-cs"/>
              </a:rPr>
              <a:t>Läs upp punkterna ovan.</a:t>
            </a:r>
          </a:p>
          <a:p>
            <a:pPr marL="228600" indent="-228600">
              <a:buFont typeface="+mj-lt"/>
              <a:buAutoNum type="arabicPeriod"/>
            </a:pPr>
            <a:r>
              <a:rPr lang="sv-SE" sz="1200" kern="1200" noProof="0">
                <a:solidFill>
                  <a:schemeClr val="tx1"/>
                </a:solidFill>
                <a:effectLst/>
                <a:latin typeface="+mn-lt"/>
                <a:ea typeface="+mn-ea"/>
                <a:cs typeface="+mn-cs"/>
              </a:rPr>
              <a:t>Förmedla: </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MVP fokuserar på punkt 2, 5 och 6.</a:t>
            </a:r>
            <a:endParaRPr lang="en-US" sz="1200" b="1" kern="1200">
              <a:solidFill>
                <a:schemeClr val="tx1"/>
              </a:solidFill>
              <a:effectLst/>
              <a:latin typeface="+mn-lt"/>
              <a:ea typeface="+mn-ea"/>
              <a:cs typeface="+mn-cs"/>
            </a:endParaRP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14</a:t>
            </a:fld>
            <a:endParaRPr lang="sv-SE"/>
          </a:p>
        </p:txBody>
      </p:sp>
    </p:spTree>
    <p:extLst>
      <p:ext uri="{BB962C8B-B14F-4D97-AF65-F5344CB8AC3E}">
        <p14:creationId xmlns:p14="http://schemas.microsoft.com/office/powerpoint/2010/main" val="420213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a:solidFill>
                  <a:schemeClr val="tx1"/>
                </a:solidFill>
                <a:effectLst/>
                <a:latin typeface="+mn-lt"/>
                <a:ea typeface="+mn-ea"/>
                <a:cs typeface="+mn-cs"/>
                <a:sym typeface="Lucida Grande"/>
              </a:rPr>
              <a:t>Vad är MVP Skola? </a:t>
            </a:r>
            <a:r>
              <a:rPr lang="sv-SE" sz="1200" b="0" kern="1200">
                <a:solidFill>
                  <a:schemeClr val="tx1"/>
                </a:solidFill>
                <a:effectLst/>
                <a:latin typeface="+mn-lt"/>
                <a:ea typeface="+mn-ea"/>
                <a:cs typeface="+mn-cs"/>
                <a:sym typeface="Lucida Grande"/>
              </a:rPr>
              <a:t>(20 min)</a:t>
            </a:r>
          </a:p>
          <a:p>
            <a:endParaRPr lang="sv-SE" sz="1200" kern="1200">
              <a:solidFill>
                <a:schemeClr val="tx1"/>
              </a:solidFill>
              <a:effectLst/>
              <a:latin typeface="+mn-lt"/>
              <a:ea typeface="+mn-ea"/>
              <a:cs typeface="+mn-cs"/>
              <a:sym typeface="Lucida Grande"/>
            </a:endParaRPr>
          </a:p>
          <a:p>
            <a:r>
              <a:rPr lang="sv-SE" sz="1200" kern="1200">
                <a:solidFill>
                  <a:schemeClr val="tx1"/>
                </a:solidFill>
                <a:effectLst/>
                <a:latin typeface="+mn-lt"/>
                <a:ea typeface="+mn-ea"/>
                <a:cs typeface="+mn-cs"/>
                <a:sym typeface="Lucida Grande"/>
              </a:rPr>
              <a:t>Att göra:</a:t>
            </a:r>
          </a:p>
          <a:p>
            <a:pPr marL="228600" indent="-228600">
              <a:buFont typeface="+mj-lt"/>
              <a:buAutoNum type="arabicPeriod"/>
            </a:pPr>
            <a:r>
              <a:rPr lang="sv-SE" sz="1200" kern="1200">
                <a:solidFill>
                  <a:schemeClr val="tx1"/>
                </a:solidFill>
                <a:effectLst/>
                <a:latin typeface="+mn-lt"/>
                <a:ea typeface="+mn-ea"/>
                <a:cs typeface="+mn-cs"/>
                <a:sym typeface="Lucida Grande"/>
              </a:rPr>
              <a:t>Förmedla:</a:t>
            </a:r>
          </a:p>
          <a:p>
            <a:pPr marL="685800" lvl="1" indent="-228600">
              <a:buFont typeface="Arial" panose="020B0604020202020204" pitchFamily="34" charset="0"/>
              <a:buChar char="•"/>
            </a:pPr>
            <a:r>
              <a:rPr lang="sv-SE" sz="1200" kern="1200">
                <a:solidFill>
                  <a:schemeClr val="tx1"/>
                </a:solidFill>
                <a:effectLst/>
                <a:latin typeface="+mn-lt"/>
                <a:ea typeface="+mn-ea"/>
                <a:cs typeface="+mn-cs"/>
                <a:sym typeface="Lucida Grande"/>
              </a:rPr>
              <a:t>Vad är då MVP Skola för typ av insats?</a:t>
            </a: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15</a:t>
            </a:fld>
            <a:endParaRPr lang="sv-SE"/>
          </a:p>
        </p:txBody>
      </p:sp>
    </p:spTree>
    <p:extLst>
      <p:ext uri="{BB962C8B-B14F-4D97-AF65-F5344CB8AC3E}">
        <p14:creationId xmlns:p14="http://schemas.microsoft.com/office/powerpoint/2010/main" val="89540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a:t>Att göra:</a:t>
            </a:r>
          </a:p>
          <a:p>
            <a:pPr marL="228600" indent="-228600">
              <a:buFont typeface="+mj-lt"/>
              <a:buAutoNum type="arabicPeriod"/>
            </a:pPr>
            <a:r>
              <a:rPr lang="sv-SE"/>
              <a:t>Gå igenom de olika nivåerna av våldspreventivt arbete.</a:t>
            </a:r>
          </a:p>
          <a:p>
            <a:pPr marL="228600" indent="-228600">
              <a:buFont typeface="+mj-lt"/>
              <a:buAutoNum type="arabicPeriod"/>
            </a:pPr>
            <a:r>
              <a:rPr lang="sv-SE"/>
              <a:t>Förmedla:</a:t>
            </a:r>
          </a:p>
          <a:p>
            <a:pPr marL="685800" lvl="1" indent="-228600">
              <a:buFont typeface="Arial" panose="020B0604020202020204" pitchFamily="34" charset="0"/>
              <a:buChar char="•"/>
            </a:pPr>
            <a:r>
              <a:rPr lang="sv-SE"/>
              <a:t>MVP är en universell insats – vänder sig till alla, dvs inte en specifik grupp.</a:t>
            </a:r>
          </a:p>
          <a:p>
            <a:pPr marL="685800" lvl="1" indent="-228600">
              <a:buFont typeface="Arial" panose="020B0604020202020204" pitchFamily="34" charset="0"/>
              <a:buChar char="•"/>
            </a:pPr>
            <a:r>
              <a:rPr lang="sv-SE"/>
              <a:t>MVP är</a:t>
            </a:r>
            <a:r>
              <a:rPr lang="sv-SE" baseline="0"/>
              <a:t> </a:t>
            </a:r>
            <a:r>
              <a:rPr lang="sv-SE" u="sng" baseline="0"/>
              <a:t>inte ett åtgärdsprogram</a:t>
            </a:r>
            <a:r>
              <a:rPr lang="sv-SE" u="none" baseline="0"/>
              <a:t> </a:t>
            </a:r>
            <a:r>
              <a:rPr lang="sv-SE" baseline="0"/>
              <a:t>utan syftar till att förebygga våld, </a:t>
            </a:r>
            <a:r>
              <a:rPr lang="sv-SE" u="sng" baseline="0"/>
              <a:t>innan</a:t>
            </a:r>
            <a:r>
              <a:rPr lang="sv-SE" baseline="0"/>
              <a:t> våld sker.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a:t>Indikerade och selektiva insatser har oftast fokus på offer/förövare.</a:t>
            </a:r>
          </a:p>
          <a:p>
            <a:pPr marL="685800" lvl="1" indent="-228600">
              <a:buFont typeface="Arial" panose="020B0604020202020204" pitchFamily="34" charset="0"/>
              <a:buChar char="•"/>
            </a:pPr>
            <a:r>
              <a:rPr lang="sv-SE" baseline="0"/>
              <a:t>Också viktigt att ha strategier för, men det är i de universella insatserna vi kan arbeta tidigt och långsikt.</a:t>
            </a:r>
          </a:p>
          <a:p>
            <a:pPr marL="228600" indent="-228600">
              <a:buFont typeface="+mj-lt"/>
              <a:buAutoNum type="arabicPeriod"/>
            </a:pPr>
            <a:endParaRPr lang="sv-SE" baseline="0"/>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baseline="0"/>
              <a:t>I indikerade och selektiva insatser kan det lätt bli fokus på att ”släcka bränder”.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aseline="0"/>
              <a:t>MVP syftar istället till att synliggöra och arbeta förändrande med de strukturer som bidrar till våld. </a:t>
            </a:r>
          </a:p>
          <a:p>
            <a:pPr marL="228600" indent="-228600">
              <a:buFont typeface="+mj-lt"/>
              <a:buAutoNum type="arabicPeriod"/>
            </a:pPr>
            <a:r>
              <a:rPr lang="sv-SE"/>
              <a:t>Universella insatser (som MVP) kan vara svåra att mäta.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Ofta kan mätningar göra att det ser ut som att det förekommer mer våld efteråt – det hänger snarare samman med att eleverna ser mer våld när de lär sig mer om vad våld kan vara.</a:t>
            </a:r>
          </a:p>
          <a:p>
            <a:pPr marL="228600" indent="-228600">
              <a:buFont typeface="+mj-lt"/>
              <a:buAutoNum type="arabicPeriod"/>
            </a:pPr>
            <a:endParaRPr lang="sv-SE" baseline="0"/>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16</a:t>
            </a:fld>
            <a:endParaRPr lang="sv-SE"/>
          </a:p>
        </p:txBody>
      </p:sp>
    </p:spTree>
    <p:extLst>
      <p:ext uri="{BB962C8B-B14F-4D97-AF65-F5344CB8AC3E}">
        <p14:creationId xmlns:p14="http://schemas.microsoft.com/office/powerpoint/2010/main" val="2760736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Ge en kort bakgrund till MVP-programmet. </a:t>
            </a:r>
          </a:p>
          <a:p>
            <a:pPr marL="228600" indent="-228600">
              <a:buFont typeface="+mj-lt"/>
              <a:buAutoNum type="arabicPeriod"/>
            </a:pPr>
            <a:endParaRPr lang="sv-SE"/>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MVP började utvecklas 1993 av Dr. Jackson Katz och hans kollegor vid </a:t>
            </a:r>
            <a:r>
              <a:rPr lang="en-AU" noProof="0"/>
              <a:t>Northeastern University's </a:t>
            </a:r>
            <a:r>
              <a:rPr lang="en-AU" noProof="0" err="1"/>
              <a:t>Center</a:t>
            </a:r>
            <a:r>
              <a:rPr lang="en-AU" noProof="0"/>
              <a:t> for the Study of Sport in Society. </a:t>
            </a:r>
          </a:p>
          <a:p>
            <a:pPr marL="228600" indent="-228600">
              <a:buFont typeface="+mj-lt"/>
              <a:buAutoNum type="arabicPeriod"/>
            </a:pPr>
            <a:r>
              <a:rPr lang="sv-SE"/>
              <a:t>Till en början som ett program </a:t>
            </a:r>
            <a:r>
              <a:rPr lang="sv-SE" b="0"/>
              <a:t>för att förändra normer och kultur inom sportvärlden. </a:t>
            </a:r>
          </a:p>
          <a:p>
            <a:pPr marL="228600" indent="-228600">
              <a:buFont typeface="+mj-lt"/>
              <a:buAutoNum type="arabicPeriod"/>
            </a:pPr>
            <a:r>
              <a:rPr lang="sv-SE" b="0"/>
              <a:t>Programmet expanderades snabbt för att engagera allmänna populationer av studenter och yrkesverksamma i högskolan, gymnasiet, militären och en mängd olika organisationer i den offentliga och privata sektorn.</a:t>
            </a:r>
          </a:p>
          <a:p>
            <a:pPr marL="228600" indent="-228600">
              <a:buFont typeface="+mj-lt"/>
              <a:buAutoNum type="arabicPeriod"/>
            </a:pPr>
            <a:r>
              <a:rPr lang="sv-SE"/>
              <a:t>Katz ville engagera </a:t>
            </a:r>
            <a:r>
              <a:rPr lang="sv-SE" b="1"/>
              <a:t>den tysta majoritet </a:t>
            </a:r>
            <a:r>
              <a:rPr lang="sv-SE"/>
              <a:t>som egentligen inte tycker om våld men som ändå (av olika anledningar) inte gör något.</a:t>
            </a:r>
          </a:p>
          <a:p>
            <a:pPr marL="228600" indent="-228600">
              <a:buFont typeface="+mj-lt"/>
              <a:buAutoNum type="arabicPeriod"/>
            </a:pPr>
            <a:r>
              <a:rPr lang="sv-SE" sz="1200">
                <a:latin typeface="Garamond" panose="02020404030301010803" pitchFamily="18" charset="0"/>
              </a:rPr>
              <a:t>MVP sprids och utvecklas i Sverige av MÄN </a:t>
            </a:r>
            <a:r>
              <a:rPr lang="sv-SE" sz="1200" b="0">
                <a:latin typeface="Garamond" panose="02020404030301010803" pitchFamily="18" charset="0"/>
              </a:rPr>
              <a:t>sedan 2012 (ofta i samverkan med </a:t>
            </a:r>
            <a:r>
              <a:rPr lang="sv-SE" sz="1200" b="0" err="1">
                <a:latin typeface="Garamond" panose="02020404030301010803" pitchFamily="18" charset="0"/>
              </a:rPr>
              <a:t>Unizon</a:t>
            </a:r>
            <a:r>
              <a:rPr lang="sv-SE" sz="1200" b="0">
                <a:latin typeface="Garamond" panose="02020404030301010803" pitchFamily="18" charset="0"/>
              </a:rPr>
              <a:t>).</a:t>
            </a:r>
            <a:endParaRPr lang="sv-SE" sz="1050" b="0">
              <a:latin typeface="Garamond" panose="02020404030301010803" pitchFamily="18" charset="0"/>
            </a:endParaRP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17</a:t>
            </a:fld>
            <a:endParaRPr lang="sv-SE"/>
          </a:p>
        </p:txBody>
      </p:sp>
    </p:spTree>
    <p:extLst>
      <p:ext uri="{BB962C8B-B14F-4D97-AF65-F5344CB8AC3E}">
        <p14:creationId xmlns:p14="http://schemas.microsoft.com/office/powerpoint/2010/main" val="739204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baseline="0">
                <a:latin typeface="Calibri" panose="020F0502020204030204" pitchFamily="34" charset="0"/>
                <a:cs typeface="Calibri" panose="020F0502020204030204" pitchFamily="34" charset="0"/>
              </a:rPr>
              <a:t>Att göra: </a:t>
            </a:r>
          </a:p>
          <a:p>
            <a:pPr marL="228600" indent="-228600">
              <a:buFont typeface="+mj-lt"/>
              <a:buAutoNum type="arabicPeriod"/>
            </a:pPr>
            <a:r>
              <a:rPr lang="sv-SE" sz="1200" b="0" baseline="0">
                <a:latin typeface="Calibri" panose="020F0502020204030204" pitchFamily="34" charset="0"/>
                <a:cs typeface="Calibri" panose="020F0502020204030204" pitchFamily="34" charset="0"/>
              </a:rPr>
              <a:t>Förmedla:</a:t>
            </a:r>
          </a:p>
          <a:p>
            <a:pPr marL="685800" lvl="1" indent="-228600">
              <a:buFont typeface="Arial" panose="020B0604020202020204" pitchFamily="34" charset="0"/>
              <a:buChar char="•"/>
            </a:pPr>
            <a:r>
              <a:rPr lang="sv-SE" sz="1200" b="0" baseline="0">
                <a:latin typeface="Calibri" panose="020F0502020204030204" pitchFamily="34" charset="0"/>
                <a:cs typeface="Calibri" panose="020F0502020204030204" pitchFamily="34" charset="0"/>
              </a:rPr>
              <a:t>MVP tar utgångspunkt i tre förändringstrategier:</a:t>
            </a:r>
          </a:p>
          <a:p>
            <a:pPr marL="1143000" lvl="2" indent="-228600">
              <a:buFont typeface="Arial" panose="020B0604020202020204" pitchFamily="34" charset="0"/>
              <a:buChar char="•"/>
            </a:pPr>
            <a:r>
              <a:rPr lang="sv-SE" sz="1200" b="1" baseline="0">
                <a:latin typeface="Calibri" panose="020F0502020204030204" pitchFamily="34" charset="0"/>
                <a:cs typeface="Calibri" panose="020F0502020204030204" pitchFamily="34" charset="0"/>
              </a:rPr>
              <a:t>Våld</a:t>
            </a:r>
            <a:r>
              <a:rPr lang="sv-SE" sz="1200" b="0" baseline="0">
                <a:latin typeface="Calibri" panose="020F0502020204030204" pitchFamily="34" charset="0"/>
                <a:cs typeface="Calibri" panose="020F0502020204030204" pitchFamily="34" charset="0"/>
              </a:rPr>
              <a:t> – öka medvetenhet och kunskap om olika typer av våld.</a:t>
            </a:r>
          </a:p>
          <a:p>
            <a:pPr marL="1143000" lvl="2" indent="-228600">
              <a:buFont typeface="Arial" panose="020B0604020202020204" pitchFamily="34" charset="0"/>
              <a:buChar char="•"/>
            </a:pPr>
            <a:r>
              <a:rPr lang="sv-SE" sz="1200" b="1" baseline="0">
                <a:latin typeface="Calibri" panose="020F0502020204030204" pitchFamily="34" charset="0"/>
                <a:cs typeface="Calibri" panose="020F0502020204030204" pitchFamily="34" charset="0"/>
              </a:rPr>
              <a:t>Genus och normer </a:t>
            </a:r>
            <a:r>
              <a:rPr lang="sv-SE" sz="1200" b="0" baseline="0">
                <a:latin typeface="Calibri" panose="020F0502020204030204" pitchFamily="34" charset="0"/>
                <a:cs typeface="Calibri" panose="020F0502020204030204" pitchFamily="34" charset="0"/>
              </a:rPr>
              <a:t>– utmana skadliga normer som bidrar till våld</a:t>
            </a:r>
          </a:p>
          <a:p>
            <a:pPr marL="1143000" lvl="2" indent="-228600">
              <a:buFont typeface="Arial" panose="020B0604020202020204" pitchFamily="34" charset="0"/>
              <a:buChar char="•"/>
            </a:pPr>
            <a:r>
              <a:rPr lang="sv-SE" sz="1200" b="1" baseline="0">
                <a:latin typeface="Calibri" panose="020F0502020204030204" pitchFamily="34" charset="0"/>
                <a:cs typeface="Calibri" panose="020F0502020204030204" pitchFamily="34" charset="0"/>
              </a:rPr>
              <a:t>Åskådare</a:t>
            </a:r>
            <a:r>
              <a:rPr lang="sv-SE" sz="1200" b="0" baseline="0">
                <a:latin typeface="Calibri" panose="020F0502020204030204" pitchFamily="34" charset="0"/>
                <a:cs typeface="Calibri" panose="020F0502020204030204" pitchFamily="34" charset="0"/>
              </a:rPr>
              <a:t> – motivera barn, unga och vuxna till att bli aktiva åskådare.</a:t>
            </a:r>
          </a:p>
          <a:p>
            <a:pPr marL="1143000" lvl="2" indent="-228600">
              <a:buFont typeface="Arial" panose="020B0604020202020204" pitchFamily="34" charset="0"/>
              <a:buChar char="•"/>
            </a:pPr>
            <a:endParaRPr lang="sv-SE" sz="1200" b="0" baseline="0">
              <a:latin typeface="Calibri" panose="020F0502020204030204" pitchFamily="34" charset="0"/>
              <a:cs typeface="Calibri" panose="020F0502020204030204" pitchFamily="34" charset="0"/>
            </a:endParaRPr>
          </a:p>
          <a:p>
            <a:pPr marL="685800" lvl="1" indent="-228600">
              <a:buFont typeface="Arial" panose="020B0604020202020204" pitchFamily="34" charset="0"/>
              <a:buChar char="•"/>
            </a:pPr>
            <a:r>
              <a:rPr lang="sv-SE" sz="1200" b="0" baseline="0">
                <a:latin typeface="Calibri" panose="020F0502020204030204" pitchFamily="34" charset="0"/>
                <a:cs typeface="Calibri" panose="020F0502020204030204" pitchFamily="34" charset="0"/>
              </a:rPr>
              <a:t>Dessa förändringstrategier är vad metodmaterialet fokuserar på för att skapa förändring. </a:t>
            </a:r>
          </a:p>
          <a:p>
            <a:pPr marL="685800" lvl="1" indent="-228600">
              <a:buFont typeface="Arial" panose="020B0604020202020204" pitchFamily="34" charset="0"/>
              <a:buChar char="•"/>
            </a:pPr>
            <a:r>
              <a:rPr lang="sv-SE" sz="1200" b="0" baseline="0">
                <a:latin typeface="Calibri" panose="020F0502020204030204" pitchFamily="34" charset="0"/>
                <a:cs typeface="Calibri" panose="020F0502020204030204" pitchFamily="34" charset="0"/>
              </a:rPr>
              <a:t>Vi kommer fördjupa oss i dessa nu och börja med Våld.</a:t>
            </a:r>
          </a:p>
          <a:p>
            <a:pPr marL="685800" lvl="1" indent="-228600">
              <a:buFont typeface="Arial" panose="020B0604020202020204" pitchFamily="34" charset="0"/>
              <a:buChar char="•"/>
            </a:pPr>
            <a:endParaRPr lang="sv-SE" sz="1200" b="0" baseline="0">
              <a:latin typeface="Calibri" panose="020F0502020204030204" pitchFamily="34" charset="0"/>
              <a:cs typeface="Calibri" panose="020F0502020204030204" pitchFamily="34" charset="0"/>
            </a:endParaRPr>
          </a:p>
          <a:p>
            <a:endParaRPr lang="sv-SE"/>
          </a:p>
          <a:p>
            <a:endParaRPr lang="sv-SE"/>
          </a:p>
        </p:txBody>
      </p:sp>
      <p:sp>
        <p:nvSpPr>
          <p:cNvPr id="4" name="Platshållare för bildnummer 3"/>
          <p:cNvSpPr>
            <a:spLocks noGrp="1"/>
          </p:cNvSpPr>
          <p:nvPr>
            <p:ph type="sldNum" sz="quarter" idx="10"/>
          </p:nvPr>
        </p:nvSpPr>
        <p:spPr>
          <a:xfrm>
            <a:off x="3828169" y="10269984"/>
            <a:ext cx="2928619" cy="542501"/>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983B2C-8742-462B-80D2-17BF7749832E}" type="slidenum">
              <a:rPr kumimoji="0" lang="sv-SE" sz="4200" b="0" i="0" u="none" strike="noStrike" kern="1200" cap="none" spc="0" normalizeH="0" baseline="0" noProof="0" smtClean="0">
                <a:ln>
                  <a:noFill/>
                </a:ln>
                <a:solidFill>
                  <a:prstClr val="black"/>
                </a:solidFill>
                <a:effectLst/>
                <a:uLnTx/>
                <a:uFillTx/>
                <a:latin typeface="Gill Sans" charset="0"/>
                <a:ea typeface="ヒラギノ角ゴ ProN W3" charset="-128"/>
                <a:cs typeface="+mn-cs"/>
                <a:sym typeface="Gill Sans"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sv-SE" sz="4200" b="0" i="0" u="none" strike="noStrike" kern="1200" cap="none" spc="0" normalizeH="0" baseline="0" noProof="0">
              <a:ln>
                <a:noFill/>
              </a:ln>
              <a:solidFill>
                <a:prstClr val="black"/>
              </a:solidFill>
              <a:effectLst/>
              <a:uLnTx/>
              <a:uFillTx/>
              <a:latin typeface="Gill Sans" charset="0"/>
              <a:ea typeface="ヒラギノ角ゴ ProN W3" charset="-128"/>
              <a:cs typeface="+mn-cs"/>
              <a:sym typeface="Gill Sans" charset="0"/>
            </a:endParaRPr>
          </a:p>
        </p:txBody>
      </p:sp>
    </p:spTree>
    <p:extLst>
      <p:ext uri="{BB962C8B-B14F-4D97-AF65-F5344CB8AC3E}">
        <p14:creationId xmlns:p14="http://schemas.microsoft.com/office/powerpoint/2010/main" val="3456978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baseline="0">
                <a:latin typeface="Calibri" panose="020F0502020204030204" pitchFamily="34" charset="0"/>
                <a:cs typeface="Calibri" panose="020F0502020204030204" pitchFamily="34" charset="0"/>
              </a:rPr>
              <a:t>Att göra: </a:t>
            </a:r>
          </a:p>
          <a:p>
            <a:pPr marL="228600" indent="-228600">
              <a:buFont typeface="+mj-lt"/>
              <a:buAutoNum type="arabicPeriod"/>
            </a:pPr>
            <a:r>
              <a:rPr lang="sv-SE" sz="1200" b="0" baseline="0">
                <a:latin typeface="Calibri" panose="020F0502020204030204" pitchFamily="34" charset="0"/>
                <a:cs typeface="Calibri" panose="020F0502020204030204" pitchFamily="34" charset="0"/>
              </a:rPr>
              <a:t>Förmedla innehållet på sliden.</a:t>
            </a: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lvl="0" indent="-228600">
              <a:buFont typeface="+mj-lt"/>
              <a:buAutoNum type="arabicPeriod"/>
            </a:pPr>
            <a:r>
              <a:rPr lang="sv-SE" sz="1200" b="0" baseline="0">
                <a:latin typeface="Calibri" panose="020F0502020204030204" pitchFamily="34" charset="0"/>
                <a:cs typeface="Calibri" panose="020F0502020204030204" pitchFamily="34" charset="0"/>
              </a:rPr>
              <a:t>Denna förändringsstrategi handlar om att bredda ungas förståelse för våld.</a:t>
            </a:r>
          </a:p>
          <a:p>
            <a:pPr marL="228600" lvl="0" indent="-228600">
              <a:buFont typeface="+mj-lt"/>
              <a:buAutoNum type="arabicPeriod"/>
            </a:pPr>
            <a:r>
              <a:rPr lang="sv-SE" sz="1200" b="0" baseline="0">
                <a:latin typeface="Calibri" panose="020F0502020204030204" pitchFamily="34" charset="0"/>
                <a:cs typeface="Calibri" panose="020F0502020204030204" pitchFamily="34" charset="0"/>
              </a:rPr>
              <a:t>När vi hör ordet våld tänker många på fysiskt våld – men våld kommer i många olika former. </a:t>
            </a:r>
          </a:p>
          <a:p>
            <a:pPr marL="228600" lvl="0" indent="-228600">
              <a:buFont typeface="+mj-lt"/>
              <a:buAutoNum type="arabicPeriod"/>
            </a:pPr>
            <a:r>
              <a:rPr lang="sv-SE" sz="1200"/>
              <a:t>Tillsammans tränar vi på att identifiera olika problematiska situationer och koppla dessa till våld.</a:t>
            </a:r>
          </a:p>
          <a:p>
            <a:pPr marL="228600" lvl="0" indent="-228600">
              <a:buFont typeface="+mj-lt"/>
              <a:buAutoNum type="arabicPeriod"/>
            </a:pPr>
            <a:r>
              <a:rPr lang="sv-SE" sz="1200"/>
              <a:t>Syftet är dels att bredda bilden och dels att skapa en samsyn kring vilka handlingar det är vi vill motverka. </a:t>
            </a:r>
          </a:p>
          <a:p>
            <a:endParaRPr lang="sv-SE"/>
          </a:p>
          <a:p>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F5971-1E11-064F-A8F7-E52495BB527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961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a:solidFill>
                  <a:schemeClr val="tx1"/>
                </a:solidFill>
                <a:effectLst/>
                <a:latin typeface="+mn-lt"/>
                <a:ea typeface="+mn-ea"/>
                <a:cs typeface="+mn-cs"/>
              </a:rPr>
              <a:t>MELLANSTADIET</a:t>
            </a:r>
          </a:p>
          <a:p>
            <a:r>
              <a:rPr lang="sv-SE" sz="1200" b="0" kern="1200">
                <a:solidFill>
                  <a:schemeClr val="tx1"/>
                </a:solidFill>
                <a:effectLst/>
                <a:latin typeface="+mn-lt"/>
                <a:ea typeface="+mn-ea"/>
                <a:cs typeface="+mn-cs"/>
              </a:rPr>
              <a:t>Introduktion (20 min)</a:t>
            </a:r>
          </a:p>
          <a:p>
            <a:endParaRPr lang="sv-SE" sz="1200" b="0" kern="1200">
              <a:solidFill>
                <a:schemeClr val="tx1"/>
              </a:solidFill>
              <a:effectLst/>
              <a:latin typeface="+mn-lt"/>
              <a:ea typeface="+mn-ea"/>
              <a:cs typeface="+mn-cs"/>
            </a:endParaRPr>
          </a:p>
          <a:p>
            <a:r>
              <a:rPr lang="sv-SE" sz="1200" b="0" kern="1200">
                <a:solidFill>
                  <a:schemeClr val="tx1"/>
                </a:solidFill>
                <a:effectLst/>
                <a:latin typeface="+mn-lt"/>
                <a:ea typeface="+mn-ea"/>
                <a:cs typeface="+mn-cs"/>
              </a:rPr>
              <a:t>Kort om mig</a:t>
            </a:r>
          </a:p>
          <a:p>
            <a:r>
              <a:rPr lang="sv-SE" b="0"/>
              <a:t>Kort om syftet med dagen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Kort om MÄN</a:t>
            </a:r>
          </a:p>
        </p:txBody>
      </p:sp>
      <p:sp>
        <p:nvSpPr>
          <p:cNvPr id="4" name="Platshållare för bildnummer 3"/>
          <p:cNvSpPr>
            <a:spLocks noGrp="1"/>
          </p:cNvSpPr>
          <p:nvPr>
            <p:ph type="sldNum" sz="quarter" idx="10"/>
          </p:nvPr>
        </p:nvSpPr>
        <p:spPr/>
        <p:txBody>
          <a:bodyPr/>
          <a:lstStyle/>
          <a:p>
            <a:fld id="{91983B2C-8742-462B-80D2-17BF7749832E}" type="slidenum">
              <a:rPr lang="sv-SE" smtClean="0"/>
              <a:t>2</a:t>
            </a:fld>
            <a:endParaRPr lang="sv-SE"/>
          </a:p>
        </p:txBody>
      </p:sp>
    </p:spTree>
    <p:extLst>
      <p:ext uri="{BB962C8B-B14F-4D97-AF65-F5344CB8AC3E}">
        <p14:creationId xmlns:p14="http://schemas.microsoft.com/office/powerpoint/2010/main" val="1684408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sz="1200" b="0" baseline="0">
                <a:latin typeface="Calibri" panose="020F0502020204030204" pitchFamily="34" charset="0"/>
                <a:cs typeface="Calibri" panose="020F0502020204030204" pitchFamily="34" charset="0"/>
              </a:rPr>
              <a:t>Förmedla innehållet på sliden.</a:t>
            </a: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sz="1200" b="0" u="none" baseline="0">
              <a:latin typeface="Calibri" panose="020F0502020204030204" pitchFamily="34" charset="0"/>
              <a:cs typeface="Calibri" panose="020F0502020204030204" pitchFamily="34" charset="0"/>
            </a:endParaRPr>
          </a:p>
          <a:p>
            <a:pPr marL="228600" indent="-228600">
              <a:buFont typeface="+mj-lt"/>
              <a:buAutoNum type="arabicPeriod"/>
            </a:pPr>
            <a:r>
              <a:rPr lang="sv-SE" sz="1200"/>
              <a:t>Denna förändringsstrategi handlar om att synliggöra att våld till stor del är ett </a:t>
            </a:r>
            <a:r>
              <a:rPr lang="sv-SE" sz="1200" err="1"/>
              <a:t>könat</a:t>
            </a:r>
            <a:r>
              <a:rPr lang="sv-SE" sz="1200"/>
              <a:t> fenomen. </a:t>
            </a:r>
          </a:p>
          <a:p>
            <a:pPr marL="228600" indent="-228600">
              <a:buFont typeface="+mj-lt"/>
              <a:buAutoNum type="arabicPeriod"/>
            </a:pPr>
            <a:r>
              <a:rPr lang="sv-SE" sz="1200"/>
              <a:t>Genom övningar synliggör och problematiserar vi olika skadliga maktstrukturer och normer som bidrar till våld i vardagen.</a:t>
            </a:r>
          </a:p>
          <a:p>
            <a:pPr marL="228600" indent="-228600">
              <a:buFont typeface="+mj-lt"/>
              <a:buAutoNum type="arabicPeriod"/>
            </a:pPr>
            <a:r>
              <a:rPr lang="sv-SE" sz="1200"/>
              <a:t>Ett extra fokus läggs på normer kopplat till maskulinitet som är skadliga både för killar själva och andra kön.</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F5971-1E11-064F-A8F7-E52495BB527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573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b="0" baseline="0"/>
              <a:t>Att göra:</a:t>
            </a:r>
          </a:p>
          <a:p>
            <a:pPr marL="228600" indent="-228600" defTabSz="990752">
              <a:buFont typeface="+mj-lt"/>
              <a:buAutoNum type="arabicPeriod"/>
              <a:defRPr/>
            </a:pPr>
            <a:r>
              <a:rPr lang="sv-SE" b="0" baseline="0"/>
              <a:t>Läs upp citatet på sliden.</a:t>
            </a:r>
          </a:p>
          <a:p>
            <a:pPr marL="228600" indent="-228600" defTabSz="990752">
              <a:buFont typeface="+mj-lt"/>
              <a:buAutoNum type="arabicPeriod"/>
              <a:defRPr/>
            </a:pPr>
            <a:endParaRPr lang="sv-SE" b="0" baseline="0"/>
          </a:p>
          <a:p>
            <a:pPr marL="228600" indent="-228600" defTabSz="990752">
              <a:buFont typeface="+mj-lt"/>
              <a:buAutoNum type="arabicPeriod"/>
              <a:defRPr/>
            </a:pPr>
            <a:endParaRPr lang="sv-SE" b="0" baseline="0"/>
          </a:p>
          <a:p>
            <a:pPr marL="228600" indent="-228600" defTabSz="990752">
              <a:buFont typeface="+mj-lt"/>
              <a:buAutoNum type="arabicPeriod"/>
              <a:defRPr/>
            </a:pPr>
            <a:endParaRPr lang="sv-SE" b="0" baseline="0"/>
          </a:p>
          <a:p>
            <a:pPr marL="228600" indent="-228600" defTabSz="990752">
              <a:buFont typeface="+mj-lt"/>
              <a:buAutoNum type="arabicPeriod"/>
              <a:defRPr/>
            </a:pPr>
            <a:endParaRPr lang="sv-SE" b="0" baseline="0"/>
          </a:p>
          <a:p>
            <a:pPr marL="228600" indent="-228600" defTabSz="990752">
              <a:buFont typeface="+mj-lt"/>
              <a:buAutoNum type="arabicPeriod"/>
              <a:defRPr/>
            </a:pPr>
            <a:endParaRPr lang="sv-SE" b="0" baseline="0"/>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sz="1200"/>
          </a:p>
          <a:p>
            <a:pPr marL="228600" lvl="0" indent="-228600" defTabSz="990752">
              <a:buFont typeface="+mj-lt"/>
              <a:buAutoNum type="arabicPeriod"/>
              <a:defRPr/>
            </a:pPr>
            <a:r>
              <a:rPr lang="sv-SE" sz="1200" b="0"/>
              <a:t>Citatet är taget ur en WHO-rapport (2010) där 58 preventionsprogram med fokus på hälsa och mäns våld mot kvinnor granskades. </a:t>
            </a:r>
          </a:p>
          <a:p>
            <a:pPr marL="228600" lvl="0" indent="-228600" defTabSz="990752">
              <a:buFont typeface="+mj-lt"/>
              <a:buAutoNum type="arabicPeriod"/>
              <a:defRPr/>
            </a:pPr>
            <a:r>
              <a:rPr lang="sv-SE" sz="1200" b="0"/>
              <a:t>Rapportens genomgång av riskfaktorer för våld synliggjorde att flera riskfaktorer är kopplat till </a:t>
            </a:r>
            <a:r>
              <a:rPr lang="sv-SE" sz="1200" b="0" err="1"/>
              <a:t>könade</a:t>
            </a:r>
            <a:r>
              <a:rPr lang="sv-SE" sz="1200" b="0"/>
              <a:t> förväntningar på män.</a:t>
            </a:r>
          </a:p>
          <a:p>
            <a:pPr marL="228600" lvl="0" indent="-228600" defTabSz="990752">
              <a:buFont typeface="+mj-lt"/>
              <a:buAutoNum type="arabicPeriod"/>
              <a:defRPr/>
            </a:pPr>
            <a:r>
              <a:rPr lang="sv-SE" sz="1200" b="0"/>
              <a:t>En </a:t>
            </a:r>
            <a:r>
              <a:rPr lang="sv-SE" b="0"/>
              <a:t>genusförändrande</a:t>
            </a:r>
            <a:r>
              <a:rPr lang="sv-SE" b="0" baseline="0"/>
              <a:t> ansats som </a:t>
            </a:r>
            <a:r>
              <a:rPr lang="sv-SE" b="0"/>
              <a:t>problematiserar dessa stereotypa förväntningar på män är därför mer effektiva när det gäller att motivera män till att välja bort våld.  </a:t>
            </a:r>
          </a:p>
          <a:p>
            <a:pPr marL="228600" lvl="0" indent="-228600" defTabSz="990752">
              <a:buFont typeface="+mj-lt"/>
              <a:buAutoNum type="arabicPeriod"/>
              <a:defRPr/>
            </a:pPr>
            <a:r>
              <a:rPr lang="sv-SE" b="0"/>
              <a:t>Även program som inte enbart fokuserar på individen utan mer på den sociala kontexten visar sig vara med effektiva, som aktiverar och motiverar ett helt system som drar åt samma håll.</a:t>
            </a:r>
            <a:endParaRPr lang="sv-SE"/>
          </a:p>
          <a:p>
            <a:pPr marL="0" indent="0">
              <a:buNone/>
            </a:pPr>
            <a:endParaRPr lang="sv-SE" sz="1100" b="0"/>
          </a:p>
        </p:txBody>
      </p:sp>
      <p:sp>
        <p:nvSpPr>
          <p:cNvPr id="4" name="Platshållare för bildnummer 3"/>
          <p:cNvSpPr>
            <a:spLocks noGrp="1"/>
          </p:cNvSpPr>
          <p:nvPr>
            <p:ph type="sldNum" sz="quarter" idx="10"/>
          </p:nvPr>
        </p:nvSpPr>
        <p:spPr/>
        <p:txBody>
          <a:bodyPr/>
          <a:lstStyle/>
          <a:p>
            <a:pPr>
              <a:defRPr/>
            </a:pPr>
            <a:fld id="{91983B2C-8742-462B-80D2-17BF7749832E}" type="slidenum">
              <a:rPr lang="sv-SE" sz="1300" smtClean="0">
                <a:solidFill>
                  <a:prstClr val="black"/>
                </a:solidFill>
              </a:rPr>
              <a:pPr>
                <a:defRPr/>
              </a:pPr>
              <a:t>21</a:t>
            </a:fld>
            <a:endParaRPr lang="sv-SE" sz="1300">
              <a:solidFill>
                <a:prstClr val="black"/>
              </a:solidFill>
            </a:endParaRPr>
          </a:p>
        </p:txBody>
      </p:sp>
    </p:spTree>
    <p:extLst>
      <p:ext uri="{BB962C8B-B14F-4D97-AF65-F5344CB8AC3E}">
        <p14:creationId xmlns:p14="http://schemas.microsoft.com/office/powerpoint/2010/main" val="560752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sz="1200" b="0" baseline="0">
                <a:latin typeface="Calibri" panose="020F0502020204030204" pitchFamily="34" charset="0"/>
                <a:cs typeface="Calibri" panose="020F0502020204030204" pitchFamily="34" charset="0"/>
              </a:rPr>
              <a:t>Förmedla innehållet på sliden.</a:t>
            </a: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sz="1200" b="0" u="none" baseline="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a:t>Att fokusera på åskådarna har enligt forskning visat sig vara en effektiv strategi för att motverka våldet.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a:t>Våldet blir något som berör oss alla, vilket </a:t>
            </a:r>
            <a:r>
              <a:rPr lang="sv-SE" sz="1200" b="0"/>
              <a:t>möjliggör förändring i större skala.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a:t>MVP fokuserar på att inspirera och träna alla till att bli aktiva åskådare genom att ingripa mot våld i sin vardag.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a:t>Åskådaransatsen blir i sin tur en strategi för att bryta och förändra skadliga normer som bidrar till våld.</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F5971-1E11-064F-A8F7-E52495BB527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82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defTabSz="946313">
              <a:buFont typeface="+mj-lt"/>
              <a:buNone/>
              <a:defRPr/>
            </a:pPr>
            <a:r>
              <a:rPr lang="sv-SE" b="0" noProof="0">
                <a:solidFill>
                  <a:srgbClr val="000000"/>
                </a:solidFill>
                <a:latin typeface="Georgia" panose="02040502050405020303" pitchFamily="18" charset="0"/>
                <a:cs typeface="Avenir Next Medium"/>
              </a:rPr>
              <a:t>Att göra:</a:t>
            </a:r>
          </a:p>
          <a:p>
            <a:pPr marL="228600" indent="-228600" defTabSz="946313">
              <a:buFont typeface="+mj-lt"/>
              <a:buAutoNum type="arabicPeriod"/>
              <a:defRPr/>
            </a:pPr>
            <a:r>
              <a:rPr lang="sv-SE" b="0" noProof="0">
                <a:solidFill>
                  <a:srgbClr val="000000"/>
                </a:solidFill>
                <a:latin typeface="Georgia" panose="02040502050405020303" pitchFamily="18" charset="0"/>
                <a:cs typeface="Avenir Next Medium"/>
              </a:rPr>
              <a:t>Presentera kort målen med MVP.</a:t>
            </a:r>
            <a:endParaRPr lang="sv-SE" sz="1200" b="1" noProof="0">
              <a:latin typeface="Georgia"/>
            </a:endParaRPr>
          </a:p>
          <a:p>
            <a:endParaRPr lang="sv-SE" sz="1200" b="1" noProof="0">
              <a:latin typeface="Georgia"/>
            </a:endParaRPr>
          </a:p>
          <a:p>
            <a:endParaRPr lang="sv-SE" sz="1200" b="1" noProof="0">
              <a:latin typeface="Georgia"/>
            </a:endParaRPr>
          </a:p>
          <a:p>
            <a:endParaRPr lang="sv-SE" sz="1200" b="1" noProof="0">
              <a:latin typeface="Georgia"/>
            </a:endParaRPr>
          </a:p>
          <a:p>
            <a:endParaRPr lang="sv-SE" sz="1200" b="1" noProof="0">
              <a:latin typeface="Georgia"/>
            </a:endParaRPr>
          </a:p>
          <a:p>
            <a:endParaRPr lang="sv-SE" sz="1200" b="1" noProof="0">
              <a:latin typeface="Georgia"/>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p>
          <a:p>
            <a:r>
              <a:rPr lang="sv-SE" sz="1200" b="1"/>
              <a:t>Öka medvetenheten och kunskapen om våld </a:t>
            </a:r>
          </a:p>
          <a:p>
            <a:r>
              <a:rPr lang="sv-SE" sz="1200"/>
              <a:t>Programmet syftar till att ge ökad kunskap och medvetenhet om att våld omfattar mycket mer än fysiskt våld. Det kan vara allt från glåpord, trakasserier till mer grövre uttryck. Deltagarna lär sig identifiera olika situationer som problematiska och får en förståelse för att våld finns på en skala, från lindriga till grövre uttryck, och att det finns ett samband mellan de olika våldshandlingarna. </a:t>
            </a:r>
          </a:p>
          <a:p>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Granska skadliga normer som bidrar till våld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Programmet syftar till att hjälpa oss att utmana stereotypa föreställningar om kön och få syn på olika normsystem som präglar vår vardag och bidrar till våld. Många orättvisor i vår omgivning har normaliserats och programmet vill lyfta ämnen som sexism, rasism, homo-/transfobi genom att utmana deltagarnas tankar, sanningar och sätt att skapa mening i sin omgivning.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p>
          <a:p>
            <a:r>
              <a:rPr lang="sv-SE" sz="1200" b="1"/>
              <a:t>Skapa trygga och reflekterande samtal</a:t>
            </a:r>
          </a:p>
          <a:p>
            <a:r>
              <a:rPr lang="sv-SE" sz="1200"/>
              <a:t>Programmet syftar till att skapa ett tryggt sammanhang som möjliggör reflekterande samtal kring dessa frågor. Den pedagogiska </a:t>
            </a:r>
            <a:r>
              <a:rPr lang="sv-SE" sz="1200" b="0" noProof="0"/>
              <a:t>metoden </a:t>
            </a:r>
            <a:r>
              <a:rPr lang="sv-SE" sz="1200" b="0" noProof="0">
                <a:solidFill>
                  <a:srgbClr val="000000"/>
                </a:solidFill>
                <a:latin typeface="Georgia" panose="02040502050405020303" pitchFamily="18" charset="0"/>
              </a:rPr>
              <a:t>h</a:t>
            </a:r>
            <a:r>
              <a:rPr lang="sv-SE" sz="1200" b="0" noProof="0">
                <a:solidFill>
                  <a:srgbClr val="000000"/>
                </a:solidFill>
                <a:latin typeface="Georgia" panose="02040502050405020303" pitchFamily="18" charset="0"/>
                <a:cs typeface="Avenir Next Medium"/>
              </a:rPr>
              <a:t>andlar om att leda ett samtal – inte utbilda eller lära ut. I MVP tanker vi</a:t>
            </a:r>
            <a:r>
              <a:rPr lang="sv-SE" sz="1200" b="0" noProof="0"/>
              <a:t> att vi lär oss bäst genom att träna tillsammans med andra jämnåriga och genom att sätta oss in i frågan.</a:t>
            </a:r>
          </a:p>
          <a:p>
            <a:endParaRPr lang="sv-SE" sz="1200" b="0" noProof="0"/>
          </a:p>
          <a:p>
            <a:r>
              <a:rPr lang="sv-SE" sz="1200" b="1" noProof="0"/>
              <a:t>Öva på empati och samtycke</a:t>
            </a:r>
          </a:p>
          <a:p>
            <a:r>
              <a:rPr lang="sv-SE" sz="1200"/>
              <a:t>Programmet syftar till att träna på empati genom att sätta sig in i situationer med våld och hur det blir för den som utsätts, vilket är viktigt för att som åskådare bli motiverad att ingripa. I programmet får deltagarna även träna på samtycke genom att prata om vad det innebär, hur det känns i kroppen och bli varse om sina egna och andras gränser för att i sin tur motverka övertramp och våld. </a:t>
            </a:r>
            <a:endParaRPr lang="sv-SE" sz="1200" b="0" noProof="0"/>
          </a:p>
          <a:p>
            <a:endParaRPr lang="sv-SE" sz="1200" b="0" noProof="0"/>
          </a:p>
          <a:p>
            <a:r>
              <a:rPr lang="sv-SE" sz="1200" b="1"/>
              <a:t>Uppmuntra till omsorg och aktivt åskådarskap</a:t>
            </a:r>
          </a:p>
          <a:p>
            <a:r>
              <a:rPr lang="sv-SE" sz="1200"/>
              <a:t>Programmet syftar till att uppmuntra omsorg för varandra genom att göra deltagarna mer förberedda och säkra på hur de ska kunna ingripa </a:t>
            </a:r>
            <a:r>
              <a:rPr lang="sv-SE" sz="1200" i="1"/>
              <a:t>före, under</a:t>
            </a:r>
            <a:r>
              <a:rPr lang="sv-SE" sz="1200"/>
              <a:t> eller </a:t>
            </a:r>
            <a:r>
              <a:rPr lang="sv-SE" sz="1200" i="1"/>
              <a:t>efter </a:t>
            </a:r>
            <a:r>
              <a:rPr lang="sv-SE" sz="1200"/>
              <a:t>en kränkande eller våldsam situation. Programmet vill även inspirera oss till att motivera </a:t>
            </a:r>
            <a:r>
              <a:rPr lang="sv-SE" sz="1200" i="1"/>
              <a:t>andra</a:t>
            </a:r>
            <a:r>
              <a:rPr lang="sv-SE" sz="1200"/>
              <a:t> att gripa in. Vi vill få deltagarna att känna kraften i att göra saker tillsammans och motivera dem till att vilja göra skillnad och skapa förändring.</a:t>
            </a:r>
          </a:p>
          <a:p>
            <a:pPr defTabSz="946313">
              <a:defRPr/>
            </a:pPr>
            <a:endParaRPr lang="en-US" b="1">
              <a:solidFill>
                <a:srgbClr val="000000"/>
              </a:solidFill>
              <a:latin typeface="Georgia" panose="02040502050405020303" pitchFamily="18" charset="0"/>
              <a:cs typeface="Avenir Next Medium"/>
            </a:endParaRPr>
          </a:p>
          <a:p>
            <a:r>
              <a:rPr lang="sv-SE" b="1"/>
              <a:t>Öka tryggheten och minska våldet</a:t>
            </a:r>
          </a:p>
          <a:p>
            <a:r>
              <a:rPr lang="sv-SE"/>
              <a:t>Detta är det långsiktiga målet. Innan vi tar oss dit strävar vi efter ovanstående mål.</a:t>
            </a:r>
          </a:p>
        </p:txBody>
      </p:sp>
      <p:sp>
        <p:nvSpPr>
          <p:cNvPr id="4" name="Platshållare för bildnummer 3"/>
          <p:cNvSpPr>
            <a:spLocks noGrp="1"/>
          </p:cNvSpPr>
          <p:nvPr>
            <p:ph type="sldNum" sz="quarter" idx="5"/>
          </p:nvPr>
        </p:nvSpPr>
        <p:spPr/>
        <p:txBody>
          <a:bodyPr/>
          <a:lstStyle/>
          <a:p>
            <a:fld id="{91983B2C-8742-462B-80D2-17BF7749832E}" type="slidenum">
              <a:rPr lang="sv-SE" smtClean="0"/>
              <a:t>23</a:t>
            </a:fld>
            <a:endParaRPr lang="sv-SE"/>
          </a:p>
        </p:txBody>
      </p:sp>
    </p:spTree>
    <p:extLst>
      <p:ext uri="{BB962C8B-B14F-4D97-AF65-F5344CB8AC3E}">
        <p14:creationId xmlns:p14="http://schemas.microsoft.com/office/powerpoint/2010/main" val="799697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5868-7D9E-A69D-F5CC-AE65EA32CBC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2F21DB-8B14-9335-99F9-122C1505BEE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039B65D-72D2-260B-CE25-A84588D2DCB0}"/>
              </a:ext>
            </a:extLst>
          </p:cNvPr>
          <p:cNvSpPr>
            <a:spLocks noGrp="1"/>
          </p:cNvSpPr>
          <p:nvPr>
            <p:ph type="body" idx="1"/>
          </p:nvPr>
        </p:nvSpPr>
        <p:spPr/>
        <p:txBody>
          <a:bodyPr/>
          <a:lstStyle/>
          <a:p>
            <a:pPr marL="0" indent="0">
              <a:buFont typeface="Arial" panose="020B0604020202020204" pitchFamily="34" charset="0"/>
              <a:buNone/>
            </a:pPr>
            <a:r>
              <a:rPr lang="sv-SE" sz="1200" b="1" kern="1200">
                <a:solidFill>
                  <a:schemeClr val="tx1"/>
                </a:solidFill>
                <a:effectLst/>
                <a:latin typeface="+mn-lt"/>
                <a:ea typeface="+mn-ea"/>
                <a:cs typeface="+mn-cs"/>
                <a:sym typeface="Lucida Grande"/>
              </a:rPr>
              <a:t>MVP:s struktur </a:t>
            </a:r>
            <a:r>
              <a:rPr lang="sv-SE" sz="1200" kern="1200">
                <a:solidFill>
                  <a:schemeClr val="tx1"/>
                </a:solidFill>
                <a:effectLst/>
                <a:latin typeface="+mn-lt"/>
                <a:ea typeface="+mn-ea"/>
                <a:cs typeface="+mn-cs"/>
                <a:sym typeface="Lucida Grande"/>
              </a:rPr>
              <a:t>– 9.50-10.00 </a:t>
            </a:r>
            <a:r>
              <a:rPr lang="sv-SE" b="0" baseline="0"/>
              <a:t>(10 min)</a:t>
            </a:r>
          </a:p>
          <a:p>
            <a:pPr marL="0" indent="0">
              <a:buFont typeface="Arial" panose="020B0604020202020204" pitchFamily="34" charset="0"/>
              <a:buNone/>
            </a:pPr>
            <a:endParaRPr lang="sv-SE" sz="1200" b="0" kern="1200" baseline="0">
              <a:solidFill>
                <a:schemeClr val="tx1"/>
              </a:solidFill>
              <a:effectLst/>
              <a:latin typeface="+mn-lt"/>
              <a:ea typeface="+mn-ea"/>
              <a:cs typeface="+mn-cs"/>
              <a:sym typeface="Lucida Grande"/>
            </a:endParaRPr>
          </a:p>
          <a:p>
            <a:pPr marL="0" indent="0">
              <a:buFont typeface="Arial" panose="020B0604020202020204" pitchFamily="34" charset="0"/>
              <a:buNone/>
            </a:pPr>
            <a:r>
              <a:rPr lang="sv-SE" sz="1200" b="1" kern="1200" baseline="0">
                <a:solidFill>
                  <a:schemeClr val="tx1"/>
                </a:solidFill>
                <a:effectLst/>
                <a:latin typeface="+mn-lt"/>
                <a:ea typeface="+mn-ea"/>
                <a:cs typeface="+mn-cs"/>
                <a:sym typeface="Lucida Grande"/>
              </a:rPr>
              <a:t>OBS! </a:t>
            </a:r>
            <a:r>
              <a:rPr lang="sv-SE" sz="1200" b="0" kern="1200" baseline="0">
                <a:solidFill>
                  <a:schemeClr val="tx1"/>
                </a:solidFill>
                <a:effectLst/>
                <a:latin typeface="+mn-lt"/>
                <a:ea typeface="+mn-ea"/>
                <a:cs typeface="+mn-cs"/>
                <a:sym typeface="Lucida Grande"/>
              </a:rPr>
              <a:t>Om ni utbildar i MVP Gymnasiet – dölj slide 35-42</a:t>
            </a:r>
            <a:endParaRPr lang="sv-SE" sz="1200" kern="1200">
              <a:solidFill>
                <a:schemeClr val="tx1"/>
              </a:solidFill>
              <a:effectLst/>
              <a:latin typeface="+mn-lt"/>
              <a:ea typeface="+mn-ea"/>
              <a:cs typeface="+mn-cs"/>
              <a:sym typeface="Lucida Grande"/>
            </a:endParaRPr>
          </a:p>
          <a:p>
            <a:endParaRPr lang="sv-SE" sz="1200" kern="1200">
              <a:solidFill>
                <a:schemeClr val="tx1"/>
              </a:solidFill>
              <a:effectLst/>
              <a:latin typeface="+mn-lt"/>
              <a:ea typeface="+mn-ea"/>
              <a:cs typeface="+mn-cs"/>
              <a:sym typeface="Lucida Grande"/>
            </a:endParaRPr>
          </a:p>
        </p:txBody>
      </p:sp>
      <p:sp>
        <p:nvSpPr>
          <p:cNvPr id="4" name="Platshållare för bildnummer 3">
            <a:extLst>
              <a:ext uri="{FF2B5EF4-FFF2-40B4-BE49-F238E27FC236}">
                <a16:creationId xmlns:a16="http://schemas.microsoft.com/office/drawing/2014/main" id="{602CDB1D-0F9A-72E0-18C3-3573718B279D}"/>
              </a:ext>
            </a:extLst>
          </p:cNvPr>
          <p:cNvSpPr>
            <a:spLocks noGrp="1"/>
          </p:cNvSpPr>
          <p:nvPr>
            <p:ph type="sldNum" sz="quarter" idx="5"/>
          </p:nvPr>
        </p:nvSpPr>
        <p:spPr/>
        <p:txBody>
          <a:bodyPr/>
          <a:lstStyle/>
          <a:p>
            <a:fld id="{149C067B-9CE4-1A4B-8AE5-B35BE213FF10}" type="slidenum">
              <a:rPr lang="sv-SE" smtClean="0"/>
              <a:t>24</a:t>
            </a:fld>
            <a:endParaRPr lang="sv-SE"/>
          </a:p>
        </p:txBody>
      </p:sp>
    </p:spTree>
    <p:extLst>
      <p:ext uri="{BB962C8B-B14F-4D97-AF65-F5344CB8AC3E}">
        <p14:creationId xmlns:p14="http://schemas.microsoft.com/office/powerpoint/2010/main" val="241829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GYMNASIET </a:t>
            </a:r>
          </a:p>
          <a:p>
            <a:endParaRPr lang="sv-SE"/>
          </a:p>
          <a:p>
            <a:r>
              <a:rPr lang="sv-SE"/>
              <a:t>Att göra:</a:t>
            </a:r>
          </a:p>
          <a:p>
            <a:pPr marL="228600" indent="-228600">
              <a:buFont typeface="+mj-lt"/>
              <a:buAutoNum type="arabicPeriod"/>
            </a:pPr>
            <a:r>
              <a:rPr lang="sv-SE"/>
              <a:t>Gå kort igenom manualens olika teman.</a:t>
            </a:r>
          </a:p>
          <a:p>
            <a:pPr marL="228600" indent="-228600">
              <a:buFont typeface="+mj-lt"/>
              <a:buAutoNum type="arabicPeriod"/>
            </a:pPr>
            <a:r>
              <a:rPr lang="sv-SE"/>
              <a:t>Förmedla:</a:t>
            </a:r>
          </a:p>
          <a:p>
            <a:pPr marL="685800" lvl="1" indent="-228600">
              <a:buFont typeface="Arial" panose="020B0604020202020204" pitchFamily="34" charset="0"/>
              <a:buChar char="•"/>
            </a:pPr>
            <a:r>
              <a:rPr lang="sv-SE" baseline="0">
                <a:sym typeface="Wingdings" panose="05000000000000000000" pitchFamily="2" charset="2"/>
              </a:rPr>
              <a:t>Viktigt – att följa manualens satta instruktioner och ordning.</a:t>
            </a:r>
          </a:p>
          <a:p>
            <a:pPr marL="685800" lvl="1" indent="-228600">
              <a:buFont typeface="Arial" panose="020B0604020202020204" pitchFamily="34" charset="0"/>
              <a:buChar char="•"/>
            </a:pPr>
            <a:r>
              <a:rPr lang="sv-SE" baseline="0">
                <a:sym typeface="Wingdings" panose="05000000000000000000" pitchFamily="2" charset="2"/>
              </a:rPr>
              <a:t>Undantag – mindre anpassningar för att passa elever (ge exempel).</a:t>
            </a:r>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25</a:t>
            </a:fld>
            <a:endParaRPr lang="sv-SE"/>
          </a:p>
        </p:txBody>
      </p:sp>
    </p:spTree>
    <p:extLst>
      <p:ext uri="{BB962C8B-B14F-4D97-AF65-F5344CB8AC3E}">
        <p14:creationId xmlns:p14="http://schemas.microsoft.com/office/powerpoint/2010/main" val="184499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Materialet är uppdelat i fyra olika avsnitt som ni möts av när ni klickar er in på metodmaterialet på </a:t>
            </a:r>
            <a:r>
              <a:rPr lang="sv-SE" err="1"/>
              <a:t>lärplattformen</a:t>
            </a:r>
            <a:r>
              <a:rPr lang="sv-SE"/>
              <a:t>.</a:t>
            </a:r>
          </a:p>
          <a:p>
            <a:pPr marL="228600" indent="-228600">
              <a:buFont typeface="+mj-lt"/>
              <a:buAutoNum type="arabicPeriod"/>
            </a:pPr>
            <a:r>
              <a:rPr lang="sv-SE"/>
              <a:t>Gå igenom följande delar i kommande </a:t>
            </a:r>
            <a:r>
              <a:rPr lang="sv-SE" err="1"/>
              <a:t>slides</a:t>
            </a:r>
            <a:r>
              <a:rPr lang="sv-SE"/>
              <a:t>.</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26</a:t>
            </a:fld>
            <a:endParaRPr lang="sv-SE"/>
          </a:p>
        </p:txBody>
      </p:sp>
    </p:spTree>
    <p:extLst>
      <p:ext uri="{BB962C8B-B14F-4D97-AF65-F5344CB8AC3E}">
        <p14:creationId xmlns:p14="http://schemas.microsoft.com/office/powerpoint/2010/main" val="3628318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det stöd som finns under fliken ”Förberedelser”. </a:t>
            </a:r>
            <a:endParaRPr lang="sv-SE" b="0" i="0">
              <a:solidFill>
                <a:srgbClr val="000000"/>
              </a:solidFill>
              <a:effectLst/>
              <a:latin typeface="Open Sans" panose="020B0606030504020204" pitchFamily="34" charset="0"/>
            </a:endParaRPr>
          </a:p>
          <a:p>
            <a:pPr marL="228600" indent="-228600">
              <a:buFont typeface="Arial" panose="020B0604020202020204" pitchFamily="34" charset="0"/>
              <a:buChar char="•"/>
            </a:pP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27</a:t>
            </a:fld>
            <a:endParaRPr lang="sv-SE"/>
          </a:p>
        </p:txBody>
      </p:sp>
    </p:spTree>
    <p:extLst>
      <p:ext uri="{BB962C8B-B14F-4D97-AF65-F5344CB8AC3E}">
        <p14:creationId xmlns:p14="http://schemas.microsoft.com/office/powerpoint/2010/main" val="636642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D842-4714-C039-7DE4-4353322F8B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C1BC5B6-E056-E4CC-34CC-86FDB32C3A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35612D1-A8CE-D9A8-F759-2D93F22581C4}"/>
              </a:ext>
            </a:extLst>
          </p:cNvPr>
          <p:cNvSpPr>
            <a:spLocks noGrp="1"/>
          </p:cNvSpPr>
          <p:nvPr>
            <p:ph type="body" idx="1"/>
          </p:nvPr>
        </p:nvSpPr>
        <p:spPr/>
        <p:txBody>
          <a:bodyPr/>
          <a:lstStyle/>
          <a:p>
            <a:r>
              <a:rPr lang="sv-SE"/>
              <a:t>Att göra:</a:t>
            </a:r>
          </a:p>
          <a:p>
            <a:pPr marL="228600" indent="-228600">
              <a:buFont typeface="+mj-lt"/>
              <a:buAutoNum type="arabicPeriod"/>
            </a:pPr>
            <a:r>
              <a:rPr lang="sv-SE"/>
              <a:t>Förmedla vad Trygg bas-kartläggningen innebär och varför den är viktig.</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b="0" i="0">
                <a:solidFill>
                  <a:srgbClr val="000000"/>
                </a:solidFill>
                <a:effectLst/>
                <a:latin typeface="Open Sans" panose="020B0606030504020204" pitchFamily="34" charset="0"/>
              </a:rPr>
              <a:t>Som stöd i skolans arbete med att hjälpa elever att hantera berättelser om våld så ska en ”Trygg bas-kartläggning” genomföras </a:t>
            </a:r>
            <a:r>
              <a:rPr lang="sv-SE" b="0" i="0" u="sng">
                <a:solidFill>
                  <a:srgbClr val="000000"/>
                </a:solidFill>
                <a:effectLst/>
                <a:latin typeface="Open Sans" panose="020B0606030504020204" pitchFamily="34" charset="0"/>
              </a:rPr>
              <a:t>innan</a:t>
            </a:r>
            <a:r>
              <a:rPr lang="sv-SE" b="0" i="0">
                <a:solidFill>
                  <a:srgbClr val="000000"/>
                </a:solidFill>
                <a:effectLst/>
                <a:latin typeface="Open Sans" panose="020B0606030504020204" pitchFamily="34" charset="0"/>
              </a:rPr>
              <a:t> MVP sätter igång.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i="0">
                <a:solidFill>
                  <a:srgbClr val="000000"/>
                </a:solidFill>
                <a:effectLst/>
                <a:latin typeface="Open Sans" panose="020B0606030504020204" pitchFamily="34" charset="0"/>
              </a:rPr>
              <a:t>Trygg bas-kartläggningen ska genomföras </a:t>
            </a:r>
            <a:r>
              <a:rPr lang="sv-SE"/>
              <a:t>i form av enskilda samtal mellan elev och personal</a:t>
            </a:r>
            <a:r>
              <a:rPr lang="sv-SE" b="0" i="0">
                <a:solidFill>
                  <a:srgbClr val="000000"/>
                </a:solidFill>
                <a:effectLst/>
                <a:latin typeface="Open Sans" panose="020B0606030504020204"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Syftet är att säkerställa att varje elev har minst en vuxen i skolan – mentor, kurator, elevassistent, fritidsledare eller liknande – som de känner sig trygga att vända sig till vid behov.</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Kartläggningen stärker trygghetsarbetet i skolan, oavsett om MVP genomförs eller inte.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i="0">
              <a:solidFill>
                <a:srgbClr val="000000"/>
              </a:solidFill>
              <a:effectLst/>
              <a:latin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i="0">
              <a:solidFill>
                <a:srgbClr val="000000"/>
              </a:solidFill>
              <a:effectLst/>
              <a:latin typeface="Open Sans" panose="020B0606030504020204" pitchFamily="34" charset="0"/>
            </a:endParaRPr>
          </a:p>
          <a:p>
            <a:pPr marL="228600" indent="-228600">
              <a:buFont typeface="+mj-lt"/>
              <a:buAutoNum type="arabicPeriod"/>
            </a:pPr>
            <a:endParaRPr lang="sv-SE"/>
          </a:p>
          <a:p>
            <a:endParaRPr lang="sv-SE"/>
          </a:p>
        </p:txBody>
      </p:sp>
      <p:sp>
        <p:nvSpPr>
          <p:cNvPr id="4" name="Platshållare för bildnummer 3">
            <a:extLst>
              <a:ext uri="{FF2B5EF4-FFF2-40B4-BE49-F238E27FC236}">
                <a16:creationId xmlns:a16="http://schemas.microsoft.com/office/drawing/2014/main" id="{100973F0-1282-80B1-E162-4D2A0FA817A1}"/>
              </a:ext>
            </a:extLst>
          </p:cNvPr>
          <p:cNvSpPr>
            <a:spLocks noGrp="1"/>
          </p:cNvSpPr>
          <p:nvPr>
            <p:ph type="sldNum" sz="quarter" idx="5"/>
          </p:nvPr>
        </p:nvSpPr>
        <p:spPr/>
        <p:txBody>
          <a:bodyPr/>
          <a:lstStyle/>
          <a:p>
            <a:fld id="{149C067B-9CE4-1A4B-8AE5-B35BE213FF10}" type="slidenum">
              <a:rPr lang="sv-SE" smtClean="0"/>
              <a:t>28</a:t>
            </a:fld>
            <a:endParaRPr lang="sv-SE"/>
          </a:p>
        </p:txBody>
      </p:sp>
    </p:spTree>
    <p:extLst>
      <p:ext uri="{BB962C8B-B14F-4D97-AF65-F5344CB8AC3E}">
        <p14:creationId xmlns:p14="http://schemas.microsoft.com/office/powerpoint/2010/main" val="1560777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3B03-E15D-72E4-5EE7-392D17EC379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A795241-69D8-CAB9-C697-4093314F0F0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FCBF230-73F9-FEE5-2ECB-BF28D726D3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Att göra:</a:t>
            </a:r>
          </a:p>
          <a:p>
            <a:pPr marL="228600" indent="-228600">
              <a:buFont typeface="+mj-lt"/>
              <a:buAutoNum type="arabicPeriod"/>
            </a:pPr>
            <a:r>
              <a:rPr lang="sv-SE" b="0" i="0">
                <a:solidFill>
                  <a:srgbClr val="000000"/>
                </a:solidFill>
                <a:effectLst/>
                <a:latin typeface="Open Sans" panose="020B0606030504020204" pitchFamily="34" charset="0"/>
              </a:rPr>
              <a:t>Dela exemplet på frågor som ska ställas i de enskilda elevsamtalen.</a:t>
            </a:r>
          </a:p>
          <a:p>
            <a:pPr marL="228600" indent="-228600">
              <a:buFont typeface="+mj-lt"/>
              <a:buAutoNum type="arabicPeriod"/>
            </a:pPr>
            <a:r>
              <a:rPr lang="sv-SE" b="0" i="0">
                <a:solidFill>
                  <a:srgbClr val="000000"/>
                </a:solidFill>
                <a:effectLst/>
                <a:latin typeface="Open Sans" panose="020B0606030504020204" pitchFamily="34" charset="0"/>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Rekommendationen är att elevhälsan genomför kartläggningen. </a:t>
            </a:r>
            <a:endParaRPr lang="sv-SE"/>
          </a:p>
          <a:p>
            <a:pPr marL="685800" lvl="1" indent="-228600">
              <a:buFont typeface="Arial" panose="020B0604020202020204" pitchFamily="34" charset="0"/>
              <a:buChar char="•"/>
            </a:pPr>
            <a:r>
              <a:rPr lang="sv-SE" b="0" i="0">
                <a:solidFill>
                  <a:srgbClr val="000000"/>
                </a:solidFill>
                <a:effectLst/>
                <a:latin typeface="Open Sans" panose="020B0606030504020204" pitchFamily="34" charset="0"/>
              </a:rPr>
              <a:t>Det är bra om en </a:t>
            </a:r>
            <a:r>
              <a:rPr lang="sv-SE" b="0" i="1">
                <a:solidFill>
                  <a:srgbClr val="000000"/>
                </a:solidFill>
                <a:effectLst/>
                <a:latin typeface="Open Sans" panose="020B0606030504020204" pitchFamily="34" charset="0"/>
              </a:rPr>
              <a:t>oberoende person </a:t>
            </a:r>
            <a:r>
              <a:rPr lang="sv-SE" b="0" i="0">
                <a:solidFill>
                  <a:srgbClr val="000000"/>
                </a:solidFill>
                <a:effectLst/>
                <a:latin typeface="Open Sans" panose="020B0606030504020204" pitchFamily="34" charset="0"/>
              </a:rPr>
              <a:t>håller det enskilda samtalet – eftersom en elev som är otrygg med sin mentor kan hamna i en lojalitetskonflikt om samma person ställer frågorna.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Svaret på frågorna bör landa i att det är en vuxen på skolan. Om inte, undersök varför.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Saknar eleven en trygg bas behöver skolan gemensamt med eleven utse en vuxen att arbeta upp en relation med, så att eleven känner att den har någon vuxen på skolan att prata med vid behov.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Använd både elevhälsa och fritidspersonal i arbetet.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a:p>
          <a:p>
            <a:pPr marL="228600" indent="-228600">
              <a:buFont typeface="+mj-lt"/>
              <a:buAutoNum type="arabicPeriod"/>
            </a:pPr>
            <a:endParaRPr lang="sv-SE"/>
          </a:p>
          <a:p>
            <a:pPr marL="228600" indent="-228600">
              <a:buFont typeface="+mj-lt"/>
              <a:buAutoNum type="arabicPeriod"/>
            </a:pPr>
            <a:endParaRPr lang="sv-SE"/>
          </a:p>
        </p:txBody>
      </p:sp>
      <p:sp>
        <p:nvSpPr>
          <p:cNvPr id="4" name="Platshållare för bildnummer 3">
            <a:extLst>
              <a:ext uri="{FF2B5EF4-FFF2-40B4-BE49-F238E27FC236}">
                <a16:creationId xmlns:a16="http://schemas.microsoft.com/office/drawing/2014/main" id="{8D752940-A5DD-F5BE-14DF-4659CA303866}"/>
              </a:ext>
            </a:extLst>
          </p:cNvPr>
          <p:cNvSpPr>
            <a:spLocks noGrp="1"/>
          </p:cNvSpPr>
          <p:nvPr>
            <p:ph type="sldNum" sz="quarter" idx="5"/>
          </p:nvPr>
        </p:nvSpPr>
        <p:spPr/>
        <p:txBody>
          <a:bodyPr/>
          <a:lstStyle/>
          <a:p>
            <a:fld id="{149C067B-9CE4-1A4B-8AE5-B35BE213FF10}" type="slidenum">
              <a:rPr lang="sv-SE" smtClean="0"/>
              <a:t>29</a:t>
            </a:fld>
            <a:endParaRPr lang="sv-SE"/>
          </a:p>
        </p:txBody>
      </p:sp>
    </p:spTree>
    <p:extLst>
      <p:ext uri="{BB962C8B-B14F-4D97-AF65-F5344CB8AC3E}">
        <p14:creationId xmlns:p14="http://schemas.microsoft.com/office/powerpoint/2010/main" val="305645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a:solidFill>
                  <a:schemeClr val="tx1"/>
                </a:solidFill>
                <a:effectLst/>
                <a:latin typeface="+mn-lt"/>
                <a:ea typeface="+mn-ea"/>
                <a:cs typeface="+mn-cs"/>
              </a:rPr>
              <a:t>HÖGSTADIET/GYMNASIET</a:t>
            </a:r>
          </a:p>
          <a:p>
            <a:r>
              <a:rPr lang="sv-SE" sz="1200" b="0" kern="1200">
                <a:solidFill>
                  <a:schemeClr val="tx1"/>
                </a:solidFill>
                <a:effectLst/>
                <a:latin typeface="+mn-lt"/>
                <a:ea typeface="+mn-ea"/>
                <a:cs typeface="+mn-cs"/>
              </a:rPr>
              <a:t>Introduktion (20 min)</a:t>
            </a:r>
          </a:p>
          <a:p>
            <a:endParaRPr lang="sv-SE" sz="1200" b="0" kern="1200">
              <a:solidFill>
                <a:schemeClr val="tx1"/>
              </a:solidFill>
              <a:effectLst/>
              <a:latin typeface="+mn-lt"/>
              <a:ea typeface="+mn-ea"/>
              <a:cs typeface="+mn-cs"/>
            </a:endParaRPr>
          </a:p>
          <a:p>
            <a:r>
              <a:rPr lang="sv-SE" sz="1200" b="0" kern="1200">
                <a:solidFill>
                  <a:schemeClr val="tx1"/>
                </a:solidFill>
                <a:effectLst/>
                <a:latin typeface="+mn-lt"/>
                <a:ea typeface="+mn-ea"/>
                <a:cs typeface="+mn-cs"/>
              </a:rPr>
              <a:t>Kort om mig</a:t>
            </a:r>
          </a:p>
          <a:p>
            <a:r>
              <a:rPr lang="sv-SE" b="0"/>
              <a:t>Kort om syftet med dagen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Kort om MÄN</a:t>
            </a:r>
          </a:p>
        </p:txBody>
      </p:sp>
      <p:sp>
        <p:nvSpPr>
          <p:cNvPr id="4" name="Platshållare för bildnummer 3"/>
          <p:cNvSpPr>
            <a:spLocks noGrp="1"/>
          </p:cNvSpPr>
          <p:nvPr>
            <p:ph type="sldNum" sz="quarter" idx="10"/>
          </p:nvPr>
        </p:nvSpPr>
        <p:spPr/>
        <p:txBody>
          <a:bodyPr/>
          <a:lstStyle/>
          <a:p>
            <a:fld id="{91983B2C-8742-462B-80D2-17BF7749832E}" type="slidenum">
              <a:rPr lang="sv-SE" smtClean="0"/>
              <a:t>3</a:t>
            </a:fld>
            <a:endParaRPr lang="sv-SE"/>
          </a:p>
        </p:txBody>
      </p:sp>
    </p:spTree>
    <p:extLst>
      <p:ext uri="{BB962C8B-B14F-4D97-AF65-F5344CB8AC3E}">
        <p14:creationId xmlns:p14="http://schemas.microsoft.com/office/powerpoint/2010/main" val="3886519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 hur trygg bas-kartläggningen ska dokumenteras med hjälp av exemplet på sliden.</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30</a:t>
            </a:fld>
            <a:endParaRPr lang="sv-SE"/>
          </a:p>
        </p:txBody>
      </p:sp>
    </p:spTree>
    <p:extLst>
      <p:ext uri="{BB962C8B-B14F-4D97-AF65-F5344CB8AC3E}">
        <p14:creationId xmlns:p14="http://schemas.microsoft.com/office/powerpoint/2010/main" val="366761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lektionsmanualens upplägg av obligatoriska grundpass (i satt ordning) respektive valbara temapass. </a:t>
            </a:r>
          </a:p>
        </p:txBody>
      </p:sp>
      <p:sp>
        <p:nvSpPr>
          <p:cNvPr id="4" name="Platshållare för bildnummer 3"/>
          <p:cNvSpPr>
            <a:spLocks noGrp="1"/>
          </p:cNvSpPr>
          <p:nvPr>
            <p:ph type="sldNum" sz="quarter" idx="5"/>
          </p:nvPr>
        </p:nvSpPr>
        <p:spPr/>
        <p:txBody>
          <a:bodyPr/>
          <a:lstStyle/>
          <a:p>
            <a:fld id="{149C067B-9CE4-1A4B-8AE5-B35BE213FF10}" type="slidenum">
              <a:rPr lang="sv-SE" smtClean="0"/>
              <a:t>31</a:t>
            </a:fld>
            <a:endParaRPr lang="sv-SE"/>
          </a:p>
        </p:txBody>
      </p:sp>
    </p:spTree>
    <p:extLst>
      <p:ext uri="{BB962C8B-B14F-4D97-AF65-F5344CB8AC3E}">
        <p14:creationId xmlns:p14="http://schemas.microsoft.com/office/powerpoint/2010/main" val="804061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endParaRPr lang="sv-SE" b="1"/>
          </a:p>
          <a:p>
            <a:r>
              <a:rPr lang="sv-SE"/>
              <a:t>Att göra:</a:t>
            </a:r>
          </a:p>
          <a:p>
            <a:pPr marL="228600" indent="-228600">
              <a:buFont typeface="+mj-lt"/>
              <a:buAutoNum type="arabicPeriod"/>
            </a:pPr>
            <a:r>
              <a:rPr lang="sv-SE"/>
              <a:t>Gå kort igenom manualens befintliga grundpass respektive temapass.</a:t>
            </a:r>
            <a:endParaRPr lang="sv-SE" b="1"/>
          </a:p>
        </p:txBody>
      </p:sp>
      <p:sp>
        <p:nvSpPr>
          <p:cNvPr id="4" name="Platshållare för bildnummer 3"/>
          <p:cNvSpPr>
            <a:spLocks noGrp="1"/>
          </p:cNvSpPr>
          <p:nvPr>
            <p:ph type="sldNum" sz="quarter" idx="5"/>
          </p:nvPr>
        </p:nvSpPr>
        <p:spPr/>
        <p:txBody>
          <a:bodyPr/>
          <a:lstStyle/>
          <a:p>
            <a:fld id="{149C067B-9CE4-1A4B-8AE5-B35BE213FF10}" type="slidenum">
              <a:rPr lang="sv-SE" smtClean="0"/>
              <a:t>32</a:t>
            </a:fld>
            <a:endParaRPr lang="sv-SE"/>
          </a:p>
        </p:txBody>
      </p:sp>
    </p:spTree>
    <p:extLst>
      <p:ext uri="{BB962C8B-B14F-4D97-AF65-F5344CB8AC3E}">
        <p14:creationId xmlns:p14="http://schemas.microsoft.com/office/powerpoint/2010/main" val="3827273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HÖGSTADIET</a:t>
            </a:r>
          </a:p>
          <a:p>
            <a:endParaRPr lang="sv-SE"/>
          </a:p>
          <a:p>
            <a:r>
              <a:rPr lang="sv-SE"/>
              <a:t>Att göra:</a:t>
            </a:r>
          </a:p>
          <a:p>
            <a:pPr marL="228600" indent="-228600">
              <a:buFont typeface="+mj-lt"/>
              <a:buAutoNum type="arabicPeriod"/>
            </a:pPr>
            <a:r>
              <a:rPr lang="sv-SE"/>
              <a:t>Gå kort igenom manualens befintliga grundpass respektive temapass.</a:t>
            </a:r>
            <a:endParaRPr lang="sv-SE" b="1"/>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33</a:t>
            </a:fld>
            <a:endParaRPr lang="sv-SE"/>
          </a:p>
        </p:txBody>
      </p:sp>
    </p:spTree>
    <p:extLst>
      <p:ext uri="{BB962C8B-B14F-4D97-AF65-F5344CB8AC3E}">
        <p14:creationId xmlns:p14="http://schemas.microsoft.com/office/powerpoint/2010/main" val="1736612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a:t>Att göra:</a:t>
            </a:r>
          </a:p>
          <a:p>
            <a:pPr marL="228600" indent="-228600">
              <a:buFont typeface="+mj-lt"/>
              <a:buAutoNum type="arabicPeriod"/>
            </a:pPr>
            <a:r>
              <a:rPr lang="sv-SE" b="0"/>
              <a:t>Förmedla:</a:t>
            </a:r>
          </a:p>
          <a:p>
            <a:pPr marL="685800" lvl="1" indent="-228600">
              <a:buFont typeface="Arial" panose="020B0604020202020204" pitchFamily="34" charset="0"/>
              <a:buChar char="•"/>
            </a:pPr>
            <a:r>
              <a:rPr lang="sv-SE" b="0"/>
              <a:t>MVP bör ses som en del av skolans likabehandlingsarbete.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Det är en metod (och verktyg) för att systematisera </a:t>
            </a:r>
            <a:r>
              <a:rPr lang="sv-SE" b="0"/>
              <a:t>arbetet mot kränkande behandling, diskriminering och trakasserier.</a:t>
            </a:r>
          </a:p>
          <a:p>
            <a:pPr marL="0" indent="0">
              <a:buFontTx/>
              <a:buNone/>
            </a:pPr>
            <a:endParaRPr lang="sv-SE" b="1" baseline="0"/>
          </a:p>
          <a:p>
            <a:pPr marL="0" indent="0">
              <a:buFontTx/>
              <a:buNone/>
            </a:pPr>
            <a:endParaRPr lang="sv-SE" b="1" baseline="0"/>
          </a:p>
          <a:p>
            <a:pPr marL="0" indent="0">
              <a:buFontTx/>
              <a:buNone/>
            </a:pPr>
            <a:endParaRPr lang="sv-SE" b="1" baseline="0"/>
          </a:p>
        </p:txBody>
      </p:sp>
      <p:sp>
        <p:nvSpPr>
          <p:cNvPr id="4" name="Platshållare för bildnummer 3"/>
          <p:cNvSpPr>
            <a:spLocks noGrp="1"/>
          </p:cNvSpPr>
          <p:nvPr>
            <p:ph type="sldNum" sz="quarter" idx="5"/>
          </p:nvPr>
        </p:nvSpPr>
        <p:spPr/>
        <p:txBody>
          <a:bodyPr/>
          <a:lstStyle/>
          <a:p>
            <a:fld id="{149C067B-9CE4-1A4B-8AE5-B35BE213FF10}" type="slidenum">
              <a:rPr lang="sv-SE" smtClean="0"/>
              <a:t>34</a:t>
            </a:fld>
            <a:endParaRPr lang="sv-SE"/>
          </a:p>
        </p:txBody>
      </p:sp>
    </p:spTree>
    <p:extLst>
      <p:ext uri="{BB962C8B-B14F-4D97-AF65-F5344CB8AC3E}">
        <p14:creationId xmlns:p14="http://schemas.microsoft.com/office/powerpoint/2010/main" val="3521721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Paus</a:t>
            </a:r>
            <a:r>
              <a:rPr lang="sv-SE"/>
              <a:t> (15 min) </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35</a:t>
            </a:fld>
            <a:endParaRPr lang="sv-SE"/>
          </a:p>
        </p:txBody>
      </p:sp>
    </p:spTree>
    <p:extLst>
      <p:ext uri="{BB962C8B-B14F-4D97-AF65-F5344CB8AC3E}">
        <p14:creationId xmlns:p14="http://schemas.microsoft.com/office/powerpoint/2010/main" val="3316583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a:t>Våld kunskapspass </a:t>
            </a:r>
            <a:r>
              <a:rPr lang="sv-SE" b="0" i="0"/>
              <a:t>(15 min)</a:t>
            </a:r>
          </a:p>
          <a:p>
            <a:r>
              <a:rPr lang="sv-SE"/>
              <a:t>Förmedla:</a:t>
            </a:r>
          </a:p>
          <a:p>
            <a:pPr marL="228600" indent="-228600">
              <a:buFont typeface="+mj-lt"/>
              <a:buAutoNum type="arabicPeriod"/>
            </a:pPr>
            <a:r>
              <a:rPr lang="sv-SE"/>
              <a:t>Nu kommer vi fokusera på förändringsstrategin VÅLD.</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36</a:t>
            </a:fld>
            <a:endParaRPr lang="sv-SE"/>
          </a:p>
        </p:txBody>
      </p:sp>
    </p:spTree>
    <p:extLst>
      <p:ext uri="{BB962C8B-B14F-4D97-AF65-F5344CB8AC3E}">
        <p14:creationId xmlns:p14="http://schemas.microsoft.com/office/powerpoint/2010/main" val="2257377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Förmedla:</a:t>
            </a:r>
          </a:p>
          <a:p>
            <a:pPr marL="228600" indent="-228600">
              <a:buFont typeface="+mj-lt"/>
              <a:buAutoNum type="arabicPeriod"/>
            </a:pPr>
            <a:r>
              <a:rPr lang="sv-SE"/>
              <a:t>Vi kommer börja med att titta på två olika definitioner av våld och diskutera dem tillsammans.</a:t>
            </a:r>
          </a:p>
        </p:txBody>
      </p:sp>
      <p:sp>
        <p:nvSpPr>
          <p:cNvPr id="4" name="Platshållare för bildnummer 3"/>
          <p:cNvSpPr>
            <a:spLocks noGrp="1"/>
          </p:cNvSpPr>
          <p:nvPr>
            <p:ph type="sldNum" sz="quarter" idx="5"/>
          </p:nvPr>
        </p:nvSpPr>
        <p:spPr/>
        <p:txBody>
          <a:bodyPr/>
          <a:lstStyle/>
          <a:p>
            <a:fld id="{91983B2C-8742-462B-80D2-17BF7749832E}" type="slidenum">
              <a:rPr lang="sv-SE" smtClean="0"/>
              <a:t>37</a:t>
            </a:fld>
            <a:endParaRPr lang="sv-SE"/>
          </a:p>
        </p:txBody>
      </p:sp>
    </p:spTree>
    <p:extLst>
      <p:ext uri="{BB962C8B-B14F-4D97-AF65-F5344CB8AC3E}">
        <p14:creationId xmlns:p14="http://schemas.microsoft.com/office/powerpoint/2010/main" val="2471856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Läs upp definitionen av våld.</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38</a:t>
            </a:fld>
            <a:endParaRPr lang="sv-SE"/>
          </a:p>
        </p:txBody>
      </p:sp>
    </p:spTree>
    <p:extLst>
      <p:ext uri="{BB962C8B-B14F-4D97-AF65-F5344CB8AC3E}">
        <p14:creationId xmlns:p14="http://schemas.microsoft.com/office/powerpoint/2010/main" val="1334308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Läs upp definitionen av våld</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39</a:t>
            </a:fld>
            <a:endParaRPr lang="sv-SE"/>
          </a:p>
        </p:txBody>
      </p:sp>
    </p:spTree>
    <p:extLst>
      <p:ext uri="{BB962C8B-B14F-4D97-AF65-F5344CB8AC3E}">
        <p14:creationId xmlns:p14="http://schemas.microsoft.com/office/powerpoint/2010/main" val="188793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Gör en kort presentation av organisationen MÄN och några av dess verksamheter/projekt.</a:t>
            </a: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MÄN är en ideell organisation som startade 1993 för att engagera män mot mäns våld mot kvinnor.</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Idag har MÄN ca</a:t>
            </a:r>
            <a:r>
              <a:rPr lang="sv-SE" sz="1200" kern="1200">
                <a:solidFill>
                  <a:schemeClr val="tx1"/>
                </a:solidFill>
                <a:effectLst/>
                <a:highlight>
                  <a:srgbClr val="FF0000"/>
                </a:highlight>
                <a:latin typeface="+mn-lt"/>
                <a:ea typeface="+mn-ea"/>
                <a:cs typeface="+mn-cs"/>
              </a:rPr>
              <a:t> 2000 medlemmar och ett 30-tal anställda.</a:t>
            </a:r>
            <a:endParaRPr lang="sv-SE" sz="1200" b="0" kern="1200">
              <a:solidFill>
                <a:schemeClr val="tx1"/>
              </a:solidFill>
              <a:effectLst/>
              <a:highlight>
                <a:srgbClr val="FF0000"/>
              </a:highlight>
              <a:latin typeface="+mn-lt"/>
              <a:ea typeface="+mn-ea"/>
              <a:cs typeface="+mn-cs"/>
            </a:endParaRP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Vi arbetar med att förändra destruktiva normer kring maskulinitet för att mäns våld ska minska. </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Vår vision är en jämställd värld utan våld. </a:t>
            </a:r>
            <a:endParaRPr lang="sv-SE" sz="1200" kern="1200">
              <a:solidFill>
                <a:schemeClr val="tx1"/>
              </a:solidFill>
              <a:effectLst/>
              <a:highlight>
                <a:srgbClr val="FF0000"/>
              </a:highligh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688C8B-A795-FD47-8A34-B60EB2E4730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8671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Reflektera kring definitionerna i bikupor.</a:t>
            </a:r>
          </a:p>
          <a:p>
            <a:pPr marL="228600" indent="-228600">
              <a:buFont typeface="+mj-lt"/>
              <a:buAutoNum type="arabicPeriod"/>
            </a:pPr>
            <a:r>
              <a:rPr lang="sv-SE"/>
              <a:t>Frågor att reflektera kring: </a:t>
            </a:r>
          </a:p>
          <a:p>
            <a:pPr marL="685800" lvl="1" indent="-228600">
              <a:buFont typeface="Arial" panose="020B0604020202020204" pitchFamily="34" charset="0"/>
              <a:buChar char="•"/>
            </a:pPr>
            <a:r>
              <a:rPr lang="sv-SE"/>
              <a:t>Vad tänker ni hör definitionen?</a:t>
            </a:r>
          </a:p>
          <a:p>
            <a:pPr marL="685800" lvl="1" indent="-228600">
              <a:buFont typeface="Arial" panose="020B0604020202020204" pitchFamily="34" charset="0"/>
              <a:buChar char="•"/>
            </a:pPr>
            <a:r>
              <a:rPr lang="sv-SE"/>
              <a:t>Vad får det för konsekvenser om vi börjar se våld utifrån denna definition?</a:t>
            </a:r>
          </a:p>
          <a:p>
            <a:pPr marL="685800" lvl="1" indent="-228600">
              <a:buFont typeface="Arial" panose="020B0604020202020204" pitchFamily="34" charset="0"/>
              <a:buChar char="•"/>
            </a:pPr>
            <a:r>
              <a:rPr lang="sv-SE"/>
              <a:t>Styrkor/svagheter med definitionerna?</a:t>
            </a:r>
          </a:p>
          <a:p>
            <a:pPr marL="228600" lvl="0" indent="-228600">
              <a:buFont typeface="+mj-lt"/>
              <a:buAutoNum type="arabicPeriod"/>
            </a:pPr>
            <a:r>
              <a:rPr lang="sv-SE" b="0">
                <a:cs typeface="Arial"/>
              </a:rPr>
              <a:t>Lyft i helgrupp.</a:t>
            </a:r>
          </a:p>
          <a:p>
            <a:pPr marL="0" lvl="0" indent="0">
              <a:buFont typeface="+mj-lt"/>
              <a:buNone/>
            </a:pPr>
            <a:endParaRPr lang="sv-SE" b="0">
              <a:cs typeface="Arial"/>
            </a:endParaRPr>
          </a:p>
          <a:p>
            <a:pPr marL="228600" lvl="0" indent="-228600">
              <a:buFont typeface="+mj-lt"/>
              <a:buAutoNum type="arabicPeriod"/>
            </a:pPr>
            <a:endParaRPr lang="sv-SE" b="0">
              <a:cs typeface="Arial"/>
            </a:endParaRPr>
          </a:p>
          <a:p>
            <a:endParaRPr lang="sv-SE"/>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40</a:t>
            </a:fld>
            <a:endParaRPr lang="sv-SE"/>
          </a:p>
        </p:txBody>
      </p:sp>
    </p:spTree>
    <p:extLst>
      <p:ext uri="{BB962C8B-B14F-4D97-AF65-F5344CB8AC3E}">
        <p14:creationId xmlns:p14="http://schemas.microsoft.com/office/powerpoint/2010/main" val="3180270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a:t>Att göra:</a:t>
            </a:r>
          </a:p>
          <a:p>
            <a:pPr marL="228600" indent="-228600">
              <a:buFont typeface="+mj-lt"/>
              <a:buAutoNum type="arabicPeriod"/>
            </a:pPr>
            <a:r>
              <a:rPr lang="sv-SE" b="0" i="0"/>
              <a:t>Förmedla:</a:t>
            </a:r>
            <a:endParaRPr lang="sv-SE" b="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b="0"/>
              <a:t>En central utgångspunkt i MVP är att olika </a:t>
            </a:r>
            <a:r>
              <a:rPr lang="sv-S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uttryck för våld</a:t>
            </a:r>
            <a:r>
              <a:rPr lang="sv-SE" sz="1800" b="0"/>
              <a:t> hänger samman (befäst av såväl feministisk våldsforskning som WHO:s studier). </a:t>
            </a:r>
          </a:p>
          <a:p>
            <a:pPr marL="742950" lvl="1" indent="-285750">
              <a:buFont typeface="Arial" panose="020B0604020202020204" pitchFamily="34" charset="0"/>
              <a:buChar char="•"/>
            </a:pPr>
            <a:r>
              <a:rPr lang="sv-S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Forskning visar alltså att grova våldshandlingar existerar på samma skala som mindre grova och i viss mån helt normaliserade handlingar.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Våldspyramiden är en pedagogisk modell för att beskriva detta samband och hur olika maktstrukturer i vårt samhälle skapar en bas av normer, värderingar och attityder som stödjer våldets olika nivåer i pyramiden. </a:t>
            </a:r>
            <a:endParaRPr lang="sv-S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sv-SE" sz="1800">
                <a:effectLst/>
                <a:latin typeface="Calibri" panose="020F0502020204030204" pitchFamily="34" charset="0"/>
                <a:ea typeface="Times New Roman" panose="02020603050405020304" pitchFamily="18" charset="0"/>
                <a:cs typeface="Times New Roman" panose="02020603050405020304" pitchFamily="18" charset="0"/>
              </a:rPr>
              <a:t>Basen av pyramiden kan tex bestå av nedvärderande kommentarer eller kränkande skämt som av många kanske inte anses så problematiska i vardagen. </a:t>
            </a:r>
          </a:p>
          <a:p>
            <a:pPr marL="742950" lvl="1" indent="-285750">
              <a:buFont typeface="Arial" panose="020B0604020202020204" pitchFamily="34" charset="0"/>
              <a:buChar char="•"/>
            </a:pPr>
            <a:r>
              <a:rPr lang="sv-SE" sz="1800">
                <a:effectLst/>
                <a:latin typeface="Calibri" panose="020F0502020204030204" pitchFamily="34" charset="0"/>
                <a:ea typeface="Times New Roman" panose="02020603050405020304" pitchFamily="18" charset="0"/>
                <a:cs typeface="Times New Roman" panose="02020603050405020304" pitchFamily="18" charset="0"/>
              </a:rPr>
              <a:t>Handlingar i basen av pyramiden erkänns alltså i lägre grad som våld – vilket gör att dessa beteenden förekommer mer ofta än beteenden i toppen av pyramiden, så som mord eller våldtäkt.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a:effectLst/>
                <a:latin typeface="Calibri" panose="020F0502020204030204" pitchFamily="34" charset="0"/>
                <a:ea typeface="Times New Roman" panose="02020603050405020304" pitchFamily="18" charset="0"/>
                <a:cs typeface="Times New Roman" panose="02020603050405020304" pitchFamily="18" charset="0"/>
              </a:rPr>
              <a:t>De handlingar vi erkänner som våld förekommer alltså mer sällan och vice versa.</a:t>
            </a:r>
          </a:p>
          <a:p>
            <a:pPr marL="742950" lvl="1" indent="-285750">
              <a:buFont typeface="Arial" panose="020B0604020202020204" pitchFamily="34" charset="0"/>
              <a:buChar char="•"/>
            </a:pPr>
            <a:r>
              <a:rPr lang="sv-SE" sz="1800">
                <a:effectLst/>
                <a:latin typeface="Calibri" panose="020F0502020204030204" pitchFamily="34" charset="0"/>
                <a:ea typeface="Times New Roman" panose="02020603050405020304" pitchFamily="18" charset="0"/>
                <a:cs typeface="Times New Roman" panose="02020603050405020304" pitchFamily="18" charset="0"/>
              </a:rPr>
              <a:t>Det här illustreras med pilarna och genom att basen av pyramiden är bred och toppen är smal.</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För att förändra de skadliga normer som stödjer våld, är en central tanke i MVP att vi alla som åskådare behöver ingripa i det vardagliga våldet, i basen av pyramiden.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a:t>Alltså – ska vi förebygga våldet måste vi ingripa i det vardagliga för att förändra den kultur som legitimerar och stödjer våldet.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800" b="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r>
              <a:rPr lang="sv-SE" sz="1800" b="0" kern="1200">
                <a:solidFill>
                  <a:schemeClr val="tx1"/>
                </a:solidFill>
                <a:effectLst/>
                <a:highlight>
                  <a:srgbClr val="FF0000"/>
                </a:highlight>
                <a:latin typeface="+mn-lt"/>
                <a:ea typeface="+mn-ea"/>
                <a:cs typeface="+mn-cs"/>
              </a:rPr>
              <a:t>________________________</a:t>
            </a:r>
          </a:p>
          <a:p>
            <a:pPr marL="0" indent="0">
              <a:buFont typeface="+mj-lt"/>
              <a:buNone/>
            </a:pPr>
            <a:r>
              <a:rPr lang="sv-SE" sz="1800" u="none"/>
              <a:t>Stöd till ledaren: </a:t>
            </a:r>
          </a:p>
          <a:p>
            <a:pPr marL="0" indent="0">
              <a:buFont typeface="+mj-lt"/>
              <a:buNone/>
            </a:pPr>
            <a:endParaRPr lang="sv-SE" sz="1800" b="0" u="none" baseline="0">
              <a:latin typeface="Calibri" panose="020F0502020204030204" pitchFamily="34" charset="0"/>
              <a:cs typeface="Calibri" panose="020F0502020204030204" pitchFamily="34" charset="0"/>
            </a:endParaRPr>
          </a:p>
          <a:p>
            <a:pPr marL="228600" indent="-228600">
              <a:buFont typeface="+mj-lt"/>
              <a:buAutoNum type="arabicPeriod"/>
            </a:pPr>
            <a:r>
              <a:rPr lang="sv-SE" b="0"/>
              <a:t>Våldspyramiden baseras på den feministiska teoretikern och sociologen Liz Kellys forskning om ”våldets kontinuum” (våldets skala). </a:t>
            </a:r>
          </a:p>
          <a:p>
            <a:pPr marL="228600" indent="-228600">
              <a:buFont typeface="+mj-lt"/>
              <a:buAutoNum type="arabicPeriod"/>
            </a:pPr>
            <a:r>
              <a:rPr lang="sv-SE" b="0"/>
              <a:t>Hennes studier av kvinnor som utsatts för våld av sina manliga partners synliggjorde hur olika former av våldsutsatthet i dessa kvinnors liv var ihopkopplade och förstärkte varandra. </a:t>
            </a:r>
          </a:p>
          <a:p>
            <a:pPr marL="685800" lvl="1" indent="-228600">
              <a:buFont typeface="Arial" panose="020B0604020202020204" pitchFamily="34" charset="0"/>
              <a:buChar char="•"/>
            </a:pPr>
            <a:r>
              <a:rPr lang="sv-SE" b="0"/>
              <a:t>I skalans ena ände fanns handlingar definierade som brott, till exempel våldtäkt eller sexuella övergrepp. </a:t>
            </a:r>
          </a:p>
          <a:p>
            <a:pPr marL="685800" lvl="1" indent="-228600">
              <a:buFont typeface="Arial" panose="020B0604020202020204" pitchFamily="34" charset="0"/>
              <a:buChar char="•"/>
            </a:pPr>
            <a:r>
              <a:rPr lang="sv-SE" b="0"/>
              <a:t>I skalans andra ände fanns handlingar som bidrar till att sexuellt våld är accepterat, till exempel trakasserier, sexuellt nedvärderande språkbruk, sexuellt våld i populärkultur och pornografi.</a:t>
            </a:r>
          </a:p>
          <a:p>
            <a:pPr marL="228600" indent="-228600">
              <a:buFont typeface="+mj-lt"/>
              <a:buAutoNum type="arabicPeriod"/>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a:effectLst/>
                <a:latin typeface="Calibri" panose="020F0502020204030204" pitchFamily="34" charset="0"/>
                <a:ea typeface="Times New Roman" panose="02020603050405020304" pitchFamily="18" charset="0"/>
                <a:cs typeface="Times New Roman" panose="02020603050405020304" pitchFamily="18" charset="0"/>
              </a:rPr>
              <a:t>I MVP ska Våldspyramiden ses ur ett samhällsperspektiv snarare än på individnivå.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a:effectLst/>
                <a:latin typeface="Calibri" panose="020F0502020204030204" pitchFamily="34" charset="0"/>
                <a:ea typeface="Times New Roman" panose="02020603050405020304" pitchFamily="18" charset="0"/>
                <a:cs typeface="Times New Roman" panose="02020603050405020304" pitchFamily="18" charset="0"/>
              </a:rPr>
              <a:t>Det är alltså inte självklart att personer som utövar våldshandlingar i basen av pyramiden nödvändigtvis kommer utöva grövre och grövre våldshandlingar på sikt.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a:effectLst/>
                <a:latin typeface="Calibri" panose="020F0502020204030204" pitchFamily="34" charset="0"/>
                <a:ea typeface="Times New Roman" panose="02020603050405020304" pitchFamily="18" charset="0"/>
                <a:cs typeface="Times New Roman" panose="02020603050405020304" pitchFamily="18" charset="0"/>
              </a:rPr>
              <a:t>Våldspyramiden synliggör snarare att om beteenden i basen av pyramiden accepteras i ett visst sammanhang (så som sexistiska, rasistiska, homo- och </a:t>
            </a:r>
            <a:r>
              <a:rPr lang="sv-SE" sz="1800" err="1">
                <a:effectLst/>
                <a:latin typeface="Calibri" panose="020F0502020204030204" pitchFamily="34" charset="0"/>
                <a:ea typeface="Times New Roman" panose="02020603050405020304" pitchFamily="18" charset="0"/>
                <a:cs typeface="Times New Roman" panose="02020603050405020304" pitchFamily="18" charset="0"/>
              </a:rPr>
              <a:t>transfoba</a:t>
            </a:r>
            <a:r>
              <a:rPr lang="sv-SE" sz="1800">
                <a:effectLst/>
                <a:latin typeface="Calibri" panose="020F0502020204030204" pitchFamily="34" charset="0"/>
                <a:ea typeface="Times New Roman" panose="02020603050405020304" pitchFamily="18" charset="0"/>
                <a:cs typeface="Times New Roman" panose="02020603050405020304" pitchFamily="18" charset="0"/>
              </a:rPr>
              <a:t> kommentarer) riskerar det i sig att bidra till en kultur som stödjer även grövre former av våld (som sexuella övergrepp, rasistiska och homofoba hatbrott).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r>
              <a:rPr lang="sv-SE" sz="1800" b="0"/>
              <a:t>Många av de våldspreventiva program som effektutvärderats utgår från samma förståelse för våldets skala.</a:t>
            </a:r>
          </a:p>
          <a:p>
            <a:pPr marL="228600" indent="-228600">
              <a:buFont typeface="+mj-lt"/>
              <a:buAutoNum type="arabicPeriod"/>
            </a:pPr>
            <a:r>
              <a:rPr lang="sv-SE" sz="1800" b="0"/>
              <a:t>Denna förståelse är även utgångspunkten i svensk </a:t>
            </a:r>
            <a:r>
              <a:rPr lang="sv-SE" sz="1800" b="0" err="1"/>
              <a:t>jämställdhetspolitik</a:t>
            </a:r>
            <a:r>
              <a:rPr lang="sv-SE" sz="1800" b="0"/>
              <a:t> och ligger i linje med åratal av samlad kunskap från kvinnojoursrörelsens arbete med våldsutsatta. </a:t>
            </a:r>
          </a:p>
          <a:p>
            <a:pPr marL="228600" indent="-228600">
              <a:buFont typeface="+mj-lt"/>
              <a:buAutoNum type="arabicPeriod"/>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r>
              <a:rPr lang="sv-SE" sz="1800" b="1">
                <a:effectLst/>
                <a:latin typeface="Calibri" panose="020F0502020204030204" pitchFamily="34" charset="0"/>
                <a:ea typeface="Calibri" panose="020F0502020204030204" pitchFamily="34" charset="0"/>
                <a:cs typeface="Times New Roman" panose="02020603050405020304" pitchFamily="18" charset="0"/>
              </a:rPr>
              <a:t>Tänk på:</a:t>
            </a:r>
          </a:p>
          <a:p>
            <a:pPr marL="228600" indent="-228600">
              <a:buFont typeface="+mj-lt"/>
              <a:buAutoNum type="arabicPeriod"/>
            </a:pPr>
            <a:r>
              <a:rPr lang="sv-SE" sz="1800" b="0" baseline="0"/>
              <a:t>Att prata om våldspyramiden kräver att du som utbildare både har läst in dig på teorimanualen och är införstådd med hur våldspyramiden används inom MVP.</a:t>
            </a:r>
          </a:p>
          <a:p>
            <a:pPr marL="228600" indent="-228600">
              <a:buFont typeface="+mj-lt"/>
              <a:buAutoNum type="arabicPeriod"/>
            </a:pPr>
            <a:r>
              <a:rPr lang="sv-SE" sz="1800" b="0" baseline="0"/>
              <a:t>Ta hjälp av teorimanualen för att läsa mer. </a:t>
            </a:r>
          </a:p>
        </p:txBody>
      </p:sp>
      <p:sp>
        <p:nvSpPr>
          <p:cNvPr id="4" name="Platshållare för bildnummer 3"/>
          <p:cNvSpPr>
            <a:spLocks noGrp="1"/>
          </p:cNvSpPr>
          <p:nvPr>
            <p:ph type="sldNum" sz="quarter" idx="5"/>
          </p:nvPr>
        </p:nvSpPr>
        <p:spPr/>
        <p:txBody>
          <a:bodyPr/>
          <a:lstStyle/>
          <a:p>
            <a:fld id="{91983B2C-8742-462B-80D2-17BF7749832E}" type="slidenum">
              <a:rPr lang="sv-SE" smtClean="0"/>
              <a:t>41</a:t>
            </a:fld>
            <a:endParaRPr lang="sv-SE"/>
          </a:p>
        </p:txBody>
      </p:sp>
    </p:spTree>
    <p:extLst>
      <p:ext uri="{BB962C8B-B14F-4D97-AF65-F5344CB8AC3E}">
        <p14:creationId xmlns:p14="http://schemas.microsoft.com/office/powerpoint/2010/main" val="3865115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a:t>Genus och normer </a:t>
            </a:r>
            <a:r>
              <a:rPr lang="sv-SE" b="0" i="0"/>
              <a:t>(30 min)</a:t>
            </a:r>
          </a:p>
          <a:p>
            <a:endParaRPr lang="sv-SE" b="0" baseline="0"/>
          </a:p>
          <a:p>
            <a:r>
              <a:rPr lang="sv-SE" b="0" baseline="0"/>
              <a:t>Förmedla:</a:t>
            </a:r>
          </a:p>
          <a:p>
            <a:pPr marL="228600" indent="-228600">
              <a:buFont typeface="+mj-lt"/>
              <a:buAutoNum type="arabicPeriod"/>
            </a:pPr>
            <a:r>
              <a:rPr lang="sv-SE" b="0" baseline="0"/>
              <a:t>Nu ska vi fokusera på förändringsstrategin GENUS OCH NORMER.</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42</a:t>
            </a:fld>
            <a:endParaRPr lang="sv-SE"/>
          </a:p>
        </p:txBody>
      </p:sp>
    </p:spTree>
    <p:extLst>
      <p:ext uri="{BB962C8B-B14F-4D97-AF65-F5344CB8AC3E}">
        <p14:creationId xmlns:p14="http://schemas.microsoft.com/office/powerpoint/2010/main" val="2055228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i="0"/>
              <a:t>Vad är genus?</a:t>
            </a:r>
            <a:endParaRPr lang="sv-SE" b="0" i="0"/>
          </a:p>
          <a:p>
            <a:pPr marL="0" indent="0">
              <a:buFont typeface="+mj-lt"/>
              <a:buNone/>
            </a:pPr>
            <a:endParaRPr lang="sv-SE" baseline="0"/>
          </a:p>
        </p:txBody>
      </p:sp>
      <p:sp>
        <p:nvSpPr>
          <p:cNvPr id="4" name="Platshållare för bildnummer 3"/>
          <p:cNvSpPr>
            <a:spLocks noGrp="1"/>
          </p:cNvSpPr>
          <p:nvPr>
            <p:ph type="sldNum" sz="quarter" idx="10"/>
          </p:nvPr>
        </p:nvSpPr>
        <p:spPr/>
        <p:txBody>
          <a:bodyPr/>
          <a:lstStyle/>
          <a:p>
            <a:fld id="{91983B2C-8742-462B-80D2-17BF7749832E}" type="slidenum">
              <a:rPr lang="sv-SE" smtClean="0"/>
              <a:t>43</a:t>
            </a:fld>
            <a:endParaRPr lang="sv-SE"/>
          </a:p>
        </p:txBody>
      </p:sp>
    </p:spTree>
    <p:extLst>
      <p:ext uri="{BB962C8B-B14F-4D97-AF65-F5344CB8AC3E}">
        <p14:creationId xmlns:p14="http://schemas.microsoft.com/office/powerpoint/2010/main" val="779810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aseline="0"/>
              <a:t>Att göra:</a:t>
            </a:r>
          </a:p>
          <a:p>
            <a:pPr marL="228600" indent="-228600">
              <a:buFont typeface="+mj-lt"/>
              <a:buAutoNum type="arabicPeriod"/>
            </a:pPr>
            <a:r>
              <a:rPr lang="sv-SE" b="0" noProof="0"/>
              <a:t>Förmedla:</a:t>
            </a:r>
          </a:p>
          <a:p>
            <a:pPr marL="685800" lvl="1" indent="-228600">
              <a:buFont typeface="Arial" panose="020B0604020202020204" pitchFamily="34" charset="0"/>
              <a:buChar char="•"/>
            </a:pPr>
            <a:r>
              <a:rPr lang="sv-SE" b="0" noProof="0"/>
              <a:t>Genus handlar om det sociala görandet av kön (normer, förväntningar, beteenden osv) </a:t>
            </a:r>
          </a:p>
          <a:p>
            <a:pPr marL="685800" lvl="1" indent="-228600">
              <a:buFont typeface="Arial" panose="020B0604020202020204" pitchFamily="34" charset="0"/>
              <a:buChar char="•"/>
            </a:pPr>
            <a:r>
              <a:rPr lang="sv-SE" b="0" noProof="0"/>
              <a:t>Dopkorten är ett exempel på detta.</a:t>
            </a:r>
          </a:p>
          <a:p>
            <a:pPr marL="228600" indent="-228600">
              <a:buFont typeface="+mj-lt"/>
              <a:buAutoNum type="arabicPeriod"/>
            </a:pPr>
            <a:r>
              <a:rPr lang="sv-SE" b="0" noProof="0"/>
              <a:t>Läs vad som står på dopkorten.</a:t>
            </a:r>
          </a:p>
          <a:p>
            <a:pPr marL="228600" indent="-228600">
              <a:buFont typeface="+mj-lt"/>
              <a:buAutoNum type="arabicPeriod"/>
            </a:pPr>
            <a:r>
              <a:rPr lang="sv-SE" b="0" noProof="0"/>
              <a:t>Förmedla att genusnormer inte är statiska utan föränderliga över tid och rum.</a:t>
            </a:r>
          </a:p>
          <a:p>
            <a:pPr marL="228600" indent="-228600">
              <a:buFont typeface="+mj-lt"/>
              <a:buAutoNum type="arabicPeriod"/>
            </a:pPr>
            <a:r>
              <a:rPr lang="sv-SE" b="0" noProof="0"/>
              <a:t>Exempel:</a:t>
            </a:r>
          </a:p>
          <a:p>
            <a:pPr marL="685800" lvl="1" indent="-228600">
              <a:buFont typeface="Arial" panose="020B0604020202020204" pitchFamily="34" charset="0"/>
              <a:buChar char="•"/>
            </a:pPr>
            <a:r>
              <a:rPr lang="sv-SE" b="0" noProof="0"/>
              <a:t>Idag reagerar många fler på de här dopkorten än vad det gjordes bara 50 år tillbaka i tiden. </a:t>
            </a:r>
          </a:p>
          <a:p>
            <a:pPr marL="685800" lvl="1" indent="-228600">
              <a:buFont typeface="Arial" panose="020B0604020202020204" pitchFamily="34" charset="0"/>
              <a:buChar char="•"/>
            </a:pPr>
            <a:r>
              <a:rPr lang="sv-SE" b="0" noProof="0"/>
              <a:t>I en annan kontext hade reaktionerna kunnat se annorlunda olika ut. </a:t>
            </a:r>
          </a:p>
          <a:p>
            <a:pPr marL="685800" lvl="1" indent="-228600">
              <a:buFont typeface="Arial" panose="020B0604020202020204" pitchFamily="34" charset="0"/>
              <a:buChar char="•"/>
            </a:pPr>
            <a:r>
              <a:rPr lang="sv-SE" b="0" noProof="0"/>
              <a:t>Det visar på hur genus är i ständigt förändring och skiljer sig beroende på tid och rum. </a:t>
            </a:r>
          </a:p>
          <a:p>
            <a:pPr marL="228600" indent="-228600">
              <a:buFont typeface="+mj-lt"/>
              <a:buAutoNum type="arabicPeriod"/>
            </a:pPr>
            <a:endParaRPr lang="sv-SE" b="0" noProof="0"/>
          </a:p>
          <a:p>
            <a:endParaRPr lang="sv-SE" b="0" baseline="0"/>
          </a:p>
          <a:p>
            <a:r>
              <a:rPr lang="sv-SE" b="0" baseline="0"/>
              <a:t>_______________________________</a:t>
            </a:r>
          </a:p>
          <a:p>
            <a:r>
              <a:rPr lang="sv-SE" b="0" baseline="0"/>
              <a:t>Stöd till ledaren: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noProof="0"/>
              <a:t>Under 80-talet myntade historikern Yvonne Hirdman </a:t>
            </a:r>
            <a:r>
              <a:rPr lang="sv-SE" sz="1200" b="0" i="0" kern="1200" noProof="0">
                <a:solidFill>
                  <a:schemeClr val="tx1"/>
                </a:solidFill>
                <a:effectLst/>
                <a:latin typeface="+mn-lt"/>
                <a:ea typeface="+mn-ea"/>
                <a:cs typeface="+mn-cs"/>
              </a:rPr>
              <a:t>begreppet ”Genussystemet” (även kallat </a:t>
            </a:r>
            <a:r>
              <a:rPr lang="sv-SE" sz="1200" b="0" i="0" kern="1200" noProof="0" err="1">
                <a:solidFill>
                  <a:schemeClr val="tx1"/>
                </a:solidFill>
                <a:effectLst/>
                <a:latin typeface="+mn-lt"/>
                <a:ea typeface="+mn-ea"/>
                <a:cs typeface="+mn-cs"/>
              </a:rPr>
              <a:t>könsmaktordningen</a:t>
            </a:r>
            <a:r>
              <a:rPr lang="sv-SE" sz="1200" b="0" i="0" kern="1200" noProof="0">
                <a:solidFill>
                  <a:schemeClr val="tx1"/>
                </a:solidFill>
                <a:effectLst/>
                <a:latin typeface="+mn-lt"/>
                <a:ea typeface="+mn-ea"/>
                <a:cs typeface="+mn-cs"/>
              </a:rPr>
              <a:t>) för att beskriva kvinnors sociala underordning i samhället.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noProof="0">
                <a:solidFill>
                  <a:schemeClr val="tx1"/>
                </a:solidFill>
                <a:effectLst/>
                <a:latin typeface="+mn-lt"/>
                <a:ea typeface="+mn-ea"/>
                <a:cs typeface="+mn-cs"/>
              </a:rPr>
              <a:t>Genussystemet bygger på två bärande principer: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kern="1200" noProof="0" err="1">
                <a:solidFill>
                  <a:schemeClr val="tx1"/>
                </a:solidFill>
                <a:effectLst/>
                <a:latin typeface="+mn-lt"/>
                <a:ea typeface="+mn-ea"/>
                <a:cs typeface="+mn-cs"/>
              </a:rPr>
              <a:t>Isärhållning</a:t>
            </a:r>
            <a:r>
              <a:rPr lang="sv-SE" sz="1200" b="1" i="0" kern="1200" noProof="0">
                <a:solidFill>
                  <a:schemeClr val="tx1"/>
                </a:solidFill>
                <a:effectLst/>
                <a:latin typeface="+mn-lt"/>
                <a:ea typeface="+mn-ea"/>
                <a:cs typeface="+mn-cs"/>
              </a:rPr>
              <a:t> </a:t>
            </a:r>
            <a:r>
              <a:rPr lang="sv-SE" sz="1200" b="0" i="0" kern="1200" noProof="0">
                <a:solidFill>
                  <a:schemeClr val="tx1"/>
                </a:solidFill>
                <a:effectLst/>
                <a:latin typeface="+mn-lt"/>
                <a:ea typeface="+mn-ea"/>
                <a:cs typeface="+mn-cs"/>
              </a:rPr>
              <a:t>– kön förstås binärt och framställs som varandras motsatser.</a:t>
            </a:r>
            <a:br>
              <a:rPr lang="sv-SE" sz="1200" b="0" i="0" kern="1200" noProof="0">
                <a:solidFill>
                  <a:schemeClr val="tx1"/>
                </a:solidFill>
                <a:effectLst/>
                <a:latin typeface="+mn-lt"/>
                <a:ea typeface="+mn-ea"/>
                <a:cs typeface="+mn-cs"/>
              </a:rPr>
            </a:br>
            <a:r>
              <a:rPr lang="sv-SE" sz="1200" b="0" i="0" kern="1200" noProof="0">
                <a:solidFill>
                  <a:schemeClr val="tx1"/>
                </a:solidFill>
                <a:effectLst/>
                <a:latin typeface="+mn-lt"/>
                <a:ea typeface="+mn-ea"/>
                <a:cs typeface="+mn-cs"/>
              </a:rPr>
              <a:t>Dopkorten: Blått / Rosa – Aktiv och nyfiken / Passiv och vacker för beskådning</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kern="1200" noProof="0">
                <a:solidFill>
                  <a:schemeClr val="tx1"/>
                </a:solidFill>
                <a:effectLst/>
                <a:latin typeface="+mn-lt"/>
                <a:ea typeface="+mn-ea"/>
                <a:cs typeface="+mn-cs"/>
              </a:rPr>
              <a:t>Hierarki</a:t>
            </a:r>
            <a:r>
              <a:rPr lang="sv-SE" sz="1200" b="1" i="1" kern="1200" noProof="0">
                <a:solidFill>
                  <a:schemeClr val="tx1"/>
                </a:solidFill>
                <a:effectLst/>
                <a:latin typeface="+mn-lt"/>
                <a:ea typeface="+mn-ea"/>
                <a:cs typeface="+mn-cs"/>
              </a:rPr>
              <a:t> </a:t>
            </a:r>
            <a:r>
              <a:rPr lang="sv-SE" sz="1200" b="0" i="0" kern="1200" noProof="0">
                <a:solidFill>
                  <a:schemeClr val="tx1"/>
                </a:solidFill>
                <a:effectLst/>
                <a:latin typeface="+mn-lt"/>
                <a:ea typeface="+mn-ea"/>
                <a:cs typeface="+mn-cs"/>
              </a:rPr>
              <a:t>– det maskulina är norm, värderas högre och ses som neutralt. Det feminina blir avvikande till normen och mindre värt.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noProof="0">
                <a:solidFill>
                  <a:schemeClr val="tx1"/>
                </a:solidFill>
                <a:effectLst/>
                <a:latin typeface="+mn-lt"/>
                <a:ea typeface="+mn-ea"/>
                <a:cs typeface="+mn-cs"/>
              </a:rPr>
              <a:t>Kan kopplas till dopkorten - vilken färg av blå och rosa ses som mest neutral? Vad värderas högst – att vara aktiv/nyfiken eller passiv/vacker? </a:t>
            </a:r>
          </a:p>
          <a:p>
            <a:endParaRPr lang="sv-SE" b="0" baseline="0"/>
          </a:p>
          <a:p>
            <a:pPr marL="228600" indent="-228600">
              <a:buFont typeface="+mj-lt"/>
              <a:buAutoNum type="arabicPeriod"/>
            </a:pPr>
            <a:endParaRPr lang="sv-SE" baseline="0"/>
          </a:p>
        </p:txBody>
      </p:sp>
      <p:sp>
        <p:nvSpPr>
          <p:cNvPr id="4" name="Platshållare för bildnummer 3"/>
          <p:cNvSpPr>
            <a:spLocks noGrp="1"/>
          </p:cNvSpPr>
          <p:nvPr>
            <p:ph type="sldNum" sz="quarter" idx="10"/>
          </p:nvPr>
        </p:nvSpPr>
        <p:spPr/>
        <p:txBody>
          <a:bodyPr/>
          <a:lstStyle/>
          <a:p>
            <a:fld id="{91983B2C-8742-462B-80D2-17BF7749832E}" type="slidenum">
              <a:rPr lang="sv-SE" smtClean="0"/>
              <a:t>44</a:t>
            </a:fld>
            <a:endParaRPr lang="sv-SE"/>
          </a:p>
        </p:txBody>
      </p:sp>
    </p:spTree>
    <p:extLst>
      <p:ext uri="{BB962C8B-B14F-4D97-AF65-F5344CB8AC3E}">
        <p14:creationId xmlns:p14="http://schemas.microsoft.com/office/powerpoint/2010/main" val="1305401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0"/>
              <a:t>Att göra:</a:t>
            </a:r>
          </a:p>
          <a:p>
            <a:pPr marL="228600" indent="-228600">
              <a:buFont typeface="+mj-lt"/>
              <a:buAutoNum type="arabicPeriod"/>
            </a:pPr>
            <a:r>
              <a:rPr lang="sv-SE" b="0"/>
              <a:t>Förmedla:</a:t>
            </a:r>
          </a:p>
          <a:p>
            <a:pPr marL="685800" lvl="1" indent="-228600">
              <a:buFont typeface="Arial" panose="020B0604020202020204" pitchFamily="34" charset="0"/>
              <a:buChar char="•"/>
            </a:pPr>
            <a:r>
              <a:rPr lang="sv-SE" b="0"/>
              <a:t>Många unga uttrycker att de påverkas av genusnormer.</a:t>
            </a:r>
          </a:p>
          <a:p>
            <a:pPr marL="228600" indent="-228600">
              <a:buFont typeface="+mj-lt"/>
              <a:buAutoNum type="arabicPeriod"/>
            </a:pPr>
            <a:r>
              <a:rPr lang="sv-SE" b="0"/>
              <a:t>Gå igenom innehållet på sliden.</a:t>
            </a:r>
          </a:p>
          <a:p>
            <a:pPr marL="228600" indent="-228600">
              <a:buFont typeface="+mj-lt"/>
              <a:buAutoNum type="arabicPeriod"/>
            </a:pPr>
            <a:r>
              <a:rPr lang="sv-SE" b="0" baseline="0" noProof="0"/>
              <a:t>Förmedla:</a:t>
            </a:r>
          </a:p>
          <a:p>
            <a:pPr marL="685800" lvl="1" indent="-228600">
              <a:buFont typeface="Arial" panose="020B0604020202020204" pitchFamily="34" charset="0"/>
              <a:buChar char="•"/>
            </a:pPr>
            <a:r>
              <a:rPr lang="sv-SE" b="0" baseline="0" noProof="0"/>
              <a:t>Att bryta mot genusnormer i sammanhang där de är starka har alltid en koppling till våld.</a:t>
            </a:r>
          </a:p>
          <a:p>
            <a:pPr marL="685800" lvl="1" indent="-228600">
              <a:buFont typeface="Arial" panose="020B0604020202020204" pitchFamily="34" charset="0"/>
              <a:buChar char="•"/>
            </a:pPr>
            <a:r>
              <a:rPr lang="sv-SE" b="0" baseline="0" noProof="0"/>
              <a:t>De av oss som i störst utsträckning tar skada är tex transpersoner</a:t>
            </a:r>
            <a:r>
              <a:rPr lang="sv-SE" baseline="0"/>
              <a:t>, ickebinära eller homo- och bisexuella. </a:t>
            </a:r>
          </a:p>
          <a:p>
            <a:pPr marL="685800" lvl="1" indent="-228600">
              <a:buFont typeface="Arial" panose="020B0604020202020204" pitchFamily="34" charset="0"/>
              <a:buChar char="•"/>
            </a:pPr>
            <a:r>
              <a:rPr lang="sv-SE" b="0" baseline="0" noProof="0"/>
              <a:t>Hbtqi-personer som grupp är i högre utsträckning utsatta för våld och lider i större grad av psykisk ohälsa. </a:t>
            </a:r>
          </a:p>
          <a:p>
            <a:pPr marL="0" marR="0" indent="0" algn="l" defTabSz="914400" rtl="0" eaLnBrk="1" fontAlgn="auto" latinLnBrk="0" hangingPunct="1">
              <a:lnSpc>
                <a:spcPct val="100000"/>
              </a:lnSpc>
              <a:spcBef>
                <a:spcPts val="0"/>
              </a:spcBef>
              <a:spcAft>
                <a:spcPts val="0"/>
              </a:spcAft>
              <a:buClrTx/>
              <a:buSzTx/>
              <a:buFontTx/>
              <a:buNone/>
              <a:tabLst/>
              <a:defRPr/>
            </a:pPr>
            <a:endParaRPr lang="sv-SE"/>
          </a:p>
          <a:p>
            <a:pPr marL="0" marR="0" indent="0" algn="l" defTabSz="914400" rtl="0" eaLnBrk="1" fontAlgn="auto" latinLnBrk="0" hangingPunct="1">
              <a:lnSpc>
                <a:spcPct val="100000"/>
              </a:lnSpc>
              <a:spcBef>
                <a:spcPts val="0"/>
              </a:spcBef>
              <a:spcAft>
                <a:spcPts val="0"/>
              </a:spcAft>
              <a:buClrTx/>
              <a:buSzTx/>
              <a:buFontTx/>
              <a:buNone/>
              <a:tabLst/>
              <a:defRPr/>
            </a:pPr>
            <a:endParaRPr lang="sv-SE"/>
          </a:p>
          <a:p>
            <a:r>
              <a:rPr lang="sv-SE" b="0" baseline="0"/>
              <a:t>_______________________________</a:t>
            </a:r>
          </a:p>
          <a:p>
            <a:r>
              <a:rPr lang="sv-SE" b="0" baseline="0"/>
              <a:t>Stöd till ledaren: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a:t>Statistik tagen från </a:t>
            </a:r>
            <a:r>
              <a:rPr lang="sv-SE" sz="1200" err="1"/>
              <a:t>MUCF:s</a:t>
            </a:r>
            <a:r>
              <a:rPr lang="sv-SE" sz="1200"/>
              <a:t> ungdomsenkät som studerar samspelet mellan attityder till jämställdhet, stereotypa genusnormer och utövande av våld och kränkningar.</a:t>
            </a:r>
          </a:p>
          <a:p>
            <a:pPr marL="685800" lvl="1" indent="-228600">
              <a:buFont typeface="Arial" panose="020B0604020202020204" pitchFamily="34" charset="0"/>
              <a:buChar char="•"/>
            </a:pPr>
            <a:r>
              <a:rPr lang="sv-SE" b="0"/>
              <a:t>9 av 10 unga (16-24 år) dvs 90% upplever förväntningar på hur de ska vara utifrån kön.</a:t>
            </a:r>
          </a:p>
          <a:p>
            <a:pPr marL="685800" lvl="1" indent="-228600">
              <a:buFont typeface="Arial" panose="020B0604020202020204" pitchFamily="34" charset="0"/>
              <a:buChar char="•"/>
            </a:pPr>
            <a:r>
              <a:rPr lang="sv-SE" b="0"/>
              <a:t>Oavsett kön tycker unga det är viktigare att killar uppfattas som manliga, än att tjejer uppfattas som kvinnliga </a:t>
            </a:r>
            <a:endParaRPr lang="sv-SE" b="0" i="1"/>
          </a:p>
          <a:p>
            <a:pPr marL="685800" lvl="1" indent="-228600">
              <a:buFont typeface="Arial" panose="020B0604020202020204" pitchFamily="34" charset="0"/>
              <a:buChar char="•"/>
            </a:pPr>
            <a:r>
              <a:rPr lang="sv-SE" b="0"/>
              <a:t>Att manligt och kvinnligt ska hållas isär – är viktigare för gruppen killar än gruppen tjejer.</a:t>
            </a:r>
          </a:p>
          <a:p>
            <a:pPr marL="685800" lvl="1" indent="-228600">
              <a:buFont typeface="Arial" panose="020B0604020202020204" pitchFamily="34" charset="0"/>
              <a:buChar char="•"/>
            </a:pPr>
            <a:r>
              <a:rPr lang="sv-SE" b="0"/>
              <a:t>Sammantaget visar studien att omgivningens förväntningar upplevs starkare än ens egna åsikter. </a:t>
            </a:r>
          </a:p>
          <a:p>
            <a:pPr marL="685800" lvl="1" indent="-228600">
              <a:buFont typeface="Arial" panose="020B0604020202020204" pitchFamily="34" charset="0"/>
              <a:buChar char="•"/>
            </a:pPr>
            <a:r>
              <a:rPr lang="sv-SE" b="0"/>
              <a:t>En kanske vill något annat, men man rättar sig efter normen för att undvika den ”sociala bestraffningen” som följd.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endParaRPr lang="sv-SE"/>
          </a:p>
          <a:p>
            <a:endParaRPr lang="sv-SE"/>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45</a:t>
            </a:fld>
            <a:endParaRPr lang="sv-SE"/>
          </a:p>
        </p:txBody>
      </p:sp>
    </p:spTree>
    <p:extLst>
      <p:ext uri="{BB962C8B-B14F-4D97-AF65-F5344CB8AC3E}">
        <p14:creationId xmlns:p14="http://schemas.microsoft.com/office/powerpoint/2010/main" val="2207032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I en omfattande studie baserad på unga killars levnadsvillkor fann två amerikanske forskare (Oransky och Fisher) fyra kluster av normer som gruppen unga killar tycktes slita extra mycket med.</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Läs upp följande normer på sliden.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Fråga gärna gruppen om de kan känna igen sig i dessa.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p>
          <a:p>
            <a:pPr marL="0" indent="0">
              <a:buFont typeface="+mj-lt"/>
              <a:buNone/>
            </a:pPr>
            <a:r>
              <a:rPr lang="sv-SE" sz="1200" b="0" u="none" baseline="0">
                <a:latin typeface="Calibri" panose="020F0502020204030204" pitchFamily="34" charset="0"/>
                <a:cs typeface="Calibri" panose="020F0502020204030204" pitchFamily="34" charset="0"/>
              </a:rPr>
              <a:t>Förtydligande av normernas innebörd:</a:t>
            </a:r>
          </a:p>
          <a:p>
            <a:pPr marL="171450" indent="-171450">
              <a:buFont typeface="Arial" panose="020B0604020202020204" pitchFamily="34" charset="0"/>
              <a:buChar char="•"/>
            </a:pPr>
            <a:r>
              <a:rPr lang="sv-SE" b="0"/>
              <a:t>Ständig ansträngning – hålla upp en osårbar fasad, kunna klara sig själv, inte be om hjälp, kunna slå tillbaka om stunden kräver.</a:t>
            </a:r>
          </a:p>
          <a:p>
            <a:pPr marL="171450" indent="-171450">
              <a:buFont typeface="Arial" panose="020B0604020202020204" pitchFamily="34" charset="0"/>
              <a:buChar char="•"/>
            </a:pPr>
            <a:r>
              <a:rPr lang="sv-SE" b="0"/>
              <a:t>Känslomässig begränsning – inte visa sig sårbar inför andra, inte gråta eller bli ledsen, accepterade känslor var glädje och ilska. </a:t>
            </a:r>
          </a:p>
          <a:p>
            <a:pPr marL="171450" indent="-171450">
              <a:buFont typeface="Arial" panose="020B0604020202020204" pitchFamily="34" charset="0"/>
              <a:buChar char="•"/>
            </a:pPr>
            <a:r>
              <a:rPr lang="sv-SE" b="0"/>
              <a:t>Heterosexism – skapa maskulinitet genom att ta avstånd från feminint kodade markörer och homosexualitet.</a:t>
            </a:r>
          </a:p>
          <a:p>
            <a:pPr marL="171450" indent="-171450">
              <a:buFont typeface="Arial" panose="020B0604020202020204" pitchFamily="34" charset="0"/>
              <a:buChar char="•"/>
            </a:pPr>
            <a:r>
              <a:rPr lang="sv-SE" b="0"/>
              <a:t>Social retsamhet – att </a:t>
            </a:r>
            <a:r>
              <a:rPr lang="sv-SE"/>
              <a:t>stå ut med retandet, knuffar, slag på armen, taskiga kommentarer och inte ta åt sig eller bli ledsen.</a:t>
            </a:r>
          </a:p>
          <a:p>
            <a:pPr marL="0" indent="0">
              <a:buFont typeface="+mj-lt"/>
              <a:buNone/>
            </a:pPr>
            <a:r>
              <a:rPr lang="sv-SE" b="0"/>
              <a:t>(Oransky och Fischer, 2009)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a:p>
          <a:p>
            <a:pPr marL="228600" indent="-228600">
              <a:buFont typeface="+mj-lt"/>
              <a:buAutoNum type="arabicPeriod"/>
            </a:pP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F5971-1E11-064F-A8F7-E52495BB527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6494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FC6EC57B-46E2-8841-BBCE-34AA6D6A056B}"/>
              </a:ext>
            </a:extLst>
          </p:cNvPr>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t>I samma studie såg man ett samband mellan normerna och benägenheten av att använda våld, men också högre grad av psykisk ohälsa. </a:t>
            </a:r>
          </a:p>
          <a:p>
            <a:pPr marL="228600" indent="-228600" defTabSz="632981">
              <a:buFont typeface="+mj-lt"/>
              <a:buAutoNum type="arabicPeriod"/>
            </a:pPr>
            <a:r>
              <a:rPr lang="sv-SE" sz="1200"/>
              <a:t>Läs upp punkterna på sliden. </a:t>
            </a:r>
          </a:p>
          <a:p>
            <a:pPr marL="228600" indent="-228600" defTabSz="632981">
              <a:buFont typeface="+mj-lt"/>
              <a:buAutoNum type="arabicPeriod"/>
            </a:pPr>
            <a:endParaRPr lang="sv-SE" sz="1200"/>
          </a:p>
          <a:p>
            <a:pPr marL="228600" indent="-228600" defTabSz="632981">
              <a:buFont typeface="+mj-lt"/>
              <a:buAutoNum type="arabicPeriod"/>
            </a:pPr>
            <a:endParaRPr lang="sv-SE" sz="1200"/>
          </a:p>
          <a:p>
            <a:pPr marL="228600" indent="-228600" defTabSz="632981">
              <a:buFont typeface="+mj-lt"/>
              <a:buAutoNum type="arabicPeriod"/>
            </a:pPr>
            <a:endParaRPr lang="sv-SE" sz="1200"/>
          </a:p>
          <a:p>
            <a:pPr marL="228600" indent="-228600" defTabSz="632981">
              <a:buFont typeface="+mj-lt"/>
              <a:buAutoNum type="arabicPeriod"/>
            </a:pPr>
            <a:endParaRPr lang="sv-SE" sz="1200"/>
          </a:p>
          <a:p>
            <a:pPr marL="228600" indent="-228600" defTabSz="632981">
              <a:buFont typeface="+mj-lt"/>
              <a:buAutoNum type="arabicPeriod"/>
            </a:pPr>
            <a:endParaRPr lang="sv-SE" sz="1200"/>
          </a:p>
          <a:p>
            <a:pPr marL="228600" indent="-228600" defTabSz="632981">
              <a:buFont typeface="+mj-lt"/>
              <a:buAutoNum type="arabicPeriod"/>
            </a:pPr>
            <a:endParaRPr lang="sv-SE" sz="1200"/>
          </a:p>
          <a:p>
            <a:pPr defTabSz="632981">
              <a:defRPr b="1"/>
            </a:pPr>
            <a:endParaRPr lang="sv-SE" sz="1200"/>
          </a:p>
        </p:txBody>
      </p:sp>
    </p:spTree>
    <p:extLst>
      <p:ext uri="{BB962C8B-B14F-4D97-AF65-F5344CB8AC3E}">
        <p14:creationId xmlns:p14="http://schemas.microsoft.com/office/powerpoint/2010/main" val="19127980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pPr lvl="0"/>
            <a:endParaRPr/>
          </a:p>
        </p:txBody>
      </p:sp>
      <p:sp>
        <p:nvSpPr>
          <p:cNvPr id="449" name="Shape 449"/>
          <p:cNvSpPr>
            <a:spLocks noGrp="1"/>
          </p:cNvSpPr>
          <p:nvPr>
            <p:ph type="body" sz="quarter" idx="1"/>
          </p:nvPr>
        </p:nvSpPr>
        <p:spPr>
          <a:prstGeom prst="rect">
            <a:avLst/>
          </a:prstGeom>
        </p:spPr>
        <p:txBody>
          <a:bodyPr/>
          <a:lstStyle/>
          <a:p>
            <a:r>
              <a:rPr lang="sv-SE" sz="1800" kern="1200">
                <a:solidFill>
                  <a:schemeClr val="tx1"/>
                </a:solidFill>
                <a:effectLst/>
                <a:latin typeface="+mn-lt"/>
                <a:ea typeface="+mn-ea"/>
                <a:cs typeface="+mn-cs"/>
              </a:rPr>
              <a:t>Att göra:</a:t>
            </a:r>
          </a:p>
          <a:p>
            <a:pPr marL="228600" lvl="0" indent="-228600">
              <a:buFont typeface="+mj-lt"/>
              <a:buAutoNum type="arabicPeriod"/>
            </a:pPr>
            <a:r>
              <a:rPr lang="sv-SE" sz="1800" kern="1200">
                <a:solidFill>
                  <a:schemeClr val="tx1"/>
                </a:solidFill>
                <a:effectLst/>
                <a:latin typeface="+mn-lt"/>
                <a:ea typeface="+mn-ea"/>
                <a:cs typeface="+mn-cs"/>
              </a:rPr>
              <a:t>Presentera BRÅs statistik över våldsutövare. </a:t>
            </a:r>
          </a:p>
          <a:p>
            <a:endParaRPr lang="sv-SE" sz="1800" b="1" kern="1200">
              <a:solidFill>
                <a:schemeClr val="tx1"/>
              </a:solidFill>
              <a:effectLst/>
              <a:latin typeface="+mn-lt"/>
              <a:ea typeface="+mn-ea"/>
              <a:cs typeface="+mn-cs"/>
            </a:endParaRPr>
          </a:p>
          <a:p>
            <a:endParaRPr lang="sv-SE" sz="1800" b="1" kern="1200">
              <a:solidFill>
                <a:schemeClr val="tx1"/>
              </a:solidFill>
              <a:effectLst/>
              <a:latin typeface="+mn-lt"/>
              <a:ea typeface="+mn-ea"/>
              <a:cs typeface="+mn-cs"/>
            </a:endParaRPr>
          </a:p>
          <a:p>
            <a:r>
              <a:rPr lang="sv-SE" sz="1800" b="0" kern="1200">
                <a:solidFill>
                  <a:schemeClr val="tx1"/>
                </a:solidFill>
                <a:effectLst/>
                <a:highlight>
                  <a:srgbClr val="FF0000"/>
                </a:highlight>
                <a:latin typeface="+mn-lt"/>
                <a:ea typeface="+mn-ea"/>
                <a:cs typeface="+mn-cs"/>
              </a:rPr>
              <a:t>________________________</a:t>
            </a:r>
          </a:p>
          <a:p>
            <a:pPr marL="0" indent="0">
              <a:buFont typeface="+mj-lt"/>
              <a:buNone/>
            </a:pPr>
            <a:r>
              <a:rPr lang="sv-SE" sz="1800" u="none"/>
              <a:t>Stöd till ledaren: </a:t>
            </a:r>
            <a:endParaRPr lang="sv-SE" sz="1800" kern="1200">
              <a:solidFill>
                <a:schemeClr val="tx1"/>
              </a:solidFill>
              <a:effectLst/>
              <a:latin typeface="+mn-lt"/>
              <a:ea typeface="+mn-ea"/>
              <a:cs typeface="+mn-cs"/>
            </a:endParaRPr>
          </a:p>
          <a:p>
            <a:pPr marL="342900" lvl="0" indent="-342900">
              <a:buFont typeface="+mj-lt"/>
              <a:buAutoNum type="arabicPeriod"/>
            </a:pPr>
            <a:r>
              <a:rPr lang="sv-SE" sz="1800" b="0" kern="1200">
                <a:solidFill>
                  <a:schemeClr val="tx1"/>
                </a:solidFill>
                <a:effectLst/>
                <a:latin typeface="+mn-lt"/>
                <a:ea typeface="+mn-ea"/>
                <a:cs typeface="+mn-cs"/>
              </a:rPr>
              <a:t>Statistiken redovisar de gärningspersoner som rättsväsendet kunnat identifiera och bedömt vara skäligen misstänkta för brott, och inte det faktiska totala antalet gärningspersoner i samhället. </a:t>
            </a:r>
          </a:p>
          <a:p>
            <a:pPr marL="342900" lvl="0" indent="-342900">
              <a:buFont typeface="+mj-lt"/>
              <a:buAutoNum type="arabicPeriod"/>
            </a:pPr>
            <a:r>
              <a:rPr lang="sv-SE" sz="1800" b="0" kern="1200">
                <a:solidFill>
                  <a:schemeClr val="tx1"/>
                </a:solidFill>
                <a:effectLst/>
                <a:latin typeface="+mn-lt"/>
                <a:ea typeface="+mn-ea"/>
                <a:cs typeface="+mn-cs"/>
              </a:rPr>
              <a:t>För att en misstänkt person ska kunna identifieras och registreras som misstänkt för brott av utredande myndighet krävs det att brottet både upptäcks och anmäls.</a:t>
            </a:r>
          </a:p>
          <a:p>
            <a:pPr marL="342900" lvl="0" indent="-342900">
              <a:buFont typeface="+mj-lt"/>
              <a:buAutoNum type="arabicPeriod"/>
            </a:pPr>
            <a:r>
              <a:rPr lang="sv-SE" sz="1800" b="0" kern="1200">
                <a:solidFill>
                  <a:schemeClr val="tx1"/>
                </a:solidFill>
                <a:effectLst/>
                <a:latin typeface="+mn-lt"/>
                <a:ea typeface="+mn-ea"/>
                <a:cs typeface="+mn-cs"/>
              </a:rPr>
              <a:t>Benägenheten att anmäla brott varierar mellan olika typer av brott. Av flera anledningar är anmälningsbenägenheten för till exempel sexualbrott mycket låg. Det beror i sin tur bland annat på att uppklarningsprocenten för sexualbrott är låg.</a:t>
            </a:r>
            <a:endParaRPr lang="sv-SE" sz="1800" kern="1200">
              <a:solidFill>
                <a:schemeClr val="tx1"/>
              </a:solidFill>
              <a:effectLst/>
              <a:latin typeface="+mn-lt"/>
              <a:ea typeface="+mn-ea"/>
              <a:cs typeface="+mn-cs"/>
            </a:endParaRPr>
          </a:p>
          <a:p>
            <a:pPr marL="342900" lvl="0" indent="-342900">
              <a:buFont typeface="+mj-lt"/>
              <a:buAutoNum type="arabicPeriod"/>
            </a:pPr>
            <a:r>
              <a:rPr lang="sv-SE" sz="1800" kern="1200">
                <a:solidFill>
                  <a:schemeClr val="tx1"/>
                </a:solidFill>
                <a:effectLst/>
                <a:latin typeface="+mn-lt"/>
                <a:ea typeface="+mn-ea"/>
                <a:cs typeface="+mn-cs"/>
              </a:rPr>
              <a:t>Statistiken grundar sig på uppgifter från Polismyndighetens, Åklagarmyndighetens och andra brottsutredande myndigheters ärendehanteringssystem. </a:t>
            </a:r>
          </a:p>
          <a:p>
            <a:pPr marL="0" indent="0">
              <a:buFont typeface="Arial"/>
              <a:buNone/>
            </a:pPr>
            <a:endParaRPr lang="sv-SE" sz="1800" kern="1200">
              <a:solidFill>
                <a:schemeClr val="tx1"/>
              </a:solidFill>
              <a:effectLst/>
              <a:latin typeface="+mn-lt"/>
              <a:ea typeface="+mn-ea"/>
              <a:cs typeface="+mn-cs"/>
            </a:endParaRPr>
          </a:p>
          <a:p>
            <a:pPr marL="0" indent="0">
              <a:buFont typeface="Arial"/>
              <a:buNone/>
            </a:pPr>
            <a:r>
              <a:rPr lang="sv-SE" sz="1800" kern="1200">
                <a:solidFill>
                  <a:schemeClr val="tx1"/>
                </a:solidFill>
                <a:effectLst/>
                <a:latin typeface="+mn-lt"/>
                <a:ea typeface="+mn-ea"/>
                <a:cs typeface="+mn-cs"/>
              </a:rPr>
              <a:t>*Personer som var under 15 år vid brottstillfället och därmed inte straffmyndiga ingår inte i statistiken.</a:t>
            </a:r>
          </a:p>
          <a:p>
            <a:pPr marL="0" indent="0">
              <a:buFont typeface="Arial"/>
              <a:buNone/>
            </a:pPr>
            <a:endParaRPr lang="sv-SE" sz="1800" kern="1200">
              <a:solidFill>
                <a:schemeClr val="tx1"/>
              </a:solidFill>
              <a:effectLst/>
              <a:latin typeface="+mn-lt"/>
              <a:ea typeface="+mn-ea"/>
              <a:cs typeface="+mn-cs"/>
            </a:endParaRPr>
          </a:p>
          <a:p>
            <a:endParaRPr lang="sv-SE" sz="180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a:solidFill>
                  <a:schemeClr val="tx1"/>
                </a:solidFill>
                <a:effectLst/>
                <a:latin typeface="+mn-lt"/>
                <a:ea typeface="+mn-ea"/>
                <a:cs typeface="+mn-cs"/>
              </a:rPr>
              <a:t>Statistiken över misstänkta personer 2021 finns tillgänglig i sin helhet här: </a:t>
            </a:r>
            <a:r>
              <a:rPr lang="sv-SE" sz="1800" u="sng" kern="1200" err="1">
                <a:solidFill>
                  <a:schemeClr val="tx1"/>
                </a:solidFill>
                <a:effectLst/>
                <a:latin typeface="+mn-lt"/>
                <a:ea typeface="+mn-ea"/>
                <a:cs typeface="+mn-cs"/>
              </a:rPr>
              <a:t>https</a:t>
            </a:r>
            <a:r>
              <a:rPr lang="sv-SE" sz="1800" u="sng" kern="1200">
                <a:solidFill>
                  <a:schemeClr val="tx1"/>
                </a:solidFill>
                <a:effectLst/>
                <a:latin typeface="+mn-lt"/>
                <a:ea typeface="+mn-ea"/>
                <a:cs typeface="+mn-cs"/>
              </a:rPr>
              <a:t>://</a:t>
            </a:r>
            <a:r>
              <a:rPr lang="sv-SE" sz="1800" u="sng" kern="1200" err="1">
                <a:solidFill>
                  <a:schemeClr val="tx1"/>
                </a:solidFill>
                <a:effectLst/>
                <a:latin typeface="+mn-lt"/>
                <a:ea typeface="+mn-ea"/>
                <a:cs typeface="+mn-cs"/>
              </a:rPr>
              <a:t>bra.se</a:t>
            </a:r>
            <a:r>
              <a:rPr lang="sv-SE" sz="1800" u="sng" kern="1200">
                <a:solidFill>
                  <a:schemeClr val="tx1"/>
                </a:solidFill>
                <a:effectLst/>
                <a:latin typeface="+mn-lt"/>
                <a:ea typeface="+mn-ea"/>
                <a:cs typeface="+mn-cs"/>
              </a:rPr>
              <a:t>/statistik/kriminalstatistik/</a:t>
            </a:r>
            <a:r>
              <a:rPr lang="sv-SE" sz="1800" u="sng" kern="1200" err="1">
                <a:solidFill>
                  <a:schemeClr val="tx1"/>
                </a:solidFill>
                <a:effectLst/>
                <a:latin typeface="+mn-lt"/>
                <a:ea typeface="+mn-ea"/>
                <a:cs typeface="+mn-cs"/>
              </a:rPr>
              <a:t>misstankta-personer.html</a:t>
            </a:r>
            <a:r>
              <a:rPr lang="sv-SE" sz="1800" u="sng" kern="1200">
                <a:solidFill>
                  <a:schemeClr val="tx1"/>
                </a:solidFill>
                <a:effectLst/>
                <a:latin typeface="+mn-lt"/>
                <a:ea typeface="+mn-ea"/>
                <a:cs typeface="+mn-cs"/>
              </a:rPr>
              <a:t> </a:t>
            </a:r>
            <a:r>
              <a:rPr lang="sv-SE" sz="1800" kern="1200">
                <a:solidFill>
                  <a:schemeClr val="tx1"/>
                </a:solidFill>
                <a:effectLst/>
                <a:latin typeface="+mn-lt"/>
                <a:ea typeface="+mn-ea"/>
                <a:cs typeface="+mn-cs"/>
              </a:rPr>
              <a:t>samt sammanfattat i denna rapport: </a:t>
            </a:r>
            <a:r>
              <a:rPr lang="sv-SE" sz="1800" u="sng" kern="1200" err="1">
                <a:solidFill>
                  <a:schemeClr val="tx1"/>
                </a:solidFill>
                <a:effectLst/>
                <a:latin typeface="+mn-lt"/>
                <a:ea typeface="+mn-ea"/>
                <a:cs typeface="+mn-cs"/>
              </a:rPr>
              <a:t>https</a:t>
            </a:r>
            <a:r>
              <a:rPr lang="sv-SE" sz="1800" u="sng" kern="1200">
                <a:solidFill>
                  <a:schemeClr val="tx1"/>
                </a:solidFill>
                <a:effectLst/>
                <a:latin typeface="+mn-lt"/>
                <a:ea typeface="+mn-ea"/>
                <a:cs typeface="+mn-cs"/>
              </a:rPr>
              <a:t>://</a:t>
            </a:r>
            <a:r>
              <a:rPr lang="sv-SE" sz="1800" u="sng" kern="1200" err="1">
                <a:solidFill>
                  <a:schemeClr val="tx1"/>
                </a:solidFill>
                <a:effectLst/>
                <a:latin typeface="+mn-lt"/>
                <a:ea typeface="+mn-ea"/>
                <a:cs typeface="+mn-cs"/>
              </a:rPr>
              <a:t>bra.se</a:t>
            </a:r>
            <a:r>
              <a:rPr lang="sv-SE" sz="1800" u="sng" kern="1200">
                <a:solidFill>
                  <a:schemeClr val="tx1"/>
                </a:solidFill>
                <a:effectLst/>
                <a:latin typeface="+mn-lt"/>
                <a:ea typeface="+mn-ea"/>
                <a:cs typeface="+mn-cs"/>
              </a:rPr>
              <a:t>/</a:t>
            </a:r>
            <a:r>
              <a:rPr lang="sv-SE" sz="1800" u="sng" kern="1200" err="1">
                <a:solidFill>
                  <a:schemeClr val="tx1"/>
                </a:solidFill>
                <a:effectLst/>
                <a:latin typeface="+mn-lt"/>
                <a:ea typeface="+mn-ea"/>
                <a:cs typeface="+mn-cs"/>
              </a:rPr>
              <a:t>download</a:t>
            </a:r>
            <a:r>
              <a:rPr lang="sv-SE" sz="1800" u="sng" kern="1200">
                <a:solidFill>
                  <a:schemeClr val="tx1"/>
                </a:solidFill>
                <a:effectLst/>
                <a:latin typeface="+mn-lt"/>
                <a:ea typeface="+mn-ea"/>
                <a:cs typeface="+mn-cs"/>
              </a:rPr>
              <a:t>/18.146acb6517fd5578401275a/1653314187459/Statistikrapport_misstankta_2021.pdf </a:t>
            </a:r>
            <a:endParaRPr lang="sv-SE" sz="1800" kern="1200">
              <a:solidFill>
                <a:schemeClr val="tx1"/>
              </a:solidFill>
              <a:effectLst/>
              <a:latin typeface="+mn-lt"/>
              <a:ea typeface="+mn-ea"/>
              <a:cs typeface="+mn-cs"/>
            </a:endParaRPr>
          </a:p>
          <a:p>
            <a:endParaRPr lang="sv-SE" sz="1800"/>
          </a:p>
        </p:txBody>
      </p:sp>
    </p:spTree>
    <p:extLst>
      <p:ext uri="{BB962C8B-B14F-4D97-AF65-F5344CB8AC3E}">
        <p14:creationId xmlns:p14="http://schemas.microsoft.com/office/powerpoint/2010/main" val="1563501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A1CBA-1B51-4885-0641-9337B14ECADF}"/>
            </a:ext>
          </a:extLst>
        </p:cNvPr>
        <p:cNvGrpSpPr/>
        <p:nvPr/>
      </p:nvGrpSpPr>
      <p:grpSpPr>
        <a:xfrm>
          <a:off x="0" y="0"/>
          <a:ext cx="0" cy="0"/>
          <a:chOff x="0" y="0"/>
          <a:chExt cx="0" cy="0"/>
        </a:xfrm>
      </p:grpSpPr>
      <p:sp>
        <p:nvSpPr>
          <p:cNvPr id="448" name="Shape 448">
            <a:extLst>
              <a:ext uri="{FF2B5EF4-FFF2-40B4-BE49-F238E27FC236}">
                <a16:creationId xmlns:a16="http://schemas.microsoft.com/office/drawing/2014/main" id="{095686B6-080C-1FE2-9879-5CFCD73C4FF9}"/>
              </a:ext>
            </a:extLst>
          </p:cNvPr>
          <p:cNvSpPr>
            <a:spLocks noGrp="1" noRot="1" noChangeAspect="1"/>
          </p:cNvSpPr>
          <p:nvPr>
            <p:ph type="sldImg"/>
          </p:nvPr>
        </p:nvSpPr>
        <p:spPr>
          <a:prstGeom prst="rect">
            <a:avLst/>
          </a:prstGeom>
        </p:spPr>
        <p:txBody>
          <a:bodyPr/>
          <a:lstStyle/>
          <a:p>
            <a:pPr lvl="0"/>
            <a:endParaRPr/>
          </a:p>
        </p:txBody>
      </p:sp>
      <p:sp>
        <p:nvSpPr>
          <p:cNvPr id="449" name="Shape 449">
            <a:extLst>
              <a:ext uri="{FF2B5EF4-FFF2-40B4-BE49-F238E27FC236}">
                <a16:creationId xmlns:a16="http://schemas.microsoft.com/office/drawing/2014/main" id="{F0F849AE-2F1A-AA4D-A23E-DC26DAF19B9F}"/>
              </a:ext>
            </a:extLst>
          </p:cNvPr>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Sammanfatta den </a:t>
            </a:r>
            <a:r>
              <a:rPr lang="sv-SE" sz="1200" b="0" kern="1200" err="1">
                <a:solidFill>
                  <a:schemeClr val="tx1"/>
                </a:solidFill>
                <a:effectLst/>
                <a:latin typeface="+mn-lt"/>
                <a:ea typeface="+mn-ea"/>
                <a:cs typeface="+mn-cs"/>
              </a:rPr>
              <a:t>könade</a:t>
            </a:r>
            <a:r>
              <a:rPr lang="sv-SE" sz="1200" b="0" kern="1200">
                <a:solidFill>
                  <a:schemeClr val="tx1"/>
                </a:solidFill>
                <a:effectLst/>
                <a:latin typeface="+mn-lt"/>
                <a:ea typeface="+mn-ea"/>
                <a:cs typeface="+mn-cs"/>
              </a:rPr>
              <a:t> mönstret i statistiken genom att prata om triaden av mäns våld.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a:solidFill>
                <a:schemeClr val="tx1"/>
              </a:solidFill>
              <a:effectLs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Statistiken </a:t>
            </a:r>
            <a:r>
              <a:rPr lang="sv-SE" sz="1200" kern="1200" noProof="0">
                <a:solidFill>
                  <a:schemeClr val="tx1"/>
                </a:solidFill>
                <a:effectLst/>
                <a:latin typeface="+mn-lt"/>
                <a:ea typeface="+mn-ea"/>
                <a:cs typeface="+mn-cs"/>
              </a:rPr>
              <a:t>visar att våld är en könsrelaterad fråga. </a:t>
            </a:r>
          </a:p>
          <a:p>
            <a:pPr marL="228600" indent="-228600">
              <a:buFont typeface="+mj-lt"/>
              <a:buAutoNum type="arabicPeriod"/>
            </a:pPr>
            <a:r>
              <a:rPr lang="sv-SE" sz="1200" kern="1200" noProof="0">
                <a:solidFill>
                  <a:schemeClr val="tx1"/>
                </a:solidFill>
                <a:effectLst/>
                <a:latin typeface="+mn-lt"/>
                <a:ea typeface="+mn-ea"/>
                <a:cs typeface="+mn-cs"/>
              </a:rPr>
              <a:t>Även om förövaren kan vara av olika kön så är manliga förövare starkt överrepresenterade. </a:t>
            </a:r>
          </a:p>
          <a:p>
            <a:pPr marL="228600" indent="-228600">
              <a:buFont typeface="+mj-lt"/>
              <a:buAutoNum type="arabicPeriod"/>
            </a:pPr>
            <a:r>
              <a:rPr lang="sv-SE" sz="1200" b="1" i="0" u="none" strike="noStrike" cap="none">
                <a:solidFill>
                  <a:schemeClr val="dk1"/>
                </a:solidFill>
                <a:latin typeface="Cabin"/>
                <a:ea typeface="Cabin"/>
                <a:cs typeface="Cabin"/>
                <a:sym typeface="Cabin"/>
              </a:rPr>
              <a:t>Viktigt</a:t>
            </a:r>
            <a:r>
              <a:rPr lang="sv-SE" sz="1200" b="0" i="0" u="none" strike="noStrike" cap="none">
                <a:solidFill>
                  <a:schemeClr val="dk1"/>
                </a:solidFill>
                <a:latin typeface="Cabin"/>
                <a:ea typeface="Cabin"/>
                <a:cs typeface="Cabin"/>
                <a:sym typeface="Cabin"/>
              </a:rPr>
              <a:t> – statistiken säger oss </a:t>
            </a:r>
            <a:r>
              <a:rPr lang="sv-SE" sz="1200" b="0" i="0" u="sng" strike="noStrike" cap="none">
                <a:solidFill>
                  <a:schemeClr val="dk1"/>
                </a:solidFill>
                <a:latin typeface="Cabin"/>
                <a:ea typeface="Cabin"/>
                <a:cs typeface="Cabin"/>
                <a:sym typeface="Cabin"/>
              </a:rPr>
              <a:t>inte</a:t>
            </a:r>
            <a:r>
              <a:rPr lang="sv-SE" sz="1200" b="0" i="0" u="none" strike="noStrike" cap="none">
                <a:solidFill>
                  <a:schemeClr val="dk1"/>
                </a:solidFill>
                <a:latin typeface="Cabin"/>
                <a:ea typeface="Cabin"/>
                <a:cs typeface="Cabin"/>
                <a:sym typeface="Cabin"/>
              </a:rPr>
              <a:t> att alla män utövar våld – den visar att av de som utövar våld är majoriteten män.</a:t>
            </a:r>
          </a:p>
          <a:p>
            <a:pPr marL="228600" indent="-228600">
              <a:buFont typeface="+mj-lt"/>
              <a:buAutoNum type="arabicPeriod"/>
            </a:pPr>
            <a:r>
              <a:rPr lang="sv-SE" sz="1200" b="0" i="0" u="none" strike="noStrike" kern="1200" cap="none" noProof="0">
                <a:solidFill>
                  <a:schemeClr val="dk1"/>
                </a:solidFill>
                <a:effectLst/>
                <a:latin typeface="Cabin"/>
                <a:ea typeface="+mn-ea"/>
                <a:cs typeface="+mn-cs"/>
                <a:sym typeface="Cabin"/>
              </a:rPr>
              <a:t>S</a:t>
            </a:r>
            <a:r>
              <a:rPr lang="sv-SE" sz="1200" kern="1200" noProof="0">
                <a:solidFill>
                  <a:schemeClr val="tx1"/>
                </a:solidFill>
                <a:effectLst/>
                <a:latin typeface="+mn-lt"/>
                <a:ea typeface="+mn-ea"/>
                <a:cs typeface="+mn-cs"/>
              </a:rPr>
              <a:t>amtidigt som män och killar står för majoriteten av allt våld så är de också offer för andra mäns våld. </a:t>
            </a:r>
          </a:p>
          <a:p>
            <a:pPr marL="228600" indent="-228600">
              <a:buFont typeface="+mj-lt"/>
              <a:buAutoNum type="arabicPeriod"/>
            </a:pPr>
            <a:r>
              <a:rPr lang="sv-SE" sz="1200" kern="1200" noProof="0">
                <a:solidFill>
                  <a:schemeClr val="tx1"/>
                </a:solidFill>
                <a:effectLst/>
                <a:latin typeface="+mn-lt"/>
                <a:ea typeface="+mn-ea"/>
                <a:cs typeface="+mn-cs"/>
              </a:rPr>
              <a:t>B</a:t>
            </a:r>
            <a:r>
              <a:rPr lang="sv-SE" err="1"/>
              <a:t>ilden</a:t>
            </a:r>
            <a:r>
              <a:rPr lang="sv-SE"/>
              <a:t> illustrerar ”Triaden av mäns våld” – en skildring över hur mäns våld slår mot olika håll och drabbar alla. </a:t>
            </a:r>
          </a:p>
          <a:p>
            <a:pPr marL="628650" marR="0" lvl="1"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kvinnor (inkluderat icke-binära/transpersoner).</a:t>
            </a:r>
          </a:p>
          <a:p>
            <a:pPr marL="628650" marR="0" lvl="1"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andra män. </a:t>
            </a:r>
          </a:p>
          <a:p>
            <a:pPr marL="628650" marR="0" lvl="1"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sig själva (tex självmordsstatistiken, där ca 70% av självmord i Sverige är män)</a:t>
            </a:r>
          </a:p>
          <a:p>
            <a:pPr marL="228600" marR="0" lvl="0" indent="-228600" algn="l" defTabSz="914400" rtl="0" eaLnBrk="1" fontAlgn="auto" latinLnBrk="0" hangingPunct="1">
              <a:lnSpc>
                <a:spcPct val="100000"/>
              </a:lnSpc>
              <a:spcBef>
                <a:spcPts val="0"/>
              </a:spcBef>
              <a:spcAft>
                <a:spcPts val="0"/>
              </a:spcAft>
              <a:buClr>
                <a:schemeClr val="dk1"/>
              </a:buClr>
              <a:buSzPct val="25000"/>
              <a:buFont typeface="+mj-lt"/>
              <a:buAutoNum type="arabicPeriod"/>
              <a:tabLst/>
              <a:defRPr/>
            </a:pPr>
            <a:r>
              <a:rPr lang="sv-SE"/>
              <a:t>Sammanfattat kan man säga att det</a:t>
            </a:r>
            <a:r>
              <a:rPr lang="sv-SE" sz="1200" b="0" i="0" u="none" strike="noStrike" cap="none">
                <a:solidFill>
                  <a:schemeClr val="dk1"/>
                </a:solidFill>
                <a:latin typeface="Cabin"/>
                <a:ea typeface="Cabin"/>
                <a:cs typeface="Cabin"/>
                <a:sym typeface="Cabin"/>
              </a:rPr>
              <a:t> finns många olika faktorer som påverkar en person till att använda våld – det kan till handla om tidigare utsatthet eller olika psykologiska faktorer. </a:t>
            </a:r>
          </a:p>
          <a:p>
            <a:pPr marL="228600" marR="0" lvl="0" indent="-228600" algn="l" defTabSz="914400" rtl="0" eaLnBrk="1" fontAlgn="auto" latinLnBrk="0" hangingPunct="1">
              <a:lnSpc>
                <a:spcPct val="100000"/>
              </a:lnSpc>
              <a:spcBef>
                <a:spcPts val="0"/>
              </a:spcBef>
              <a:spcAft>
                <a:spcPts val="0"/>
              </a:spcAft>
              <a:buClr>
                <a:schemeClr val="dk1"/>
              </a:buClr>
              <a:buSzPct val="25000"/>
              <a:buFont typeface="+mj-lt"/>
              <a:buAutoNum type="arabicPeriod"/>
              <a:tabLst/>
              <a:defRPr/>
            </a:pPr>
            <a:r>
              <a:rPr lang="sv-SE" sz="1200" b="0" kern="1200">
                <a:solidFill>
                  <a:schemeClr val="tx1"/>
                </a:solidFill>
                <a:effectLst/>
                <a:latin typeface="+mn-lt"/>
                <a:ea typeface="+mn-ea"/>
                <a:cs typeface="+mn-cs"/>
              </a:rPr>
              <a:t>Men dessa kan inte ensamt förklara varför nästan alla som utövar våld är män.</a:t>
            </a:r>
            <a:endParaRPr lang="sv-SE" sz="1200" b="0" i="0" u="none" strike="noStrike" cap="none">
              <a:solidFill>
                <a:schemeClr val="dk1"/>
              </a:solidFill>
              <a:latin typeface="Cabin"/>
              <a:ea typeface="Cabin"/>
              <a:cs typeface="Cabin"/>
              <a:sym typeface="Cabin"/>
            </a:endParaRPr>
          </a:p>
        </p:txBody>
      </p:sp>
    </p:spTree>
    <p:extLst>
      <p:ext uri="{BB962C8B-B14F-4D97-AF65-F5344CB8AC3E}">
        <p14:creationId xmlns:p14="http://schemas.microsoft.com/office/powerpoint/2010/main" val="1658489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Förmedla syftet med kunskapshalvdagen.</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5</a:t>
            </a:fld>
            <a:endParaRPr lang="sv-SE"/>
          </a:p>
        </p:txBody>
      </p:sp>
    </p:spTree>
    <p:extLst>
      <p:ext uri="{BB962C8B-B14F-4D97-AF65-F5344CB8AC3E}">
        <p14:creationId xmlns:p14="http://schemas.microsoft.com/office/powerpoint/2010/main" val="2214746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b="0" baseline="0"/>
              <a:t>Att göra:</a:t>
            </a:r>
          </a:p>
          <a:p>
            <a:pPr marL="228600" indent="-228600" defTabSz="990752">
              <a:buFont typeface="+mj-lt"/>
              <a:buAutoNum type="arabicPeriod"/>
              <a:defRPr/>
            </a:pPr>
            <a:r>
              <a:rPr lang="sv-SE" b="0" baseline="0"/>
              <a:t>Läs upp citatet på sliden.</a:t>
            </a:r>
          </a:p>
          <a:p>
            <a:pPr marL="228600" indent="-228600" defTabSz="990752">
              <a:buFont typeface="+mj-lt"/>
              <a:buAutoNum type="arabicPeriod"/>
              <a:defRPr/>
            </a:pPr>
            <a:endParaRPr lang="sv-SE" b="0" baseline="0"/>
          </a:p>
          <a:p>
            <a:pPr marL="228600" indent="-228600" defTabSz="990752">
              <a:buFont typeface="+mj-lt"/>
              <a:buAutoNum type="arabicPeriod"/>
              <a:defRPr/>
            </a:pPr>
            <a:endParaRPr lang="sv-SE" b="0" baseline="0"/>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sz="1200"/>
          </a:p>
          <a:p>
            <a:pPr marL="228600" lvl="0" indent="-228600" defTabSz="990752">
              <a:buFont typeface="+mj-lt"/>
              <a:buAutoNum type="arabicPeriod"/>
              <a:defRPr/>
            </a:pPr>
            <a:r>
              <a:rPr lang="sv-SE" sz="1200" b="0"/>
              <a:t>Citatet är taget ur en WHO-rapport (2010) där 58 preventionsprogram med fokus på hälsa och mäns våld mot kvinnor granskades. </a:t>
            </a:r>
          </a:p>
          <a:p>
            <a:pPr marL="228600" lvl="0" indent="-228600" defTabSz="990752">
              <a:buFont typeface="+mj-lt"/>
              <a:buAutoNum type="arabicPeriod"/>
              <a:defRPr/>
            </a:pPr>
            <a:r>
              <a:rPr lang="sv-SE" sz="1200" b="0"/>
              <a:t>Rapportens genomgång av riskfaktorer för våld synliggjorde att flera riskfaktorer är kopplat till </a:t>
            </a:r>
            <a:r>
              <a:rPr lang="sv-SE" sz="1200" b="0" err="1"/>
              <a:t>könade</a:t>
            </a:r>
            <a:r>
              <a:rPr lang="sv-SE" sz="1200" b="0"/>
              <a:t> förväntningar på män.</a:t>
            </a:r>
          </a:p>
          <a:p>
            <a:pPr marL="228600" lvl="0" indent="-228600" defTabSz="990752">
              <a:buFont typeface="+mj-lt"/>
              <a:buAutoNum type="arabicPeriod"/>
              <a:defRPr/>
            </a:pPr>
            <a:r>
              <a:rPr lang="sv-SE" sz="1200" b="0"/>
              <a:t>En </a:t>
            </a:r>
            <a:r>
              <a:rPr lang="sv-SE" b="0"/>
              <a:t>genusförändrande</a:t>
            </a:r>
            <a:r>
              <a:rPr lang="sv-SE" b="0" baseline="0"/>
              <a:t> ansats som </a:t>
            </a:r>
            <a:r>
              <a:rPr lang="sv-SE" b="0"/>
              <a:t>problematiserar dessa stereotypa förväntningar på män är därför mer effektiva när det gäller att motivera män till att välja bort våld.  </a:t>
            </a:r>
          </a:p>
          <a:p>
            <a:pPr marL="228600" lvl="0" indent="-228600" defTabSz="990752">
              <a:buFont typeface="+mj-lt"/>
              <a:buAutoNum type="arabicPeriod"/>
              <a:defRPr/>
            </a:pPr>
            <a:r>
              <a:rPr lang="sv-SE" b="0"/>
              <a:t>Även program som inte enbart fokuserar på individen utan mer på den sociala kontexten visar sig vara med effektiva, som aktiverar och motiverar ett helt system som drar åt samma håll.</a:t>
            </a:r>
            <a:endParaRPr lang="sv-SE"/>
          </a:p>
          <a:p>
            <a:pPr marL="0" indent="0">
              <a:buNone/>
            </a:pPr>
            <a:endParaRPr lang="sv-SE" sz="1100" b="0"/>
          </a:p>
        </p:txBody>
      </p:sp>
      <p:sp>
        <p:nvSpPr>
          <p:cNvPr id="4" name="Platshållare för bildnummer 3"/>
          <p:cNvSpPr>
            <a:spLocks noGrp="1"/>
          </p:cNvSpPr>
          <p:nvPr>
            <p:ph type="sldNum" sz="quarter" idx="10"/>
          </p:nvPr>
        </p:nvSpPr>
        <p:spPr/>
        <p:txBody>
          <a:bodyPr/>
          <a:lstStyle/>
          <a:p>
            <a:pPr>
              <a:defRPr/>
            </a:pPr>
            <a:fld id="{91983B2C-8742-462B-80D2-17BF7749832E}" type="slidenum">
              <a:rPr lang="sv-SE" sz="1300" smtClean="0">
                <a:solidFill>
                  <a:prstClr val="black"/>
                </a:solidFill>
              </a:rPr>
              <a:pPr>
                <a:defRPr/>
              </a:pPr>
              <a:t>50</a:t>
            </a:fld>
            <a:endParaRPr lang="sv-SE" sz="1300">
              <a:solidFill>
                <a:prstClr val="black"/>
              </a:solidFill>
            </a:endParaRPr>
          </a:p>
        </p:txBody>
      </p:sp>
    </p:spTree>
    <p:extLst>
      <p:ext uri="{BB962C8B-B14F-4D97-AF65-F5344CB8AC3E}">
        <p14:creationId xmlns:p14="http://schemas.microsoft.com/office/powerpoint/2010/main" val="560752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1" baseline="0"/>
              <a:t>Skadliga normer</a:t>
            </a:r>
          </a:p>
        </p:txBody>
      </p:sp>
      <p:sp>
        <p:nvSpPr>
          <p:cNvPr id="4" name="Platshållare för bildnummer 3"/>
          <p:cNvSpPr>
            <a:spLocks noGrp="1"/>
          </p:cNvSpPr>
          <p:nvPr>
            <p:ph type="sldNum" sz="quarter" idx="10"/>
          </p:nvPr>
        </p:nvSpPr>
        <p:spPr/>
        <p:txBody>
          <a:bodyPr/>
          <a:lstStyle/>
          <a:p>
            <a:fld id="{91983B2C-8742-462B-80D2-17BF7749832E}" type="slidenum">
              <a:rPr lang="sv-SE" smtClean="0"/>
              <a:t>51</a:t>
            </a:fld>
            <a:endParaRPr lang="sv-SE"/>
          </a:p>
        </p:txBody>
      </p:sp>
    </p:spTree>
    <p:extLst>
      <p:ext uri="{BB962C8B-B14F-4D97-AF65-F5344CB8AC3E}">
        <p14:creationId xmlns:p14="http://schemas.microsoft.com/office/powerpoint/2010/main" val="305680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baseline="0"/>
              <a:t>Att göra: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a:solidFill>
                  <a:srgbClr val="000000"/>
                </a:solidFill>
                <a:effectLst/>
                <a:latin typeface="Calibri" panose="020F0502020204030204" pitchFamily="34" charset="0"/>
              </a:rPr>
              <a:t>Förmedla: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b="0" i="0">
                <a:solidFill>
                  <a:srgbClr val="000000"/>
                </a:solidFill>
                <a:effectLst/>
                <a:latin typeface="Calibri" panose="020F0502020204030204" pitchFamily="34" charset="0"/>
              </a:rPr>
              <a:t>Att visa på hur våld och normer hänger ihop hjälper oss förstå att ett </a:t>
            </a:r>
            <a:r>
              <a:rPr lang="sv-SE" sz="1800" b="0" i="0" err="1">
                <a:solidFill>
                  <a:srgbClr val="000000"/>
                </a:solidFill>
                <a:effectLst/>
                <a:latin typeface="Calibri" panose="020F0502020204030204" pitchFamily="34" charset="0"/>
              </a:rPr>
              <a:t>ojämställt</a:t>
            </a:r>
            <a:r>
              <a:rPr lang="sv-SE" sz="1800" b="0" i="0">
                <a:solidFill>
                  <a:srgbClr val="000000"/>
                </a:solidFill>
                <a:effectLst/>
                <a:latin typeface="Calibri" panose="020F0502020204030204" pitchFamily="34" charset="0"/>
              </a:rPr>
              <a:t> samhälle är en riskfaktor för våld.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b="0" i="0">
                <a:solidFill>
                  <a:srgbClr val="000000"/>
                </a:solidFill>
                <a:effectLst/>
                <a:latin typeface="Calibri" panose="020F0502020204030204" pitchFamily="34" charset="0"/>
              </a:rPr>
              <a:t>Men det finns fler sociala kategorier än kön som påverkar maktrelationer mellan människor.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b="0" i="0">
                <a:solidFill>
                  <a:srgbClr val="000000"/>
                </a:solidFill>
                <a:effectLst/>
                <a:latin typeface="Calibri" panose="020F0502020204030204" pitchFamily="34" charset="0"/>
              </a:rPr>
              <a:t>Till exempel de maktstrukturer som ligger till grund för våld kopplat till rasism, klassförtryck, homo/transfobi osv.</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b="0" i="0">
                <a:solidFill>
                  <a:srgbClr val="000000"/>
                </a:solidFill>
                <a:effectLst/>
                <a:latin typeface="WordVisi_MSFontService"/>
              </a:rPr>
              <a:t>För att beskriva hur maktstrukturer hör ihop och påverkar varandra brukar ordet ”intersektionalitet” användas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2800" b="0" i="0">
                <a:solidFill>
                  <a:srgbClr val="000000"/>
                </a:solidFill>
                <a:effectLst/>
                <a:latin typeface="Calibri" panose="020F0502020204030204" pitchFamily="34" charset="0"/>
              </a:rPr>
              <a:t>Ett intersektionellt perspektiv hjälper oss förstå </a:t>
            </a:r>
            <a:r>
              <a:rPr lang="sv-SE" sz="1800" b="0" i="0">
                <a:solidFill>
                  <a:srgbClr val="000000"/>
                </a:solidFill>
                <a:effectLst/>
                <a:latin typeface="Calibri" panose="020F0502020204030204" pitchFamily="34" charset="0"/>
              </a:rPr>
              <a:t>att det alltid finns stora variationer inom en och samma grupp, som till exempel gruppen killar.</a:t>
            </a:r>
          </a:p>
          <a:p>
            <a:pPr marL="800100" lvl="1" indent="-342900">
              <a:buFont typeface="Arial" panose="020B0604020202020204" pitchFamily="34" charset="0"/>
              <a:buChar char="•"/>
            </a:pPr>
            <a:r>
              <a:rPr lang="sv-SE" sz="1800" b="0" i="0">
                <a:solidFill>
                  <a:srgbClr val="000000"/>
                </a:solidFill>
                <a:effectLst/>
                <a:latin typeface="Calibri" panose="020F0502020204030204" pitchFamily="34" charset="0"/>
              </a:rPr>
              <a:t>Killar är ju aldrig “bara killar” utan har också en klassbakgrund, en hudfärg, en ålder, en sexualitet osv. </a:t>
            </a:r>
          </a:p>
          <a:p>
            <a:pPr marL="800100" lvl="1" indent="-342900">
              <a:buFont typeface="Arial" panose="020B0604020202020204" pitchFamily="34" charset="0"/>
              <a:buChar char="•"/>
            </a:pPr>
            <a:r>
              <a:rPr lang="sv-SE" sz="1800" b="0" i="0">
                <a:solidFill>
                  <a:srgbClr val="000000"/>
                </a:solidFill>
                <a:effectLst/>
                <a:latin typeface="Calibri" panose="020F0502020204030204" pitchFamily="34" charset="0"/>
              </a:rPr>
              <a:t>På så sätt är ett genusperspektiv inte tillräckligt för att förstå ojämlikhet och utsatthet för våld.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b="0" i="0">
                <a:solidFill>
                  <a:srgbClr val="000000"/>
                </a:solidFill>
                <a:effectLst/>
                <a:latin typeface="Calibri" panose="020F0502020204030204" pitchFamily="34" charset="0"/>
              </a:rPr>
              <a:t>Vi behöver alltså ta hänsyn flera maktstrukturer på samma gång.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800" b="0" i="0">
              <a:solidFill>
                <a:srgbClr val="000000"/>
              </a:solidFill>
              <a:effectLst/>
              <a:latin typeface="Calibri" panose="020F0502020204030204" pitchFamily="34" charset="0"/>
            </a:endParaRPr>
          </a:p>
          <a:p>
            <a:pPr marL="800100" lvl="1" indent="-342900">
              <a:buFont typeface="Arial" panose="020B0604020202020204" pitchFamily="34" charset="0"/>
              <a:buChar char="•"/>
            </a:pPr>
            <a:r>
              <a:rPr lang="sv-SE" sz="1800" b="0" i="1">
                <a:solidFill>
                  <a:srgbClr val="000000"/>
                </a:solidFill>
                <a:effectLst/>
                <a:latin typeface="Calibri" panose="020F0502020204030204" pitchFamily="34" charset="0"/>
              </a:rPr>
              <a:t>I MVP Skola lägger vi ett särskilt fokus på psykiskt, fysiskt, sexualiserat och rasistiskt våld (då vi vet att detta våld är vanligt bland unga).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800" b="0" i="0">
              <a:solidFill>
                <a:srgbClr val="000000"/>
              </a:solidFill>
              <a:effectLst/>
              <a:latin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800" b="0" i="0">
              <a:solidFill>
                <a:srgbClr val="000000"/>
              </a:solidFill>
              <a:effectLst/>
              <a:latin typeface="Calibri" panose="020F0502020204030204" pitchFamily="34" charset="0"/>
            </a:endParaRPr>
          </a:p>
          <a:p>
            <a:r>
              <a:rPr lang="sv-SE" sz="1800" b="0" kern="1200">
                <a:solidFill>
                  <a:schemeClr val="tx1"/>
                </a:solidFill>
                <a:effectLst/>
                <a:highlight>
                  <a:srgbClr val="FF0000"/>
                </a:highlight>
                <a:latin typeface="+mn-lt"/>
                <a:ea typeface="+mn-ea"/>
                <a:cs typeface="+mn-cs"/>
              </a:rPr>
              <a:t>________________________</a:t>
            </a:r>
          </a:p>
          <a:p>
            <a:pPr marL="0" indent="0">
              <a:buFont typeface="+mj-lt"/>
              <a:buNone/>
            </a:pPr>
            <a:r>
              <a:rPr lang="sv-SE" sz="1800" u="none"/>
              <a:t>Stöd till ledaren: </a:t>
            </a:r>
            <a:endParaRPr lang="sv-SE" sz="180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a:solidFill>
                  <a:srgbClr val="000000"/>
                </a:solidFill>
                <a:effectLst/>
                <a:latin typeface="WordVisi_MSFontService"/>
              </a:rPr>
              <a:t>Intersektionalitet = Intersektion/vägkorsning mellan olika maktstrukturer.</a:t>
            </a:r>
            <a:endParaRPr lang="sv-SE" sz="1800" b="0" i="0">
              <a:solidFill>
                <a:srgbClr val="000000"/>
              </a:solidFill>
              <a:effectLst/>
              <a:latin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a:solidFill>
                  <a:srgbClr val="000000"/>
                </a:solidFill>
                <a:effectLst/>
                <a:latin typeface="Calibri" panose="020F0502020204030204" pitchFamily="34" charset="0"/>
              </a:rPr>
              <a:t>Begreppet kommer ifrån </a:t>
            </a:r>
            <a:r>
              <a:rPr lang="sv-SE" sz="1800" b="0" i="0" err="1">
                <a:solidFill>
                  <a:srgbClr val="000000"/>
                </a:solidFill>
                <a:effectLst/>
                <a:latin typeface="Calibri" panose="020F0502020204030204" pitchFamily="34" charset="0"/>
              </a:rPr>
              <a:t>Kimberl</a:t>
            </a:r>
            <a:r>
              <a:rPr lang="sv-SE" sz="2800" b="0" i="0" err="1">
                <a:solidFill>
                  <a:srgbClr val="000000"/>
                </a:solidFill>
                <a:effectLst/>
                <a:latin typeface="Linux Libertine"/>
              </a:rPr>
              <a:t>é</a:t>
            </a:r>
            <a:r>
              <a:rPr lang="sv-SE" sz="1800" b="0" i="0">
                <a:solidFill>
                  <a:srgbClr val="000000"/>
                </a:solidFill>
                <a:effectLst/>
                <a:latin typeface="Calibri" panose="020F0502020204030204" pitchFamily="34" charset="0"/>
              </a:rPr>
              <a:t> </a:t>
            </a:r>
            <a:r>
              <a:rPr lang="sv-SE" sz="1800" b="0" i="0" err="1">
                <a:solidFill>
                  <a:srgbClr val="000000"/>
                </a:solidFill>
                <a:effectLst/>
                <a:latin typeface="Calibri" panose="020F0502020204030204" pitchFamily="34" charset="0"/>
              </a:rPr>
              <a:t>Crenshaws</a:t>
            </a:r>
            <a:r>
              <a:rPr lang="sv-SE" sz="1800" b="0" i="0">
                <a:solidFill>
                  <a:srgbClr val="000000"/>
                </a:solidFill>
                <a:effectLst/>
                <a:latin typeface="Calibri" panose="020F0502020204030204" pitchFamily="34" charset="0"/>
              </a:rPr>
              <a:t> forskning om svarta kvinnor i USA och</a:t>
            </a:r>
            <a:r>
              <a:rPr lang="sv-SE" sz="2800" b="0" i="0">
                <a:solidFill>
                  <a:srgbClr val="202122"/>
                </a:solidFill>
                <a:effectLst/>
                <a:latin typeface="Arial" panose="020B0604020202020204" pitchFamily="34" charset="0"/>
              </a:rPr>
              <a:t> hur olika former av diskriminering överlappar och samverkar, samt påverkar deras liv. Hon är forskare och advokat. </a:t>
            </a:r>
            <a:endParaRPr lang="sv-SE" sz="2800" b="0" i="0">
              <a:solidFill>
                <a:srgbClr val="000000"/>
              </a:solidFill>
              <a:effectLst/>
              <a:latin typeface="Calibri" panose="020F0502020204030204" pitchFamily="34" charset="0"/>
            </a:endParaRPr>
          </a:p>
          <a:p>
            <a:pPr marL="342900" indent="-342900">
              <a:buFont typeface="+mj-lt"/>
              <a:buAutoNum type="arabicPeriod"/>
            </a:pPr>
            <a:endParaRPr lang="sv-SE" sz="2800" b="0" i="0">
              <a:solidFill>
                <a:srgbClr val="000000"/>
              </a:solidFill>
              <a:effectLst/>
              <a:latin typeface="Calibri" panose="020F0502020204030204" pitchFamily="34" charset="0"/>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52</a:t>
            </a:fld>
            <a:endParaRPr lang="sv-SE"/>
          </a:p>
        </p:txBody>
      </p:sp>
    </p:spTree>
    <p:extLst>
      <p:ext uri="{BB962C8B-B14F-4D97-AF65-F5344CB8AC3E}">
        <p14:creationId xmlns:p14="http://schemas.microsoft.com/office/powerpoint/2010/main" val="1370363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None/>
              <a:tabLst/>
              <a:defRPr/>
            </a:pPr>
            <a:r>
              <a:rPr kumimoji="0" lang="sv-SE" sz="1200" b="0" i="0" u="none" strike="noStrike" kern="1200" cap="none" spc="0" normalizeH="0" baseline="0" noProof="0">
                <a:ln>
                  <a:noFill/>
                </a:ln>
                <a:solidFill>
                  <a:srgbClr val="5F469F"/>
                </a:solidFill>
                <a:effectLst/>
                <a:uLnTx/>
                <a:uFillTx/>
                <a:latin typeface="Documan"/>
              </a:rPr>
              <a:t>Att göra:</a:t>
            </a:r>
          </a:p>
          <a:p>
            <a:pPr marL="228600" marR="0" lvl="0" indent="-228600" algn="l" defTabSz="457200" rtl="0" eaLnBrk="1" fontAlgn="auto" latinLnBrk="0" hangingPunct="1">
              <a:lnSpc>
                <a:spcPct val="100000"/>
              </a:lnSpc>
              <a:spcBef>
                <a:spcPts val="0"/>
              </a:spcBef>
              <a:spcAft>
                <a:spcPts val="0"/>
              </a:spcAft>
              <a:buClr>
                <a:srgbClr val="F8518B"/>
              </a:buClr>
              <a:buSzTx/>
              <a:buFont typeface="+mj-lt"/>
              <a:buAutoNum type="arabicPeriod"/>
              <a:tabLst/>
              <a:defRPr/>
            </a:pPr>
            <a:r>
              <a:rPr kumimoji="0" lang="sv-SE" sz="1200" b="0" i="0" u="none" strike="noStrike" kern="1200" cap="none" spc="0" normalizeH="0" baseline="0" noProof="0">
                <a:ln>
                  <a:noFill/>
                </a:ln>
                <a:solidFill>
                  <a:srgbClr val="5F469F"/>
                </a:solidFill>
                <a:effectLst/>
                <a:uLnTx/>
                <a:uFillTx/>
                <a:latin typeface="Documan"/>
              </a:rPr>
              <a:t>Förmedla att rasism i våra skolor är vanligt. </a:t>
            </a:r>
          </a:p>
          <a:p>
            <a:pPr marL="228600" marR="0" lvl="0" indent="-228600" algn="l" defTabSz="457200" rtl="0" eaLnBrk="1" fontAlgn="auto" latinLnBrk="0" hangingPunct="1">
              <a:lnSpc>
                <a:spcPct val="100000"/>
              </a:lnSpc>
              <a:spcBef>
                <a:spcPts val="0"/>
              </a:spcBef>
              <a:spcAft>
                <a:spcPts val="0"/>
              </a:spcAft>
              <a:buClr>
                <a:srgbClr val="F8518B"/>
              </a:buClr>
              <a:buSzTx/>
              <a:buFont typeface="+mj-lt"/>
              <a:buAutoNum type="arabicPeriod"/>
              <a:tabLst/>
              <a:defRPr/>
            </a:pPr>
            <a:r>
              <a:rPr kumimoji="0" lang="sv-SE" sz="1200" b="0" i="0" u="none" strike="noStrike" kern="1200" cap="none" spc="0" normalizeH="0" baseline="0" noProof="0">
                <a:ln>
                  <a:noFill/>
                </a:ln>
                <a:solidFill>
                  <a:srgbClr val="5F469F"/>
                </a:solidFill>
                <a:effectLst/>
                <a:uLnTx/>
                <a:uFillTx/>
                <a:latin typeface="Documan"/>
              </a:rPr>
              <a:t>Gå igenom statistiken på sliden.</a:t>
            </a:r>
          </a:p>
          <a:p>
            <a:pPr marL="228600" marR="0" lvl="0" indent="-228600" algn="l" defTabSz="457200" rtl="0" eaLnBrk="1" fontAlgn="auto" latinLnBrk="0" hangingPunct="1">
              <a:lnSpc>
                <a:spcPct val="100000"/>
              </a:lnSpc>
              <a:spcBef>
                <a:spcPts val="0"/>
              </a:spcBef>
              <a:spcAft>
                <a:spcPts val="0"/>
              </a:spcAft>
              <a:buClr>
                <a:srgbClr val="F8518B"/>
              </a:buClr>
              <a:buSzTx/>
              <a:buFont typeface="+mj-lt"/>
              <a:buAutoNum type="arabicPeriod"/>
              <a:tabLst/>
              <a:defRPr/>
            </a:pPr>
            <a:r>
              <a:rPr kumimoji="0" lang="sv-SE" sz="1200" b="0" i="0" u="none" strike="noStrike" kern="1200" cap="none" spc="0" normalizeH="0" baseline="0" noProof="0">
                <a:ln>
                  <a:noFill/>
                </a:ln>
                <a:solidFill>
                  <a:srgbClr val="5F469F"/>
                </a:solidFill>
                <a:effectLst/>
                <a:uLnTx/>
                <a:uFillTx/>
                <a:latin typeface="Documan"/>
              </a:rPr>
              <a:t>Studien visar att b</a:t>
            </a:r>
            <a:r>
              <a:rPr kumimoji="0" lang="en-SE" sz="1200" b="0" i="0" u="none" strike="noStrike" kern="1200" cap="none" spc="0" normalizeH="0" baseline="0" noProof="0">
                <a:ln>
                  <a:noFill/>
                </a:ln>
                <a:solidFill>
                  <a:srgbClr val="5F469F"/>
                </a:solidFill>
                <a:effectLst/>
                <a:uLnTx/>
                <a:uFillTx/>
                <a:latin typeface="Documan"/>
              </a:rPr>
              <a:t>arn </a:t>
            </a:r>
            <a:r>
              <a:rPr kumimoji="0" lang="sv-SE" sz="1200" b="0" i="0" u="none" strike="noStrike" kern="1200" cap="none" spc="0" normalizeH="0" baseline="0" noProof="0">
                <a:ln>
                  <a:noFill/>
                </a:ln>
                <a:solidFill>
                  <a:srgbClr val="5F469F"/>
                </a:solidFill>
                <a:effectLst/>
                <a:uLnTx/>
                <a:uFillTx/>
                <a:latin typeface="Documan"/>
              </a:rPr>
              <a:t>är </a:t>
            </a:r>
            <a:r>
              <a:rPr kumimoji="0" lang="en-SE" sz="1200" b="0" i="0" u="none" strike="noStrike" kern="1200" cap="none" spc="0" normalizeH="0" baseline="0" noProof="0">
                <a:ln>
                  <a:noFill/>
                </a:ln>
                <a:solidFill>
                  <a:srgbClr val="5F469F"/>
                </a:solidFill>
                <a:effectLst/>
                <a:uLnTx/>
                <a:uFillTx/>
                <a:latin typeface="Documan"/>
              </a:rPr>
              <a:t>särskilt utsatta av andra barn</a:t>
            </a:r>
            <a:r>
              <a:rPr kumimoji="0" lang="sv-SE" sz="1200" b="0" i="0" u="none" strike="noStrike" kern="1200" cap="none" spc="0" normalizeH="0" baseline="0" noProof="0">
                <a:ln>
                  <a:noFill/>
                </a:ln>
                <a:solidFill>
                  <a:srgbClr val="5F469F"/>
                </a:solidFill>
                <a:effectLst/>
                <a:uLnTx/>
                <a:uFillTx/>
                <a:latin typeface="Documan"/>
              </a:rPr>
              <a:t>,</a:t>
            </a:r>
            <a:r>
              <a:rPr kumimoji="0" lang="en-SE" sz="1200" b="0" i="0" u="none" strike="noStrike" kern="1200" cap="none" spc="0" normalizeH="0" baseline="0" noProof="0">
                <a:ln>
                  <a:noFill/>
                </a:ln>
                <a:solidFill>
                  <a:srgbClr val="5F469F"/>
                </a:solidFill>
                <a:effectLst/>
                <a:uLnTx/>
                <a:uFillTx/>
                <a:latin typeface="Documan"/>
              </a:rPr>
              <a:t> men också av vuxna</a:t>
            </a:r>
            <a:r>
              <a:rPr kumimoji="0" lang="sv-SE" sz="1200" b="0" i="0" u="none" strike="noStrike" kern="1200" cap="none" spc="0" normalizeH="0" baseline="0" noProof="0">
                <a:ln>
                  <a:noFill/>
                </a:ln>
                <a:solidFill>
                  <a:srgbClr val="5F469F"/>
                </a:solidFill>
                <a:effectLst/>
                <a:uLnTx/>
                <a:uFillTx/>
                <a:latin typeface="Documan"/>
              </a:rPr>
              <a:t> på skolan.</a:t>
            </a:r>
            <a:endParaRPr kumimoji="0" lang="en-SE" sz="900" b="0" i="0" u="none" strike="noStrike" kern="1200" cap="none" spc="0" normalizeH="0" baseline="0" noProof="0">
              <a:ln>
                <a:noFill/>
              </a:ln>
              <a:solidFill>
                <a:srgbClr val="5F469F"/>
              </a:solidFill>
              <a:effectLst/>
              <a:uLnTx/>
              <a:uFillTx/>
              <a:latin typeface="Documan"/>
            </a:endParaRPr>
          </a:p>
          <a:p>
            <a:pPr marL="171450" indent="-171450">
              <a:buFont typeface="Arial" panose="020B0604020202020204" pitchFamily="34" charset="0"/>
              <a:buChar char="•"/>
            </a:pPr>
            <a:endParaRPr lang="sv-SE" b="0"/>
          </a:p>
          <a:p>
            <a:pPr marL="171450" indent="-171450">
              <a:buFont typeface="Arial" panose="020B0604020202020204" pitchFamily="34" charset="0"/>
              <a:buChar char="•"/>
            </a:pPr>
            <a:endParaRPr lang="sv-SE" b="0"/>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sz="1200" kern="1200">
              <a:solidFill>
                <a:schemeClr val="tx1"/>
              </a:solidFill>
              <a:effectLst/>
              <a:latin typeface="+mn-lt"/>
              <a:ea typeface="+mn-ea"/>
              <a:cs typeface="+mn-cs"/>
            </a:endParaRPr>
          </a:p>
          <a:p>
            <a:pPr marL="228600" indent="-228600">
              <a:buFont typeface="+mj-lt"/>
              <a:buAutoNum type="arabicPeriod"/>
            </a:pPr>
            <a:r>
              <a:rPr lang="en-SE" sz="1200" kern="1200">
                <a:solidFill>
                  <a:schemeClr val="tx1"/>
                </a:solidFill>
                <a:effectLst/>
                <a:latin typeface="+mn-lt"/>
                <a:ea typeface="+mn-ea"/>
                <a:cs typeface="+mn-cs"/>
              </a:rPr>
              <a:t>Rapporten ”Vuxna – vad gör dom?” är en del av Rädda Barnens och Rädda Barnens Ungdomsförbunds projekt Unga röster om diskriminering. </a:t>
            </a:r>
            <a:endParaRPr lang="sv-SE" sz="1200" kern="1200">
              <a:solidFill>
                <a:schemeClr val="tx1"/>
              </a:solidFill>
              <a:effectLst/>
              <a:latin typeface="+mn-lt"/>
              <a:ea typeface="+mn-ea"/>
              <a:cs typeface="+mn-cs"/>
            </a:endParaRPr>
          </a:p>
          <a:p>
            <a:pPr marL="228600" indent="-228600">
              <a:buFont typeface="+mj-lt"/>
              <a:buAutoNum type="arabicPeriod"/>
            </a:pPr>
            <a:r>
              <a:rPr lang="en-SE" sz="1200" kern="1200">
                <a:solidFill>
                  <a:schemeClr val="tx1"/>
                </a:solidFill>
                <a:effectLst/>
                <a:latin typeface="+mn-lt"/>
                <a:ea typeface="+mn-ea"/>
                <a:cs typeface="+mn-cs"/>
              </a:rPr>
              <a:t>Rapporten bygger på enkätsvar från 1 117 elever och intervjuer med 33 barn. </a:t>
            </a:r>
            <a:endParaRPr lang="sv-SE" sz="1200" kern="1200">
              <a:solidFill>
                <a:schemeClr val="tx1"/>
              </a:solidFill>
              <a:effectLst/>
              <a:latin typeface="+mn-lt"/>
              <a:ea typeface="+mn-ea"/>
              <a:cs typeface="+mn-cs"/>
            </a:endParaRPr>
          </a:p>
          <a:p>
            <a:pPr marL="228600" indent="-228600">
              <a:buFont typeface="+mj-lt"/>
              <a:buAutoNum type="arabicPeriod"/>
            </a:pPr>
            <a:r>
              <a:rPr lang="en-SE" sz="1200" kern="1200">
                <a:solidFill>
                  <a:schemeClr val="tx1"/>
                </a:solidFill>
                <a:effectLst/>
                <a:latin typeface="+mn-lt"/>
                <a:ea typeface="+mn-ea"/>
                <a:cs typeface="+mn-cs"/>
              </a:rPr>
              <a:t>De gick alla i femman vid olika skolor i Sverige. Tre barn deltog i studien som medforskare och elva ungdomsambassadörer har också deltagit i arbetet. </a:t>
            </a:r>
            <a:endParaRPr lang="sv-SE" sz="1200" kern="1200">
              <a:solidFill>
                <a:schemeClr val="tx1"/>
              </a:solidFill>
              <a:effectLst/>
              <a:latin typeface="+mn-lt"/>
              <a:ea typeface="+mn-ea"/>
              <a:cs typeface="+mn-cs"/>
            </a:endParaRPr>
          </a:p>
          <a:p>
            <a:pPr marL="228600" indent="-228600">
              <a:buFont typeface="+mj-lt"/>
              <a:buAutoNum type="arabicPeriod"/>
            </a:pPr>
            <a:r>
              <a:rPr lang="en-SE" sz="1200" kern="1200">
                <a:solidFill>
                  <a:schemeClr val="tx1"/>
                </a:solidFill>
                <a:effectLst/>
                <a:latin typeface="+mn-lt"/>
                <a:ea typeface="+mn-ea"/>
                <a:cs typeface="+mn-cs"/>
              </a:rPr>
              <a:t>Syftet har varit att få en bild av barns erfarenheter av rasism samt diskriminering och trakasserier med fokus på etnisk tillhörighet, hudfärg, kultur, språk och religion, samt att belysa frågor om vad de vuxna i skolan gör och inte gör för att </a:t>
            </a:r>
            <a:r>
              <a:rPr lang="sv-SE" sz="1200" kern="1200">
                <a:solidFill>
                  <a:schemeClr val="tx1"/>
                </a:solidFill>
                <a:effectLst/>
                <a:latin typeface="+mn-lt"/>
                <a:ea typeface="+mn-ea"/>
                <a:cs typeface="+mn-cs"/>
              </a:rPr>
              <a:t>motverka</a:t>
            </a:r>
            <a:r>
              <a:rPr lang="en-SE" sz="1200" kern="1200">
                <a:solidFill>
                  <a:schemeClr val="tx1"/>
                </a:solidFill>
                <a:effectLst/>
                <a:latin typeface="+mn-lt"/>
                <a:ea typeface="+mn-ea"/>
                <a:cs typeface="+mn-cs"/>
              </a:rPr>
              <a:t> rasism</a:t>
            </a:r>
            <a:r>
              <a:rPr lang="sv-SE" sz="1200" kern="1200">
                <a:solidFill>
                  <a:schemeClr val="tx1"/>
                </a:solidFill>
                <a:effectLst/>
                <a:latin typeface="+mn-lt"/>
                <a:ea typeface="+mn-ea"/>
                <a:cs typeface="+mn-cs"/>
              </a:rPr>
              <a:t>.</a:t>
            </a:r>
            <a:endParaRPr lang="sv-SE" b="0"/>
          </a:p>
        </p:txBody>
      </p:sp>
      <p:sp>
        <p:nvSpPr>
          <p:cNvPr id="4" name="Platshållare för bildnummer 3"/>
          <p:cNvSpPr>
            <a:spLocks noGrp="1"/>
          </p:cNvSpPr>
          <p:nvPr>
            <p:ph type="sldNum" sz="quarter" idx="5"/>
          </p:nvPr>
        </p:nvSpPr>
        <p:spPr/>
        <p:txBody>
          <a:bodyPr/>
          <a:lstStyle/>
          <a:p>
            <a:fld id="{4DC01E4E-69F1-4149-85FE-E8F355F61696}" type="slidenum">
              <a:rPr lang="sv-SE" smtClean="0"/>
              <a:t>53</a:t>
            </a:fld>
            <a:endParaRPr lang="sv-SE"/>
          </a:p>
        </p:txBody>
      </p:sp>
    </p:spTree>
    <p:extLst>
      <p:ext uri="{BB962C8B-B14F-4D97-AF65-F5344CB8AC3E}">
        <p14:creationId xmlns:p14="http://schemas.microsoft.com/office/powerpoint/2010/main" val="2382930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None/>
              <a:tabLst/>
              <a:defRPr/>
            </a:pPr>
            <a:r>
              <a:rPr kumimoji="0" lang="sv-SE" sz="1200" b="0" i="0" u="none" strike="noStrike" kern="1200" cap="none" spc="0" normalizeH="0" baseline="0" noProof="0">
                <a:ln>
                  <a:noFill/>
                </a:ln>
                <a:solidFill>
                  <a:srgbClr val="5F469F"/>
                </a:solidFill>
                <a:effectLst/>
                <a:uLnTx/>
                <a:uFillTx/>
                <a:latin typeface="Documan"/>
              </a:rPr>
              <a:t>Att göra:</a:t>
            </a:r>
          </a:p>
          <a:p>
            <a:pPr marL="228600" marR="0" lvl="0" indent="-228600" algn="l" defTabSz="457200" rtl="0" eaLnBrk="1" fontAlgn="auto" latinLnBrk="0" hangingPunct="1">
              <a:lnSpc>
                <a:spcPct val="100000"/>
              </a:lnSpc>
              <a:spcBef>
                <a:spcPts val="0"/>
              </a:spcBef>
              <a:spcAft>
                <a:spcPts val="0"/>
              </a:spcAft>
              <a:buClr>
                <a:srgbClr val="F8518B"/>
              </a:buClr>
              <a:buSzTx/>
              <a:buFont typeface="+mj-lt"/>
              <a:buAutoNum type="arabicPeriod"/>
              <a:tabLst/>
              <a:defRPr/>
            </a:pPr>
            <a:r>
              <a:rPr kumimoji="0" lang="sv-SE" sz="1200" b="0" i="0" u="none" strike="noStrike" kern="1200" cap="none" spc="0" normalizeH="0" baseline="0" noProof="0">
                <a:ln>
                  <a:noFill/>
                </a:ln>
                <a:solidFill>
                  <a:srgbClr val="5F469F"/>
                </a:solidFill>
                <a:effectLst/>
                <a:uLnTx/>
                <a:uFillTx/>
                <a:latin typeface="Documan"/>
              </a:rPr>
              <a:t>Läs citatet från en av intervjupersonerna i studien.</a:t>
            </a:r>
            <a:endParaRPr kumimoji="0" lang="en-SE" sz="1200" b="0" i="0" u="none" strike="noStrike" kern="1200" cap="none" spc="0" normalizeH="0" baseline="0" noProof="0">
              <a:ln>
                <a:noFill/>
              </a:ln>
              <a:solidFill>
                <a:srgbClr val="5F469F"/>
              </a:solidFill>
              <a:effectLst/>
              <a:uLnTx/>
              <a:uFillTx/>
              <a:latin typeface="Documan"/>
            </a:endParaRPr>
          </a:p>
          <a:p>
            <a:pPr marL="228600" marR="0" lvl="0" indent="-228600" algn="l" defTabSz="457200" rtl="0" eaLnBrk="1" fontAlgn="auto" latinLnBrk="0" hangingPunct="1">
              <a:lnSpc>
                <a:spcPct val="100000"/>
              </a:lnSpc>
              <a:spcBef>
                <a:spcPts val="0"/>
              </a:spcBef>
              <a:spcAft>
                <a:spcPts val="0"/>
              </a:spcAft>
              <a:buClr>
                <a:srgbClr val="F8518B"/>
              </a:buClr>
              <a:buSzTx/>
              <a:buFont typeface="+mj-lt"/>
              <a:buAutoNum type="arabicPeriod"/>
              <a:tabLst/>
              <a:defRPr/>
            </a:pPr>
            <a:endParaRPr kumimoji="0" lang="sv-SE" sz="1200" b="0" i="0" u="none" strike="noStrike" kern="1200" cap="none" spc="0" normalizeH="0" baseline="0" noProof="0">
              <a:ln>
                <a:noFill/>
              </a:ln>
              <a:solidFill>
                <a:srgbClr val="5F469F"/>
              </a:solidFill>
              <a:effectLst/>
              <a:uLnTx/>
              <a:uFillTx/>
              <a:latin typeface="Documan"/>
            </a:endParaRPr>
          </a:p>
          <a:p>
            <a:pPr marL="0" marR="0" lvl="0" indent="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None/>
              <a:tabLst/>
              <a:defRPr/>
            </a:pPr>
            <a:r>
              <a:rPr lang="sv-SE" b="0"/>
              <a:t>Sammantaget</a:t>
            </a:r>
            <a:r>
              <a:rPr kumimoji="0" lang="sv-SE" sz="1200" b="0" i="0" u="none" strike="noStrike" kern="1200" cap="none" spc="0" normalizeH="0" baseline="0" noProof="0">
                <a:ln>
                  <a:noFill/>
                </a:ln>
                <a:solidFill>
                  <a:srgbClr val="5F469F"/>
                </a:solidFill>
                <a:effectLst/>
                <a:uLnTx/>
                <a:uFillTx/>
                <a:latin typeface="Documan"/>
              </a:rPr>
              <a:t> visar studien att:</a:t>
            </a:r>
          </a:p>
          <a:p>
            <a:pPr marL="171450" marR="0" lvl="0" indent="-17145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Char char="•"/>
              <a:tabLst/>
              <a:defRPr/>
            </a:pPr>
            <a:r>
              <a:rPr kumimoji="0" lang="en-SE" sz="1200" b="0" i="0" u="none" strike="noStrike" kern="1200" cap="none" spc="0" normalizeH="0" baseline="0" noProof="0">
                <a:ln>
                  <a:noFill/>
                </a:ln>
                <a:solidFill>
                  <a:srgbClr val="5F469F"/>
                </a:solidFill>
                <a:effectLst/>
                <a:uLnTx/>
                <a:uFillTx/>
                <a:latin typeface="Documan"/>
              </a:rPr>
              <a:t>Vuxna </a:t>
            </a:r>
            <a:r>
              <a:rPr kumimoji="0" lang="sv-SE" sz="1200" b="0" i="0" u="none" strike="noStrike" kern="1200" cap="none" spc="0" normalizeH="0" baseline="0" noProof="0">
                <a:ln>
                  <a:noFill/>
                </a:ln>
                <a:solidFill>
                  <a:srgbClr val="5F469F"/>
                </a:solidFill>
                <a:effectLst/>
                <a:uLnTx/>
                <a:uFillTx/>
                <a:latin typeface="Documan"/>
              </a:rPr>
              <a:t>brister i att</a:t>
            </a:r>
            <a:r>
              <a:rPr kumimoji="0" lang="en-SE" sz="1200" b="0" i="0" u="none" strike="noStrike" kern="1200" cap="none" spc="0" normalizeH="0" baseline="0" noProof="0">
                <a:ln>
                  <a:noFill/>
                </a:ln>
                <a:solidFill>
                  <a:srgbClr val="5F469F"/>
                </a:solidFill>
                <a:effectLst/>
                <a:uLnTx/>
                <a:uFillTx/>
                <a:latin typeface="Documan"/>
              </a:rPr>
              <a:t> lyssn</a:t>
            </a:r>
            <a:r>
              <a:rPr kumimoji="0" lang="sv-SE" sz="1200" b="0" i="0" u="none" strike="noStrike" kern="1200" cap="none" spc="0" normalizeH="0" baseline="0" noProof="0">
                <a:ln>
                  <a:noFill/>
                </a:ln>
                <a:solidFill>
                  <a:srgbClr val="5F469F"/>
                </a:solidFill>
                <a:effectLst/>
                <a:uLnTx/>
                <a:uFillTx/>
                <a:latin typeface="Documan"/>
              </a:rPr>
              <a:t>a</a:t>
            </a:r>
            <a:r>
              <a:rPr kumimoji="0" lang="en-SE" sz="1200" b="0" i="0" u="none" strike="noStrike" kern="1200" cap="none" spc="0" normalizeH="0" baseline="0" noProof="0">
                <a:ln>
                  <a:noFill/>
                </a:ln>
                <a:solidFill>
                  <a:srgbClr val="5F469F"/>
                </a:solidFill>
                <a:effectLst/>
                <a:uLnTx/>
                <a:uFillTx/>
                <a:latin typeface="Documan"/>
              </a:rPr>
              <a:t>, förstå </a:t>
            </a:r>
            <a:r>
              <a:rPr kumimoji="0" lang="sv-SE" sz="1200" b="0" i="0" u="none" strike="noStrike" kern="1200" cap="none" spc="0" normalizeH="0" baseline="0" noProof="0">
                <a:ln>
                  <a:noFill/>
                </a:ln>
                <a:solidFill>
                  <a:srgbClr val="5F469F"/>
                </a:solidFill>
                <a:effectLst/>
                <a:uLnTx/>
                <a:uFillTx/>
                <a:latin typeface="Documan"/>
              </a:rPr>
              <a:t>och</a:t>
            </a:r>
            <a:r>
              <a:rPr kumimoji="0" lang="en-SE" sz="1200" b="0" i="0" u="none" strike="noStrike" kern="1200" cap="none" spc="0" normalizeH="0" baseline="0" noProof="0">
                <a:ln>
                  <a:noFill/>
                </a:ln>
                <a:solidFill>
                  <a:srgbClr val="5F469F"/>
                </a:solidFill>
                <a:effectLst/>
                <a:uLnTx/>
                <a:uFillTx/>
                <a:latin typeface="Documan"/>
              </a:rPr>
              <a:t> ta barns erfarenheter av rasism på tillräckligt stort allvar.</a:t>
            </a:r>
            <a:r>
              <a:rPr kumimoji="0" lang="sv-SE" sz="1200" b="0" i="0" u="none" strike="noStrike" kern="1200" cap="none" spc="0" normalizeH="0" baseline="0" noProof="0">
                <a:ln>
                  <a:noFill/>
                </a:ln>
                <a:solidFill>
                  <a:srgbClr val="5F469F"/>
                </a:solidFill>
                <a:effectLst/>
                <a:uLnTx/>
                <a:uFillTx/>
                <a:latin typeface="Documan"/>
              </a:rPr>
              <a:t> </a:t>
            </a:r>
          </a:p>
          <a:p>
            <a:pPr marL="171450" marR="0" lvl="0" indent="-17145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Char char="•"/>
              <a:tabLst/>
              <a:defRPr/>
            </a:pPr>
            <a:r>
              <a:rPr kumimoji="0" lang="en-SE" sz="1200" b="0" i="0" u="none" strike="noStrike" kern="1200" cap="none" spc="0" normalizeH="0" baseline="0" noProof="0">
                <a:ln>
                  <a:noFill/>
                </a:ln>
                <a:solidFill>
                  <a:srgbClr val="5F469F"/>
                </a:solidFill>
                <a:effectLst/>
                <a:uLnTx/>
                <a:uFillTx/>
                <a:latin typeface="Documan"/>
              </a:rPr>
              <a:t>Rasism förmisnkas och osynliggörs både b</a:t>
            </a:r>
            <a:r>
              <a:rPr kumimoji="0" lang="sv-SE" sz="1200" b="0" i="0" u="none" strike="noStrike" kern="1200" cap="none" spc="0" normalizeH="0" baseline="0" noProof="0">
                <a:ln>
                  <a:noFill/>
                </a:ln>
                <a:solidFill>
                  <a:srgbClr val="5F469F"/>
                </a:solidFill>
                <a:effectLst/>
                <a:uLnTx/>
                <a:uFillTx/>
                <a:latin typeface="Documan"/>
              </a:rPr>
              <a:t>l</a:t>
            </a:r>
            <a:r>
              <a:rPr kumimoji="0" lang="en-SE" sz="1200" b="0" i="0" u="none" strike="noStrike" kern="1200" cap="none" spc="0" normalizeH="0" baseline="0" noProof="0">
                <a:ln>
                  <a:noFill/>
                </a:ln>
                <a:solidFill>
                  <a:srgbClr val="5F469F"/>
                </a:solidFill>
                <a:effectLst/>
                <a:uLnTx/>
                <a:uFillTx/>
                <a:latin typeface="Documan"/>
              </a:rPr>
              <a:t>and vuxna och barn</a:t>
            </a:r>
            <a:r>
              <a:rPr kumimoji="0" lang="sv-SE" sz="1200" b="0" i="0" u="none" strike="noStrike" kern="1200" cap="none" spc="0" normalizeH="0" baseline="0" noProof="0">
                <a:ln>
                  <a:noFill/>
                </a:ln>
                <a:solidFill>
                  <a:srgbClr val="5F469F"/>
                </a:solidFill>
                <a:effectLst/>
                <a:uLnTx/>
                <a:uFillTx/>
                <a:latin typeface="Documan"/>
              </a:rPr>
              <a:t>.</a:t>
            </a:r>
            <a:endParaRPr kumimoji="0" lang="en-SE" sz="900" b="0" i="0" u="none" strike="noStrike" kern="1200" cap="none" spc="0" normalizeH="0" baseline="0" noProof="0">
              <a:ln>
                <a:noFill/>
              </a:ln>
              <a:solidFill>
                <a:srgbClr val="5F469F"/>
              </a:solidFill>
              <a:effectLst/>
              <a:uLnTx/>
              <a:uFillTx/>
              <a:latin typeface="Documan"/>
            </a:endParaRPr>
          </a:p>
          <a:p>
            <a:pPr marL="171450" marR="0" lvl="0" indent="-17145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Char char="•"/>
              <a:tabLst/>
              <a:defRPr/>
            </a:pPr>
            <a:r>
              <a:rPr kumimoji="0" lang="en-SE" sz="1200" b="0" i="0" u="none" strike="noStrike" kern="1200" cap="none" spc="0" normalizeH="0" baseline="0" noProof="0">
                <a:ln>
                  <a:noFill/>
                </a:ln>
                <a:solidFill>
                  <a:srgbClr val="5F469F"/>
                </a:solidFill>
                <a:effectLst/>
                <a:uLnTx/>
                <a:uFillTx/>
                <a:latin typeface="Documan"/>
              </a:rPr>
              <a:t>Vuxna misslyckas</a:t>
            </a:r>
            <a:r>
              <a:rPr kumimoji="0" lang="sv-SE" sz="1200" b="0" i="0" u="none" strike="noStrike" kern="1200" cap="none" spc="0" normalizeH="0" baseline="0" noProof="0">
                <a:ln>
                  <a:noFill/>
                </a:ln>
                <a:solidFill>
                  <a:srgbClr val="5F469F"/>
                </a:solidFill>
                <a:effectLst/>
                <a:uLnTx/>
                <a:uFillTx/>
                <a:latin typeface="Documan"/>
              </a:rPr>
              <a:t> även</a:t>
            </a:r>
            <a:r>
              <a:rPr kumimoji="0" lang="en-SE" sz="1200" b="0" i="0" u="none" strike="noStrike" kern="1200" cap="none" spc="0" normalizeH="0" baseline="0" noProof="0">
                <a:ln>
                  <a:noFill/>
                </a:ln>
                <a:solidFill>
                  <a:srgbClr val="5F469F"/>
                </a:solidFill>
                <a:effectLst/>
                <a:uLnTx/>
                <a:uFillTx/>
                <a:latin typeface="Documan"/>
              </a:rPr>
              <a:t> med att skydda barn från repressalier</a:t>
            </a:r>
            <a:r>
              <a:rPr kumimoji="0" lang="sv-SE" sz="1200" b="0" i="0" u="none" strike="noStrike" kern="1200" cap="none" spc="0" normalizeH="0" baseline="0" noProof="0">
                <a:ln>
                  <a:noFill/>
                </a:ln>
                <a:solidFill>
                  <a:srgbClr val="5F469F"/>
                </a:solidFill>
                <a:effectLst/>
                <a:uLnTx/>
                <a:uFillTx/>
                <a:latin typeface="Documan"/>
              </a:rPr>
              <a:t> (bestraffningar)</a:t>
            </a:r>
            <a:r>
              <a:rPr kumimoji="0" lang="en-SE" sz="1200" b="0" i="0" u="none" strike="noStrike" kern="1200" cap="none" spc="0" normalizeH="0" baseline="0" noProof="0">
                <a:ln>
                  <a:noFill/>
                </a:ln>
                <a:solidFill>
                  <a:srgbClr val="5F469F"/>
                </a:solidFill>
                <a:effectLst/>
                <a:uLnTx/>
                <a:uFillTx/>
                <a:latin typeface="Documan"/>
              </a:rPr>
              <a:t> knutna till när barn själva väljer att ingripa och agera antirasistiskt.</a:t>
            </a:r>
          </a:p>
          <a:p>
            <a:pPr marL="171450" marR="0" lvl="0" indent="-17145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Char char="•"/>
              <a:tabLst/>
              <a:defRPr/>
            </a:pPr>
            <a:r>
              <a:rPr kumimoji="0" lang="en-SE" sz="1200" b="0" i="0" u="none" strike="noStrike" kern="1200" cap="none" spc="0" normalizeH="0" baseline="0" noProof="0">
                <a:ln>
                  <a:noFill/>
                </a:ln>
                <a:solidFill>
                  <a:srgbClr val="5F469F"/>
                </a:solidFill>
                <a:effectLst/>
                <a:uLnTx/>
                <a:uFillTx/>
                <a:latin typeface="Documan"/>
              </a:rPr>
              <a:t>Barn vill att vuxna på skolan</a:t>
            </a:r>
            <a:r>
              <a:rPr kumimoji="0" lang="sv-SE" sz="1200" b="0" i="0" u="none" strike="noStrike" kern="1200" cap="none" spc="0" normalizeH="0" baseline="0" noProof="0">
                <a:ln>
                  <a:noFill/>
                </a:ln>
                <a:solidFill>
                  <a:srgbClr val="5F469F"/>
                </a:solidFill>
                <a:effectLst/>
                <a:uLnTx/>
                <a:uFillTx/>
                <a:latin typeface="Documan"/>
              </a:rPr>
              <a:t> ska</a:t>
            </a:r>
            <a:r>
              <a:rPr kumimoji="0" lang="en-SE" sz="1200" b="0" i="0" u="none" strike="noStrike" kern="1200" cap="none" spc="0" normalizeH="0" baseline="0" noProof="0">
                <a:ln>
                  <a:noFill/>
                </a:ln>
                <a:solidFill>
                  <a:srgbClr val="5F469F"/>
                </a:solidFill>
                <a:effectLst/>
                <a:uLnTx/>
                <a:uFillTx/>
                <a:latin typeface="Documan"/>
              </a:rPr>
              <a:t> bli bättre på att skydda barn från rasism.</a:t>
            </a:r>
            <a:r>
              <a:rPr kumimoji="0" lang="sv-SE" sz="1200" b="0" i="0" u="none" strike="noStrike" kern="1200" cap="none" spc="0" normalizeH="0" baseline="0" noProof="0">
                <a:ln>
                  <a:noFill/>
                </a:ln>
                <a:solidFill>
                  <a:srgbClr val="5F469F"/>
                </a:solidFill>
                <a:effectLst/>
                <a:uLnTx/>
                <a:uFillTx/>
                <a:latin typeface="Documan"/>
              </a:rPr>
              <a:t> </a:t>
            </a:r>
          </a:p>
          <a:p>
            <a:pPr marL="171450" marR="0" lvl="0" indent="-17145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Char char="•"/>
              <a:tabLst/>
              <a:defRPr/>
            </a:pPr>
            <a:r>
              <a:rPr kumimoji="0" lang="sv-SE" sz="1200" b="0" i="0" u="none" strike="noStrike" kern="1200" cap="none" spc="0" normalizeH="0" baseline="0" noProof="0">
                <a:ln>
                  <a:noFill/>
                </a:ln>
                <a:solidFill>
                  <a:srgbClr val="5F469F"/>
                </a:solidFill>
                <a:effectLst/>
                <a:uLnTx/>
                <a:uFillTx/>
                <a:latin typeface="Documan"/>
              </a:rPr>
              <a:t>Men det är tydligt att vuxna i stor utsträckning</a:t>
            </a:r>
            <a:r>
              <a:rPr kumimoji="0" lang="en-SE" sz="1200" b="0" i="0" u="none" strike="noStrike" kern="1200" cap="none" spc="0" normalizeH="0" baseline="0" noProof="0">
                <a:ln>
                  <a:noFill/>
                </a:ln>
                <a:solidFill>
                  <a:srgbClr val="5F469F"/>
                </a:solidFill>
                <a:effectLst/>
                <a:uLnTx/>
                <a:uFillTx/>
                <a:latin typeface="Documan"/>
              </a:rPr>
              <a:t> saknar insikt för att kunna se och därmed motverka rasism. </a:t>
            </a:r>
            <a:endParaRPr kumimoji="0" lang="sv-SE" sz="1200" b="0" i="0" u="none" strike="noStrike" kern="1200" cap="none" spc="0" normalizeH="0" baseline="0" noProof="0">
              <a:ln>
                <a:noFill/>
              </a:ln>
              <a:solidFill>
                <a:srgbClr val="5F469F"/>
              </a:solidFill>
              <a:effectLst/>
              <a:uLnTx/>
              <a:uFillTx/>
              <a:latin typeface="Documan"/>
            </a:endParaRPr>
          </a:p>
          <a:p>
            <a:pPr marL="171450" marR="0" lvl="0" indent="-17145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Char char="•"/>
              <a:tabLst/>
              <a:defRPr/>
            </a:pPr>
            <a:r>
              <a:rPr kumimoji="0" lang="en-SE" sz="1200" b="0" i="0" u="none" strike="noStrike" kern="1200" cap="none" spc="0" normalizeH="0" baseline="0" noProof="0">
                <a:ln>
                  <a:noFill/>
                </a:ln>
                <a:solidFill>
                  <a:srgbClr val="5F469F"/>
                </a:solidFill>
                <a:effectLst/>
                <a:uLnTx/>
                <a:uFillTx/>
                <a:latin typeface="Documan"/>
              </a:rPr>
              <a:t>För att kunna </a:t>
            </a:r>
            <a:r>
              <a:rPr kumimoji="0" lang="sv-SE" sz="1200" b="0" i="0" u="none" strike="noStrike" kern="1200" cap="none" spc="0" normalizeH="0" baseline="0" noProof="0">
                <a:ln>
                  <a:noFill/>
                </a:ln>
                <a:solidFill>
                  <a:srgbClr val="5F469F"/>
                </a:solidFill>
                <a:effectLst/>
                <a:uLnTx/>
                <a:uFillTx/>
                <a:latin typeface="Documan"/>
              </a:rPr>
              <a:t>ingripa och motverka rasistiskt våld behöver vi som </a:t>
            </a:r>
            <a:r>
              <a:rPr kumimoji="0" lang="en-SE" sz="1200" b="0" i="0" u="none" strike="noStrike" kern="1200" cap="none" spc="0" normalizeH="0" baseline="0" noProof="0">
                <a:ln>
                  <a:noFill/>
                </a:ln>
                <a:solidFill>
                  <a:srgbClr val="5F469F"/>
                </a:solidFill>
                <a:effectLst/>
                <a:uLnTx/>
                <a:uFillTx/>
                <a:latin typeface="Documan"/>
              </a:rPr>
              <a:t>vuxna först </a:t>
            </a:r>
            <a:r>
              <a:rPr kumimoji="0" lang="en-SE" sz="1200" b="0" i="1" u="sng" strike="noStrike" kern="1200" cap="none" spc="0" normalizeH="0" baseline="0" noProof="0">
                <a:ln>
                  <a:noFill/>
                </a:ln>
                <a:solidFill>
                  <a:srgbClr val="F8518B"/>
                </a:solidFill>
                <a:effectLst/>
                <a:uLnTx/>
                <a:uFillTx/>
                <a:latin typeface="Documan"/>
              </a:rPr>
              <a:t>lära </a:t>
            </a:r>
            <a:r>
              <a:rPr kumimoji="0" lang="sv-SE" sz="1200" b="0" i="1" u="sng" strike="noStrike" kern="1200" cap="none" spc="0" normalizeH="0" baseline="0" noProof="0">
                <a:ln>
                  <a:noFill/>
                </a:ln>
                <a:solidFill>
                  <a:srgbClr val="F8518B"/>
                </a:solidFill>
                <a:effectLst/>
                <a:uLnTx/>
                <a:uFillTx/>
                <a:latin typeface="Documan"/>
              </a:rPr>
              <a:t>oss</a:t>
            </a:r>
            <a:r>
              <a:rPr kumimoji="0" lang="en-SE" sz="1200" b="0" i="1" u="sng" strike="noStrike" kern="1200" cap="none" spc="0" normalizeH="0" baseline="0" noProof="0">
                <a:ln>
                  <a:noFill/>
                </a:ln>
                <a:solidFill>
                  <a:srgbClr val="F8518B"/>
                </a:solidFill>
                <a:effectLst/>
                <a:uLnTx/>
                <a:uFillTx/>
                <a:latin typeface="Documan"/>
              </a:rPr>
              <a:t> att se </a:t>
            </a:r>
            <a:r>
              <a:rPr kumimoji="0" lang="en-SE" sz="1200" b="0" i="0" u="none" strike="noStrike" kern="1200" cap="none" spc="0" normalizeH="0" baseline="0" noProof="0">
                <a:ln>
                  <a:noFill/>
                </a:ln>
                <a:solidFill>
                  <a:srgbClr val="5F469F"/>
                </a:solidFill>
                <a:effectLst/>
                <a:uLnTx/>
                <a:uFillTx/>
                <a:latin typeface="Documan"/>
              </a:rPr>
              <a:t>rasism</a:t>
            </a:r>
            <a:r>
              <a:rPr kumimoji="0" lang="sv-SE" sz="1200" b="0" i="0" u="none" strike="noStrike" kern="1200" cap="none" spc="0" normalizeH="0" baseline="0" noProof="0">
                <a:ln>
                  <a:noFill/>
                </a:ln>
                <a:solidFill>
                  <a:srgbClr val="5F469F"/>
                </a:solidFill>
                <a:effectLst/>
                <a:uLnTx/>
                <a:uFillTx/>
                <a:latin typeface="Documan"/>
              </a:rPr>
              <a:t>en</a:t>
            </a:r>
            <a:r>
              <a:rPr kumimoji="0" lang="en-SE" sz="1200" b="0" i="0" u="none" strike="noStrike" kern="1200" cap="none" spc="0" normalizeH="0" baseline="0" noProof="0">
                <a:ln>
                  <a:noFill/>
                </a:ln>
                <a:solidFill>
                  <a:srgbClr val="5F469F"/>
                </a:solidFill>
                <a:effectLst/>
                <a:uLnTx/>
                <a:uFillTx/>
                <a:latin typeface="Documan"/>
              </a:rPr>
              <a:t>. </a:t>
            </a:r>
          </a:p>
          <a:p>
            <a:pPr marL="171450" marR="0" lvl="0" indent="-17145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Char char="•"/>
              <a:tabLst/>
              <a:defRPr/>
            </a:pPr>
            <a:endParaRPr kumimoji="0" lang="sv-SE" sz="1200" b="0" i="0" u="none" strike="noStrike" kern="1200" cap="none" spc="0" normalizeH="0" baseline="0" noProof="0">
              <a:ln>
                <a:noFill/>
              </a:ln>
              <a:solidFill>
                <a:srgbClr val="5F469F"/>
              </a:solidFill>
              <a:effectLst/>
              <a:uLnTx/>
              <a:uFillTx/>
              <a:latin typeface="Documan"/>
            </a:endParaRPr>
          </a:p>
          <a:p>
            <a:pPr marL="171450" marR="0" lvl="0" indent="-17145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Char char="•"/>
              <a:tabLst/>
              <a:defRPr/>
            </a:pPr>
            <a:endParaRPr kumimoji="0" lang="sv-SE" sz="1200" b="0" i="0" u="none" strike="noStrike" kern="1200" cap="none" spc="0" normalizeH="0" baseline="0" noProof="0">
              <a:ln>
                <a:noFill/>
              </a:ln>
              <a:solidFill>
                <a:srgbClr val="5F469F"/>
              </a:solidFill>
              <a:effectLst/>
              <a:uLnTx/>
              <a:uFillTx/>
              <a:latin typeface="Documan"/>
            </a:endParaRPr>
          </a:p>
          <a:p>
            <a:pPr marL="171450" marR="0" lvl="0" indent="-17145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Char char="•"/>
              <a:tabLst/>
              <a:defRPr/>
            </a:pPr>
            <a:endParaRPr kumimoji="0" lang="sv-SE" sz="1200" b="0" i="0" u="none" strike="noStrike" kern="1200" cap="none" spc="0" normalizeH="0" baseline="0" noProof="0">
              <a:ln>
                <a:noFill/>
              </a:ln>
              <a:solidFill>
                <a:srgbClr val="5F469F"/>
              </a:solidFill>
              <a:effectLst/>
              <a:uLnTx/>
              <a:uFillTx/>
              <a:latin typeface="Documan"/>
            </a:endParaRPr>
          </a:p>
          <a:p>
            <a:pPr marL="0" indent="0">
              <a:buFont typeface="Arial" panose="020B0604020202020204" pitchFamily="34" charset="0"/>
              <a:buNone/>
            </a:pPr>
            <a:endParaRPr lang="sv-SE" b="0"/>
          </a:p>
          <a:p>
            <a:pPr marL="171450" marR="0" lvl="0" indent="-171450" algn="l" defTabSz="457200" rtl="0" eaLnBrk="1" fontAlgn="auto" latinLnBrk="0" hangingPunct="1">
              <a:lnSpc>
                <a:spcPct val="100000"/>
              </a:lnSpc>
              <a:spcBef>
                <a:spcPts val="0"/>
              </a:spcBef>
              <a:spcAft>
                <a:spcPts val="0"/>
              </a:spcAft>
              <a:buClr>
                <a:srgbClr val="F8518B"/>
              </a:buClr>
              <a:buSzTx/>
              <a:buFont typeface="Arial" panose="020B0604020202020204" pitchFamily="34" charset="0"/>
              <a:buChar char="•"/>
              <a:tabLst/>
              <a:defRPr/>
            </a:pPr>
            <a:endParaRPr kumimoji="0" lang="en-SE" sz="900" b="0" i="0" u="none" strike="noStrike" kern="1200" cap="none" spc="0" normalizeH="0" baseline="0" noProof="0">
              <a:ln>
                <a:noFill/>
              </a:ln>
              <a:solidFill>
                <a:srgbClr val="5F469F"/>
              </a:solidFill>
              <a:effectLst/>
              <a:uLnTx/>
              <a:uFillTx/>
              <a:latin typeface="Documan"/>
            </a:endParaRPr>
          </a:p>
          <a:p>
            <a:pPr marL="171450" indent="-171450">
              <a:buFont typeface="Arial" panose="020B0604020202020204" pitchFamily="34" charset="0"/>
              <a:buChar char="•"/>
            </a:pPr>
            <a:endParaRPr lang="sv-SE" b="0"/>
          </a:p>
        </p:txBody>
      </p:sp>
      <p:sp>
        <p:nvSpPr>
          <p:cNvPr id="4" name="Platshållare för bildnummer 3"/>
          <p:cNvSpPr>
            <a:spLocks noGrp="1"/>
          </p:cNvSpPr>
          <p:nvPr>
            <p:ph type="sldNum" sz="quarter" idx="5"/>
          </p:nvPr>
        </p:nvSpPr>
        <p:spPr/>
        <p:txBody>
          <a:bodyPr/>
          <a:lstStyle/>
          <a:p>
            <a:fld id="{4DC01E4E-69F1-4149-85FE-E8F355F61696}" type="slidenum">
              <a:rPr lang="sv-SE" smtClean="0"/>
              <a:t>54</a:t>
            </a:fld>
            <a:endParaRPr lang="sv-SE"/>
          </a:p>
        </p:txBody>
      </p:sp>
    </p:spTree>
    <p:extLst>
      <p:ext uri="{BB962C8B-B14F-4D97-AF65-F5344CB8AC3E}">
        <p14:creationId xmlns:p14="http://schemas.microsoft.com/office/powerpoint/2010/main" val="34534582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i="0"/>
              <a:t>Att göra:</a:t>
            </a:r>
          </a:p>
          <a:p>
            <a:pPr marL="228600" indent="-228600">
              <a:buFont typeface="+mj-lt"/>
              <a:buAutoNum type="arabicPeriod"/>
            </a:pPr>
            <a:r>
              <a:rPr lang="sv-SE" i="0"/>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a:t>Samhällsforskaren </a:t>
            </a:r>
            <a:r>
              <a:rPr lang="sv-SE" i="0" err="1"/>
              <a:t>Philomena</a:t>
            </a:r>
            <a:r>
              <a:rPr lang="sv-SE" i="0"/>
              <a:t> </a:t>
            </a:r>
            <a:r>
              <a:rPr lang="sv-SE" i="0" err="1"/>
              <a:t>Essed</a:t>
            </a:r>
            <a:r>
              <a:rPr lang="sv-SE" i="0"/>
              <a:t> menar att rasism måste förstås </a:t>
            </a:r>
            <a:r>
              <a:rPr lang="sv-SE" i="0" u="none"/>
              <a:t>som en ideologi, struktur och process på</a:t>
            </a:r>
            <a:r>
              <a:rPr lang="sv-SE" i="0"/>
              <a:t> samma gång.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i="0"/>
              <a:t>Läs upp innehållet på sliden för att förklara vad som menas med ideologi, </a:t>
            </a:r>
            <a:r>
              <a:rPr lang="sv-SE" i="0" u="none"/>
              <a:t>struktur och process.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i="0" u="non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i="0" u="non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i="0"/>
          </a:p>
          <a:p>
            <a:pPr marL="228600" indent="-228600">
              <a:buFont typeface="+mj-lt"/>
              <a:buAutoNum type="arabicPeriod"/>
            </a:pPr>
            <a:r>
              <a:rPr lang="sv-SE" i="0"/>
              <a:t>Rasism är än idag ett omdiskuterat begrepp som definieras olika beroende på vem du frågar. </a:t>
            </a:r>
          </a:p>
          <a:p>
            <a:pPr marL="228600" indent="-228600">
              <a:buFont typeface="+mj-lt"/>
              <a:buAutoNum type="arabicPeriod"/>
            </a:pPr>
            <a:r>
              <a:rPr lang="sv-SE" i="0"/>
              <a:t>Fram till 60-talet hade de flesta studier definierat rasism som en ideologi eller doktrin – dvs en samling av idéer och antaganden om verkligheten som bottnar i att människosläktet skulle kunna delas in i olika raser/folkgrupper och att dessa bar på olika egenskaper/förmågor som i sig värderades som över- och underlägsna.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i="0"/>
              <a:t>Ordet struktur kan här förstås som upprepade handlingar, idéer, antaganden och attityder som tillsammans bildat ett mönster och en helhet över tid (alltså en struktur). En central del av vad rasism innebär är alltså denna struktur – som även kallas maktstruktur – då den upprätthåller en social ojämlikhet baserat på idéer om ”ras”. </a:t>
            </a:r>
          </a:p>
          <a:p>
            <a:pPr marL="228600" indent="-228600">
              <a:buFont typeface="+mj-lt"/>
              <a:buAutoNum type="arabicPeriod"/>
            </a:pPr>
            <a:r>
              <a:rPr lang="sv-SE" i="0"/>
              <a:t>Från 60-talet och framåt har begreppet rasism fått en större innebörd eftersom ideologier i sig inte kan särskiljas från </a:t>
            </a:r>
            <a:r>
              <a:rPr lang="sv-SE" i="0" err="1"/>
              <a:t>rasistsika</a:t>
            </a:r>
            <a:r>
              <a:rPr lang="sv-SE" i="0"/>
              <a:t> handlingar (så som rasistiskt våld, rasdiskriminering) eller attityder (rasistiska fördomar, stereotyper osv). För att förstå hur rasism fungerar menar därför </a:t>
            </a:r>
            <a:r>
              <a:rPr lang="sv-SE" i="0" err="1"/>
              <a:t>Philomena</a:t>
            </a:r>
            <a:r>
              <a:rPr lang="sv-SE" i="0"/>
              <a:t> </a:t>
            </a:r>
            <a:r>
              <a:rPr lang="sv-SE" i="0" err="1"/>
              <a:t>Essed</a:t>
            </a:r>
            <a:r>
              <a:rPr lang="sv-SE" i="0"/>
              <a:t> att vi också måste se på rasism som en process</a:t>
            </a:r>
            <a:r>
              <a:rPr lang="sv-SE" i="1"/>
              <a:t>,</a:t>
            </a:r>
            <a:r>
              <a:rPr lang="sv-SE" i="0"/>
              <a:t> alltså något vi ”gör” och </a:t>
            </a:r>
            <a:r>
              <a:rPr lang="sv-SE" i="0" err="1"/>
              <a:t>uppprepar</a:t>
            </a:r>
            <a:r>
              <a:rPr lang="sv-SE" i="0"/>
              <a:t>, eftersom strukturer och ideologier inte kan existera utanför alla vardagliga handlingar.</a:t>
            </a:r>
          </a:p>
          <a:p>
            <a:pPr marL="228600" indent="-228600">
              <a:buFont typeface="+mj-lt"/>
              <a:buAutoNum type="arabicPeriod"/>
            </a:pPr>
            <a:endParaRPr lang="sv-SE" i="0"/>
          </a:p>
          <a:p>
            <a:pPr marL="228600" indent="-228600">
              <a:buFont typeface="+mj-lt"/>
              <a:buAutoNum type="arabicPeriod"/>
            </a:pPr>
            <a:endParaRPr lang="sv-SE" i="0"/>
          </a:p>
          <a:p>
            <a:pPr marL="228600" indent="-228600">
              <a:buFont typeface="+mj-lt"/>
              <a:buAutoNum type="arabicPeriod"/>
            </a:pPr>
            <a:endParaRPr lang="sv-SE" i="0"/>
          </a:p>
        </p:txBody>
      </p:sp>
      <p:sp>
        <p:nvSpPr>
          <p:cNvPr id="4" name="Platshållare för bildnummer 3"/>
          <p:cNvSpPr>
            <a:spLocks noGrp="1"/>
          </p:cNvSpPr>
          <p:nvPr>
            <p:ph type="sldNum" sz="quarter" idx="5"/>
          </p:nvPr>
        </p:nvSpPr>
        <p:spPr/>
        <p:txBody>
          <a:bodyPr/>
          <a:lstStyle/>
          <a:p>
            <a:fld id="{F29E5D8B-393A-C54A-9D94-1E7914ED0C31}" type="slidenum">
              <a:rPr lang="sv-SE" smtClean="0"/>
              <a:t>55</a:t>
            </a:fld>
            <a:endParaRPr lang="sv-SE"/>
          </a:p>
        </p:txBody>
      </p:sp>
    </p:spTree>
    <p:extLst>
      <p:ext uri="{BB962C8B-B14F-4D97-AF65-F5344CB8AC3E}">
        <p14:creationId xmlns:p14="http://schemas.microsoft.com/office/powerpoint/2010/main" val="19461911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Att göra: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Förmedla hur rasism upprätthålls i vardagliga handlingar genom att prata om vardagsrasism.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Gå igenom innehållet på sliden.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sng" strike="noStrike" kern="1200" cap="none" spc="0" normalizeH="0" baseline="0" noProof="0">
              <a:ln>
                <a:noFill/>
              </a:ln>
              <a:solidFill>
                <a:prstClr val="black"/>
              </a:solidFill>
              <a:effectLst/>
              <a:uLnTx/>
              <a:uFillTx/>
              <a:latin typeface="Calibri" panose="020F0502020204030204"/>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i="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a:effectLst/>
                <a:latin typeface="Calibri" panose="020F0502020204030204" pitchFamily="34" charset="0"/>
              </a:rPr>
              <a:t>Vardagsrasism beskriver hur vanliga situationer i vardagen omvandlas till rasistiska situationer.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a:effectLst/>
                <a:latin typeface="Calibri" panose="020F0502020204030204" pitchFamily="34" charset="0"/>
              </a:rPr>
              <a:t>Det kan handla om små kommentarer, </a:t>
            </a:r>
            <a:r>
              <a:rPr lang="sv-SE" sz="1800" b="0" i="0" err="1">
                <a:effectLst/>
                <a:latin typeface="Calibri" panose="020F0502020204030204" pitchFamily="34" charset="0"/>
              </a:rPr>
              <a:t>osynliggöranden</a:t>
            </a:r>
            <a:r>
              <a:rPr lang="sv-SE" sz="1800" b="0" i="0">
                <a:effectLst/>
                <a:latin typeface="Calibri" panose="020F0502020204030204" pitchFamily="34" charset="0"/>
              </a:rPr>
              <a:t>, ifrågasättanden eller påhopp som bildar ett mönster av att pekas ut som annorlunda och fel på grund av sin hudfärg, etnicitet eller religion.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a:effectLst/>
                <a:latin typeface="Calibri" panose="020F0502020204030204" pitchFamily="34" charset="0"/>
              </a:rPr>
              <a:t>Vardagsrasismen sker överallt och utförs av alla möjliga människor, även de som själva aldrig skulle kalla sig rasister.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a:effectLst/>
                <a:latin typeface="Calibri" panose="020F0502020204030204" pitchFamily="34" charset="0"/>
              </a:rPr>
              <a:t>Det är just det vardagsrasism som begrepp sätter fingret på – hur vi alla är </a:t>
            </a:r>
            <a:r>
              <a:rPr lang="sv-SE" sz="1800" b="0" i="0">
                <a:solidFill>
                  <a:srgbClr val="000000"/>
                </a:solidFill>
                <a:effectLst/>
                <a:latin typeface="Calibri" panose="020F0502020204030204" pitchFamily="34" charset="0"/>
              </a:rPr>
              <a:t>bärare av undermedvetet rasistiska idéer om människor och därför kan agera rasistiskt utan att ha för avsikt att faktiskt göra det.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a:solidFill>
                  <a:srgbClr val="000000"/>
                </a:solidFill>
                <a:effectLst/>
                <a:latin typeface="Calibri" panose="020F0502020204030204" pitchFamily="34" charset="0"/>
              </a:rPr>
              <a:t>Denna typ av pågående utsatthet kan leda till vad forskare idag brukar beskriva som minoritetsstress.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a:solidFill>
                  <a:srgbClr val="000000"/>
                </a:solidFill>
                <a:effectLst/>
                <a:latin typeface="Calibri" panose="020F0502020204030204" pitchFamily="34" charset="0"/>
              </a:rPr>
              <a:t>Som tex kan handla om att ständigt bära på en oro om att potentiellt kunna bli utsatt i olika sammanhang, </a:t>
            </a:r>
            <a:r>
              <a:rPr lang="sv-SE" sz="1800" b="0" i="0" err="1">
                <a:solidFill>
                  <a:srgbClr val="000000"/>
                </a:solidFill>
                <a:effectLst/>
                <a:latin typeface="Calibri" panose="020F0502020204030204" pitchFamily="34" charset="0"/>
              </a:rPr>
              <a:t>pga</a:t>
            </a:r>
            <a:r>
              <a:rPr lang="sv-SE" sz="1800" b="0" i="0">
                <a:solidFill>
                  <a:srgbClr val="000000"/>
                </a:solidFill>
                <a:effectLst/>
                <a:latin typeface="Calibri" panose="020F0502020204030204" pitchFamily="34" charset="0"/>
              </a:rPr>
              <a:t> sitt utseende, etnicitet, religion osv.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a:solidFill>
                  <a:srgbClr val="000000"/>
                </a:solidFill>
                <a:effectLst/>
                <a:latin typeface="Calibri" panose="020F0502020204030204" pitchFamily="34" charset="0"/>
              </a:rPr>
              <a:t>Minoritetsstress är även någon som är vanligt bland hbtqi-personer och andra minoritetsgrupper som utsätts för våld och diskriminering.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800" b="0" i="0">
              <a:solidFill>
                <a:srgbClr val="000000"/>
              </a:solidFill>
              <a:effectLst/>
              <a:latin typeface="Calibri" panose="020F0502020204030204" pitchFamily="34" charset="0"/>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56</a:t>
            </a:fld>
            <a:endParaRPr lang="sv-SE"/>
          </a:p>
        </p:txBody>
      </p:sp>
    </p:spTree>
    <p:extLst>
      <p:ext uri="{BB962C8B-B14F-4D97-AF65-F5344CB8AC3E}">
        <p14:creationId xmlns:p14="http://schemas.microsoft.com/office/powerpoint/2010/main" val="2467623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Paus</a:t>
            </a:r>
            <a:r>
              <a:rPr lang="sv-SE"/>
              <a:t> (15 min) </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57</a:t>
            </a:fld>
            <a:endParaRPr lang="sv-SE"/>
          </a:p>
        </p:txBody>
      </p:sp>
    </p:spTree>
    <p:extLst>
      <p:ext uri="{BB962C8B-B14F-4D97-AF65-F5344CB8AC3E}">
        <p14:creationId xmlns:p14="http://schemas.microsoft.com/office/powerpoint/2010/main" val="25906488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Fokus på åskådaransatsen </a:t>
            </a:r>
            <a:r>
              <a:rPr lang="sv-SE"/>
              <a:t>(30 min)</a:t>
            </a:r>
          </a:p>
          <a:p>
            <a:endParaRPr lang="sv-SE"/>
          </a:p>
          <a:p>
            <a:r>
              <a:rPr lang="sv-SE"/>
              <a:t>Förmedla:</a:t>
            </a:r>
          </a:p>
          <a:p>
            <a:pPr marL="228600" indent="-228600">
              <a:buFont typeface="+mj-lt"/>
              <a:buAutoNum type="arabicPeriod"/>
            </a:pPr>
            <a:r>
              <a:rPr lang="sv-SE"/>
              <a:t>Nu kommer vi fokusera på åskådaransatsen och göra en övning.</a:t>
            </a:r>
            <a:endParaRPr lang="sv-SE" b="0"/>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58</a:t>
            </a:fld>
            <a:endParaRPr lang="sv-SE"/>
          </a:p>
        </p:txBody>
      </p:sp>
    </p:spTree>
    <p:extLst>
      <p:ext uri="{BB962C8B-B14F-4D97-AF65-F5344CB8AC3E}">
        <p14:creationId xmlns:p14="http://schemas.microsoft.com/office/powerpoint/2010/main" val="39577099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0">
                <a:cs typeface="Arial"/>
              </a:rPr>
              <a:t>Att göra:</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cs typeface="Arial"/>
              </a:rPr>
              <a:t>Förmedla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a:cs typeface="Arial"/>
              </a:rPr>
              <a:t>Ni ska nu få ta del av ett scenario – som är anpassat till er vuxna på skolan.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a:cs typeface="Arial"/>
              </a:rPr>
              <a:t>Detta scenario finns alltså inte med i MVP:s metodmanual.</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a:cs typeface="Arial"/>
              </a:rPr>
              <a:t>Men strukturen för hur vi jobbar med scenarion är den samma.</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a:cs typeface="Arial"/>
            </a:endParaRPr>
          </a:p>
          <a:p>
            <a:endParaRPr lang="sv-SE"/>
          </a:p>
        </p:txBody>
      </p:sp>
      <p:sp>
        <p:nvSpPr>
          <p:cNvPr id="4" name="Platshållare för bildnummer 3"/>
          <p:cNvSpPr>
            <a:spLocks noGrp="1"/>
          </p:cNvSpPr>
          <p:nvPr>
            <p:ph type="sldNum" sz="quarter" idx="10"/>
          </p:nvPr>
        </p:nvSpPr>
        <p:spPr/>
        <p:txBody>
          <a:bodyPr/>
          <a:lstStyle/>
          <a:p>
            <a:fld id="{91983B2C-8742-462B-80D2-17BF7749832E}" type="slidenum">
              <a:rPr lang="sv-SE" smtClean="0"/>
              <a:t>59</a:t>
            </a:fld>
            <a:endParaRPr lang="sv-SE"/>
          </a:p>
        </p:txBody>
      </p:sp>
    </p:spTree>
    <p:extLst>
      <p:ext uri="{BB962C8B-B14F-4D97-AF65-F5344CB8AC3E}">
        <p14:creationId xmlns:p14="http://schemas.microsoft.com/office/powerpoint/2010/main" val="149020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baseline="0"/>
              <a:t>Varför är vi här idag? Jo, av denna anledning.</a:t>
            </a:r>
          </a:p>
          <a:p>
            <a:pPr marL="171450" indent="-171450">
              <a:buFontTx/>
              <a:buChar char="-"/>
            </a:pPr>
            <a:endParaRPr lang="sv-SE"/>
          </a:p>
          <a:p>
            <a:pPr marL="171450" indent="-171450">
              <a:buFontTx/>
              <a:buChar char="-"/>
            </a:pPr>
            <a:endParaRPr lang="sv-SE"/>
          </a:p>
          <a:p>
            <a:pPr marL="171450" indent="-171450">
              <a:buFontTx/>
              <a:buChar char="-"/>
            </a:pPr>
            <a:endParaRPr lang="sv-SE"/>
          </a:p>
          <a:p>
            <a:pPr marL="171450" indent="-171450">
              <a:buFontTx/>
              <a:buChar char="-"/>
            </a:pPr>
            <a:endParaRPr lang="sv-SE"/>
          </a:p>
        </p:txBody>
      </p:sp>
      <p:sp>
        <p:nvSpPr>
          <p:cNvPr id="4" name="Platshållare för bildnummer 3"/>
          <p:cNvSpPr>
            <a:spLocks noGrp="1"/>
          </p:cNvSpPr>
          <p:nvPr>
            <p:ph type="sldNum" sz="quarter" idx="10"/>
          </p:nvPr>
        </p:nvSpPr>
        <p:spPr/>
        <p:txBody>
          <a:bodyPr/>
          <a:lstStyle/>
          <a:p>
            <a:fld id="{91983B2C-8742-462B-80D2-17BF7749832E}" type="slidenum">
              <a:rPr lang="sv-SE" smtClean="0"/>
              <a:t>6</a:t>
            </a:fld>
            <a:endParaRPr lang="sv-SE"/>
          </a:p>
        </p:txBody>
      </p:sp>
    </p:spTree>
    <p:extLst>
      <p:ext uri="{BB962C8B-B14F-4D97-AF65-F5344CB8AC3E}">
        <p14:creationId xmlns:p14="http://schemas.microsoft.com/office/powerpoint/2010/main" val="7953079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0">
                <a:cs typeface="Arial"/>
              </a:rPr>
              <a:t>Att göra:</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cs typeface="Arial"/>
              </a:rPr>
              <a:t>Läs upp scenariot.</a:t>
            </a:r>
          </a:p>
          <a:p>
            <a:endParaRPr lang="sv-SE"/>
          </a:p>
        </p:txBody>
      </p:sp>
      <p:sp>
        <p:nvSpPr>
          <p:cNvPr id="4" name="Platshållare för bildnummer 3"/>
          <p:cNvSpPr>
            <a:spLocks noGrp="1"/>
          </p:cNvSpPr>
          <p:nvPr>
            <p:ph type="sldNum" sz="quarter" idx="10"/>
          </p:nvPr>
        </p:nvSpPr>
        <p:spPr/>
        <p:txBody>
          <a:bodyPr/>
          <a:lstStyle/>
          <a:p>
            <a:fld id="{91983B2C-8742-462B-80D2-17BF7749832E}" type="slidenum">
              <a:rPr lang="sv-SE" smtClean="0"/>
              <a:t>60</a:t>
            </a:fld>
            <a:endParaRPr lang="sv-SE"/>
          </a:p>
        </p:txBody>
      </p:sp>
    </p:spTree>
    <p:extLst>
      <p:ext uri="{BB962C8B-B14F-4D97-AF65-F5344CB8AC3E}">
        <p14:creationId xmlns:p14="http://schemas.microsoft.com/office/powerpoint/2010/main" val="35203710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0">
                <a:cs typeface="Arial"/>
              </a:rPr>
              <a:t>Tankar som snurrar</a:t>
            </a:r>
            <a:endParaRPr lang="sv-SE"/>
          </a:p>
        </p:txBody>
      </p:sp>
      <p:sp>
        <p:nvSpPr>
          <p:cNvPr id="4" name="Platshållare för bildnummer 3"/>
          <p:cNvSpPr>
            <a:spLocks noGrp="1"/>
          </p:cNvSpPr>
          <p:nvPr>
            <p:ph type="sldNum" sz="quarter" idx="10"/>
          </p:nvPr>
        </p:nvSpPr>
        <p:spPr/>
        <p:txBody>
          <a:bodyPr/>
          <a:lstStyle/>
          <a:p>
            <a:fld id="{91983B2C-8742-462B-80D2-17BF7749832E}" type="slidenum">
              <a:rPr lang="sv-SE" smtClean="0"/>
              <a:t>61</a:t>
            </a:fld>
            <a:endParaRPr lang="sv-SE"/>
          </a:p>
        </p:txBody>
      </p:sp>
    </p:spTree>
    <p:extLst>
      <p:ext uri="{BB962C8B-B14F-4D97-AF65-F5344CB8AC3E}">
        <p14:creationId xmlns:p14="http://schemas.microsoft.com/office/powerpoint/2010/main" val="2090448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0">
                <a:cs typeface="Arial"/>
              </a:rPr>
              <a:t>Att göra:</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cs typeface="Arial"/>
              </a:rPr>
              <a:t>Läs upp ”Tankar som snurrar”</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62</a:t>
            </a:fld>
            <a:endParaRPr lang="sv-SE"/>
          </a:p>
        </p:txBody>
      </p:sp>
    </p:spTree>
    <p:extLst>
      <p:ext uri="{BB962C8B-B14F-4D97-AF65-F5344CB8AC3E}">
        <p14:creationId xmlns:p14="http://schemas.microsoft.com/office/powerpoint/2010/main" val="31393031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23C78-8CFA-A366-65E0-3169206B820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A9E6E73-E56C-46DB-FD01-72A1EF2902A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9D40EFF-9565-80C2-81ED-6EC120EE20A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0">
                <a:cs typeface="Arial"/>
              </a:rPr>
              <a:t>Att göra:</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cs typeface="Arial"/>
              </a:rPr>
              <a:t>Fråga: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a:cs typeface="Arial"/>
              </a:rPr>
              <a:t>Är scenariot realistisk?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cs typeface="Arial"/>
              </a:rPr>
              <a:t>Om det inte upplevs realistiskt – be gruppen justera situationen så det liknar deras vardag.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a:cs typeface="Arial"/>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a:cs typeface="Aria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a:cs typeface="Arial"/>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a:cs typeface="Arial"/>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a:cs typeface="Arial"/>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a:cs typeface="Arial"/>
            </a:endParaRPr>
          </a:p>
          <a:p>
            <a:endParaRPr lang="sv-SE"/>
          </a:p>
        </p:txBody>
      </p:sp>
      <p:sp>
        <p:nvSpPr>
          <p:cNvPr id="4" name="Platshållare för bildnummer 3">
            <a:extLst>
              <a:ext uri="{FF2B5EF4-FFF2-40B4-BE49-F238E27FC236}">
                <a16:creationId xmlns:a16="http://schemas.microsoft.com/office/drawing/2014/main" id="{81DEE14A-709C-E775-1702-021AED0A9F4B}"/>
              </a:ext>
            </a:extLst>
          </p:cNvPr>
          <p:cNvSpPr>
            <a:spLocks noGrp="1"/>
          </p:cNvSpPr>
          <p:nvPr>
            <p:ph type="sldNum" sz="quarter" idx="5"/>
          </p:nvPr>
        </p:nvSpPr>
        <p:spPr/>
        <p:txBody>
          <a:bodyPr/>
          <a:lstStyle/>
          <a:p>
            <a:fld id="{91983B2C-8742-462B-80D2-17BF7749832E}" type="slidenum">
              <a:rPr lang="sv-SE" smtClean="0"/>
              <a:t>63</a:t>
            </a:fld>
            <a:endParaRPr lang="sv-SE"/>
          </a:p>
        </p:txBody>
      </p:sp>
    </p:spTree>
    <p:extLst>
      <p:ext uri="{BB962C8B-B14F-4D97-AF65-F5344CB8AC3E}">
        <p14:creationId xmlns:p14="http://schemas.microsoft.com/office/powerpoint/2010/main" val="576404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15FEE-6CA6-D168-9CEA-9F2ADCC1410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938C76C-08C0-1239-F549-6D97697D216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6288CBD-C623-D1D1-ABE0-8FC89417D0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cs typeface="Arial"/>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a:cs typeface="Arial"/>
              </a:rPr>
              <a:t>Nu kommer ni få diskutera i smågrupper hur ni hade kunnat ingripa i den här situationen.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a:cs typeface="Arial"/>
              </a:rPr>
              <a:t>Först kommer vi ge er lite stöd för diskussionen.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cs typeface="Arial"/>
              </a:rPr>
              <a:t>Gå igenom kommande </a:t>
            </a:r>
            <a:r>
              <a:rPr lang="sv-SE" b="0" u="sng">
                <a:cs typeface="Arial"/>
              </a:rPr>
              <a:t>två</a:t>
            </a:r>
            <a:r>
              <a:rPr lang="sv-SE" b="0">
                <a:cs typeface="Arial"/>
              </a:rPr>
              <a:t> </a:t>
            </a:r>
            <a:r>
              <a:rPr lang="sv-SE" b="0" err="1">
                <a:cs typeface="Arial"/>
              </a:rPr>
              <a:t>slides</a:t>
            </a:r>
            <a:r>
              <a:rPr lang="sv-SE" b="0">
                <a:cs typeface="Arial"/>
              </a:rPr>
              <a:t>: NÄR och HUR du kan ingripa.</a:t>
            </a:r>
            <a:endParaRPr lang="sv-SE" i="0"/>
          </a:p>
          <a:p>
            <a:endParaRPr lang="sv-SE"/>
          </a:p>
        </p:txBody>
      </p:sp>
      <p:sp>
        <p:nvSpPr>
          <p:cNvPr id="4" name="Platshållare för bildnummer 3">
            <a:extLst>
              <a:ext uri="{FF2B5EF4-FFF2-40B4-BE49-F238E27FC236}">
                <a16:creationId xmlns:a16="http://schemas.microsoft.com/office/drawing/2014/main" id="{0B9EBBBC-D9F8-CB2C-CA10-1D58A305FB8A}"/>
              </a:ext>
            </a:extLst>
          </p:cNvPr>
          <p:cNvSpPr>
            <a:spLocks noGrp="1"/>
          </p:cNvSpPr>
          <p:nvPr>
            <p:ph type="sldNum" sz="quarter" idx="5"/>
          </p:nvPr>
        </p:nvSpPr>
        <p:spPr/>
        <p:txBody>
          <a:bodyPr/>
          <a:lstStyle/>
          <a:p>
            <a:fld id="{91983B2C-8742-462B-80D2-17BF7749832E}" type="slidenum">
              <a:rPr lang="sv-SE" smtClean="0"/>
              <a:t>64</a:t>
            </a:fld>
            <a:endParaRPr lang="sv-SE"/>
          </a:p>
        </p:txBody>
      </p:sp>
    </p:spTree>
    <p:extLst>
      <p:ext uri="{BB962C8B-B14F-4D97-AF65-F5344CB8AC3E}">
        <p14:creationId xmlns:p14="http://schemas.microsoft.com/office/powerpoint/2010/main" val="32458561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0" i="0" kern="1200">
                <a:solidFill>
                  <a:schemeClr val="tx1"/>
                </a:solidFill>
                <a:effectLst/>
                <a:latin typeface="+mn-lt"/>
                <a:ea typeface="+mn-ea"/>
                <a:cs typeface="+mn-cs"/>
              </a:rPr>
              <a:t>Att göra:</a:t>
            </a:r>
          </a:p>
          <a:p>
            <a:pPr marL="228600" indent="-228600" fontAlgn="base">
              <a:buFont typeface="+mj-lt"/>
              <a:buAutoNum type="arabicPeriod"/>
            </a:pPr>
            <a:r>
              <a:rPr lang="sv-SE" sz="1200" b="0" i="0" kern="1200">
                <a:solidFill>
                  <a:schemeClr val="tx1"/>
                </a:solidFill>
                <a:effectLst/>
                <a:latin typeface="+mn-lt"/>
                <a:ea typeface="+mn-ea"/>
                <a:cs typeface="+mn-cs"/>
              </a:rPr>
              <a:t>Förmedla:</a:t>
            </a:r>
          </a:p>
          <a:p>
            <a:pPr marL="685800" lvl="1" indent="-228600" fontAlgn="base">
              <a:buFont typeface="Arial" panose="020B0604020202020204" pitchFamily="34" charset="0"/>
              <a:buChar char="•"/>
            </a:pPr>
            <a:r>
              <a:rPr lang="sv-SE" sz="1200" b="0" i="0" kern="1200">
                <a:solidFill>
                  <a:schemeClr val="tx1"/>
                </a:solidFill>
                <a:effectLst/>
                <a:latin typeface="+mn-lt"/>
                <a:ea typeface="+mn-ea"/>
                <a:cs typeface="+mn-cs"/>
              </a:rPr>
              <a:t>Som åskådare kan vi agera både före, under och efter en händelse – inte bara under tiden.</a:t>
            </a:r>
          </a:p>
          <a:p>
            <a:pPr marL="685800" lvl="1" indent="-228600" fontAlgn="base">
              <a:buFont typeface="Arial" panose="020B0604020202020204" pitchFamily="34" charset="0"/>
              <a:buChar char="•"/>
            </a:pPr>
            <a:r>
              <a:rPr lang="sv-SE" sz="1200" b="0" i="0" kern="1200">
                <a:solidFill>
                  <a:schemeClr val="tx1"/>
                </a:solidFill>
                <a:effectLst/>
                <a:latin typeface="+mn-lt"/>
                <a:ea typeface="+mn-ea"/>
                <a:cs typeface="+mn-cs"/>
              </a:rPr>
              <a:t>Man kan alltså agera när något är på väg att hända, men innan det hinner eskalera.</a:t>
            </a:r>
          </a:p>
          <a:p>
            <a:pPr marL="685800" lvl="1" indent="-228600" fontAlgn="base">
              <a:buFont typeface="Arial" panose="020B0604020202020204" pitchFamily="34" charset="0"/>
              <a:buChar char="•"/>
            </a:pPr>
            <a:r>
              <a:rPr lang="sv-SE" sz="1200" b="0" i="0" kern="1200">
                <a:solidFill>
                  <a:schemeClr val="tx1"/>
                </a:solidFill>
                <a:effectLst/>
                <a:latin typeface="+mn-lt"/>
                <a:ea typeface="+mn-ea"/>
                <a:cs typeface="+mn-cs"/>
              </a:rPr>
              <a:t>Men också efter en händelse, tex genom att prata med de involverade eller andra.</a:t>
            </a:r>
          </a:p>
          <a:p>
            <a:pPr marL="685800" lvl="1" indent="-228600" fontAlgn="base">
              <a:buFont typeface="Arial" panose="020B0604020202020204" pitchFamily="34" charset="0"/>
              <a:buChar char="•"/>
            </a:pPr>
            <a:r>
              <a:rPr lang="sv-SE" sz="1200" b="0" i="0" kern="1200">
                <a:solidFill>
                  <a:schemeClr val="tx1"/>
                </a:solidFill>
                <a:effectLst/>
                <a:latin typeface="+mn-lt"/>
                <a:ea typeface="+mn-ea"/>
                <a:cs typeface="+mn-cs"/>
              </a:rPr>
              <a:t>Den här tankemodellen använder vi oss av i MVP när vi diskuterar olika ingripanden. </a:t>
            </a:r>
          </a:p>
          <a:p>
            <a:pPr marL="228600" indent="-228600" fontAlgn="base">
              <a:buFont typeface="+mj-lt"/>
              <a:buAutoNum type="arabicPeriod"/>
            </a:pPr>
            <a:endParaRPr lang="sv-SE" sz="1200" b="0" i="0" kern="1200">
              <a:solidFill>
                <a:schemeClr val="tx1"/>
              </a:solidFill>
              <a:effectLst/>
              <a:latin typeface="+mn-lt"/>
              <a:ea typeface="+mn-ea"/>
              <a:cs typeface="+mn-cs"/>
            </a:endParaRPr>
          </a:p>
          <a:p>
            <a:pPr>
              <a:spcBef>
                <a:spcPts val="0"/>
              </a:spcBef>
              <a:spcAft>
                <a:spcPts val="1000"/>
              </a:spcAft>
            </a:pPr>
            <a:endParaRPr lang="sv-SE" baseline="0"/>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65</a:t>
            </a:fld>
            <a:endParaRPr lang="sv-SE"/>
          </a:p>
        </p:txBody>
      </p:sp>
    </p:spTree>
    <p:extLst>
      <p:ext uri="{BB962C8B-B14F-4D97-AF65-F5344CB8AC3E}">
        <p14:creationId xmlns:p14="http://schemas.microsoft.com/office/powerpoint/2010/main" val="37683857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a:effectLst/>
                <a:latin typeface="Open Sans" pitchFamily="2" charset="0"/>
              </a:rPr>
              <a:t>Att göra:</a:t>
            </a:r>
          </a:p>
          <a:p>
            <a:pPr marL="228600" indent="-228600" algn="l">
              <a:buFont typeface="+mj-lt"/>
              <a:buAutoNum type="arabicPeriod"/>
            </a:pPr>
            <a:r>
              <a:rPr lang="sv-SE" b="0" i="0">
                <a:effectLst/>
                <a:latin typeface="Open Sans" pitchFamily="2" charset="0"/>
              </a:rPr>
              <a:t>Förmedla:</a:t>
            </a:r>
          </a:p>
          <a:p>
            <a:pPr marL="685800" lvl="1" indent="-228600" algn="l">
              <a:buFont typeface="Arial" panose="020B0604020202020204" pitchFamily="34" charset="0"/>
              <a:buChar char="•"/>
            </a:pPr>
            <a:r>
              <a:rPr lang="sv-SE" b="0" i="0">
                <a:effectLst/>
                <a:latin typeface="Open Sans" pitchFamily="2" charset="0"/>
              </a:rPr>
              <a:t>Det finns också olika sätt att ingripa på som ni kan ta stöd av i er diskussion. </a:t>
            </a:r>
          </a:p>
          <a:p>
            <a:pPr marL="228600" lvl="0" indent="-228600" algn="l">
              <a:buFont typeface="+mj-lt"/>
              <a:buAutoNum type="arabicPeriod"/>
            </a:pPr>
            <a:r>
              <a:rPr lang="sv-SE" b="0" i="0">
                <a:effectLst/>
                <a:latin typeface="Open Sans" pitchFamily="2" charset="0"/>
              </a:rPr>
              <a:t>Gå igenom de olika ingripandealternativen på sliden. </a:t>
            </a:r>
          </a:p>
          <a:p>
            <a:pPr marL="228600" lvl="0" indent="-228600" algn="l">
              <a:buFont typeface="+mj-lt"/>
              <a:buAutoNum type="arabicPeriod"/>
            </a:pPr>
            <a:r>
              <a:rPr lang="sv-SE" b="0" i="0">
                <a:effectLst/>
                <a:latin typeface="Open Sans" pitchFamily="2" charset="0"/>
              </a:rPr>
              <a:t>Förtydliga att det inte finns ”ett rätt sätt” – utan många! Det viktigaste är att en gör något.</a:t>
            </a:r>
          </a:p>
          <a:p>
            <a:pPr marL="228600" lvl="0" indent="-228600" algn="l">
              <a:buFont typeface="+mj-lt"/>
              <a:buAutoNum type="arabicPeriod"/>
            </a:pPr>
            <a:endParaRPr lang="sv-SE" b="0" i="0">
              <a:effectLst/>
              <a:latin typeface="Open Sans" pitchFamily="2" charset="0"/>
            </a:endParaRPr>
          </a:p>
          <a:p>
            <a:pPr marL="228600" lvl="0" indent="-228600" algn="l">
              <a:buFont typeface="+mj-lt"/>
              <a:buAutoNum type="arabicPeriod"/>
            </a:pPr>
            <a:r>
              <a:rPr lang="sv-SE" b="0" i="0">
                <a:effectLst/>
                <a:latin typeface="Open Sans" pitchFamily="2" charset="0"/>
              </a:rPr>
              <a:t>Låt nu deltagarna diskutera hur en hade kunnat ingripa i situationen.</a:t>
            </a:r>
          </a:p>
          <a:p>
            <a:pPr marL="228600" lvl="0" indent="-228600" algn="l">
              <a:buFont typeface="+mj-lt"/>
              <a:buAutoNum type="arabicPeriod"/>
            </a:pPr>
            <a:r>
              <a:rPr lang="sv-SE" b="0" i="0">
                <a:effectLst/>
                <a:latin typeface="Open Sans" pitchFamily="2" charset="0"/>
              </a:rPr>
              <a:t>Gå tillbaka till sliden med scenariot (om det behövs).</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66</a:t>
            </a:fld>
            <a:endParaRPr lang="sv-SE"/>
          </a:p>
        </p:txBody>
      </p:sp>
    </p:spTree>
    <p:extLst>
      <p:ext uri="{BB962C8B-B14F-4D97-AF65-F5344CB8AC3E}">
        <p14:creationId xmlns:p14="http://schemas.microsoft.com/office/powerpoint/2010/main" val="10339199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(Frivilligt – använd er av alternativa ingripanden för att sätta igång diskussionen)</a:t>
            </a:r>
          </a:p>
          <a:p>
            <a:endParaRPr lang="sv-SE" b="1"/>
          </a:p>
          <a:p>
            <a:r>
              <a:rPr lang="sv-SE"/>
              <a:t>Att göra:</a:t>
            </a:r>
          </a:p>
          <a:p>
            <a:pPr marL="228600" indent="-228600">
              <a:buFont typeface="+mj-lt"/>
              <a:buAutoNum type="arabicPeriod"/>
            </a:pPr>
            <a:r>
              <a:rPr lang="sv-SE"/>
              <a:t>Läs upp de olika alternativen i helgrupp.</a:t>
            </a:r>
          </a:p>
          <a:p>
            <a:pPr marL="228600" indent="-228600">
              <a:buFont typeface="+mj-lt"/>
              <a:buAutoNum type="arabicPeriod"/>
            </a:pPr>
            <a:r>
              <a:rPr lang="sv-SE"/>
              <a:t>Be dem diskutera i bikupor vilket alternativ de hade valt. </a:t>
            </a:r>
          </a:p>
          <a:p>
            <a:pPr marL="228600" indent="-228600">
              <a:buFont typeface="+mj-lt"/>
              <a:buAutoNum type="arabicPeriod"/>
            </a:pPr>
            <a:r>
              <a:rPr lang="sv-SE"/>
              <a:t>Lyft i helgrupp.</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sz="1200"/>
          </a:p>
          <a:p>
            <a:pPr marL="228600" indent="-228600">
              <a:buFont typeface="+mj-lt"/>
              <a:buAutoNum type="arabicPeriod"/>
            </a:pPr>
            <a:r>
              <a:rPr lang="sv-SE"/>
              <a:t>Alternativen som anges i exemplen inte är heltäckande. Deras personliga val kan vara det bästa handlingsalternativet. </a:t>
            </a:r>
          </a:p>
          <a:p>
            <a:pPr marL="228600" indent="-228600">
              <a:buFont typeface="+mj-lt"/>
              <a:buAutoNum type="arabicPeriod"/>
            </a:pPr>
            <a:r>
              <a:rPr lang="sv-SE"/>
              <a:t>Understryk att vi inte förespråkar ett visst alternativ. Allt beror på situationen, personliga omständigheter kan variera.</a:t>
            </a:r>
          </a:p>
          <a:p>
            <a:pPr marL="228600" indent="-228600">
              <a:buFont typeface="+mj-lt"/>
              <a:buAutoNum type="arabicPeriod"/>
            </a:pPr>
            <a:endParaRPr lang="sv-SE"/>
          </a:p>
          <a:p>
            <a:pPr marL="228600" indent="-228600">
              <a:buFont typeface="+mj-lt"/>
              <a:buAutoNum type="arabicPeriod"/>
            </a:pPr>
            <a:endParaRPr lang="sv-SE"/>
          </a:p>
        </p:txBody>
      </p:sp>
      <p:sp>
        <p:nvSpPr>
          <p:cNvPr id="4" name="Platshållare för bildnummer 3"/>
          <p:cNvSpPr>
            <a:spLocks noGrp="1"/>
          </p:cNvSpPr>
          <p:nvPr>
            <p:ph type="sldNum" sz="quarter" idx="10"/>
          </p:nvPr>
        </p:nvSpPr>
        <p:spPr/>
        <p:txBody>
          <a:bodyPr/>
          <a:lstStyle/>
          <a:p>
            <a:fld id="{91983B2C-8742-462B-80D2-17BF7749832E}" type="slidenum">
              <a:rPr lang="sv-SE" smtClean="0"/>
              <a:t>67</a:t>
            </a:fld>
            <a:endParaRPr lang="sv-SE"/>
          </a:p>
        </p:txBody>
      </p:sp>
    </p:spTree>
    <p:extLst>
      <p:ext uri="{BB962C8B-B14F-4D97-AF65-F5344CB8AC3E}">
        <p14:creationId xmlns:p14="http://schemas.microsoft.com/office/powerpoint/2010/main" val="1500161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Avsluta med att be deltagarna placera in situationen i våldspyramiden samt benämna vad det är för typ av våld.</a:t>
            </a:r>
          </a:p>
        </p:txBody>
      </p:sp>
      <p:sp>
        <p:nvSpPr>
          <p:cNvPr id="4" name="Platshållare för bildnummer 3"/>
          <p:cNvSpPr>
            <a:spLocks noGrp="1"/>
          </p:cNvSpPr>
          <p:nvPr>
            <p:ph type="sldNum" sz="quarter" idx="10"/>
          </p:nvPr>
        </p:nvSpPr>
        <p:spPr/>
        <p:txBody>
          <a:bodyPr/>
          <a:lstStyle/>
          <a:p>
            <a:fld id="{C4B71DDD-C8EC-45B5-96DF-2AD44D37CAB6}" type="slidenum">
              <a:rPr lang="sv-SE" smtClean="0"/>
              <a:t>68</a:t>
            </a:fld>
            <a:endParaRPr lang="sv-SE"/>
          </a:p>
        </p:txBody>
      </p:sp>
    </p:spTree>
    <p:extLst>
      <p:ext uri="{BB962C8B-B14F-4D97-AF65-F5344CB8AC3E}">
        <p14:creationId xmlns:p14="http://schemas.microsoft.com/office/powerpoint/2010/main" val="12014330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23C78-8CFA-A366-65E0-3169206B820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A9E6E73-E56C-46DB-FD01-72A1EF2902A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9D40EFF-9565-80C2-81ED-6EC120EE20A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cs typeface="Arial"/>
              </a:rPr>
              <a:t>Vad får människor att ingripa som åskådare?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a:cs typeface="Arial"/>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a:cs typeface="Arial"/>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a:cs typeface="Arial"/>
            </a:endParaRPr>
          </a:p>
          <a:p>
            <a:endParaRPr lang="sv-SE"/>
          </a:p>
        </p:txBody>
      </p:sp>
      <p:sp>
        <p:nvSpPr>
          <p:cNvPr id="4" name="Platshållare för bildnummer 3">
            <a:extLst>
              <a:ext uri="{FF2B5EF4-FFF2-40B4-BE49-F238E27FC236}">
                <a16:creationId xmlns:a16="http://schemas.microsoft.com/office/drawing/2014/main" id="{81DEE14A-709C-E775-1702-021AED0A9F4B}"/>
              </a:ext>
            </a:extLst>
          </p:cNvPr>
          <p:cNvSpPr>
            <a:spLocks noGrp="1"/>
          </p:cNvSpPr>
          <p:nvPr>
            <p:ph type="sldNum" sz="quarter" idx="5"/>
          </p:nvPr>
        </p:nvSpPr>
        <p:spPr/>
        <p:txBody>
          <a:bodyPr/>
          <a:lstStyle/>
          <a:p>
            <a:fld id="{91983B2C-8742-462B-80D2-17BF7749832E}" type="slidenum">
              <a:rPr lang="sv-SE" smtClean="0"/>
              <a:t>69</a:t>
            </a:fld>
            <a:endParaRPr lang="sv-SE"/>
          </a:p>
        </p:txBody>
      </p:sp>
    </p:spTree>
    <p:extLst>
      <p:ext uri="{BB962C8B-B14F-4D97-AF65-F5344CB8AC3E}">
        <p14:creationId xmlns:p14="http://schemas.microsoft.com/office/powerpoint/2010/main" val="1286285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a:t>
            </a:r>
            <a:r>
              <a:rPr lang="sv-SE" sz="1200" b="0" u="none" kern="1200">
                <a:solidFill>
                  <a:schemeClr val="tx1"/>
                </a:solidFill>
                <a:effectLst/>
                <a:latin typeface="+mn-lt"/>
                <a:ea typeface="+mn-ea"/>
                <a:cs typeface="+mn-cs"/>
              </a:rPr>
              <a:t>kring utsatthet av våld bland </a:t>
            </a:r>
            <a:r>
              <a:rPr lang="sv-SE" sz="1200" b="0" kern="1200">
                <a:solidFill>
                  <a:schemeClr val="tx1"/>
                </a:solidFill>
                <a:effectLst/>
                <a:latin typeface="+mn-lt"/>
                <a:ea typeface="+mn-ea"/>
                <a:cs typeface="+mn-cs"/>
              </a:rPr>
              <a:t>unga.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a:solidFill>
                <a:schemeClr val="tx1"/>
              </a:solidFill>
              <a:effectLs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0" kern="1200">
                <a:solidFill>
                  <a:schemeClr val="tx1"/>
                </a:solidFill>
                <a:effectLst/>
                <a:latin typeface="+mn-lt"/>
                <a:ea typeface="+mn-ea"/>
                <a:cs typeface="+mn-cs"/>
              </a:rPr>
              <a:t>Följande </a:t>
            </a:r>
            <a:r>
              <a:rPr lang="sv-SE" sz="1200" kern="1200">
                <a:solidFill>
                  <a:schemeClr val="tx1"/>
                </a:solidFill>
                <a:effectLst/>
                <a:latin typeface="+mn-lt"/>
                <a:ea typeface="+mn-ea"/>
                <a:cs typeface="+mn-cs"/>
              </a:rPr>
              <a:t>statistiken redovisar utsattheten för våld bland unga och säger ingenting våldsutövaren.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171450" indent="-171450">
              <a:buFontTx/>
              <a:buChar char="-"/>
            </a:pPr>
            <a:endParaRPr lang="sv-SE"/>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7</a:t>
            </a:fld>
            <a:endParaRPr lang="sv-SE"/>
          </a:p>
        </p:txBody>
      </p:sp>
    </p:spTree>
    <p:extLst>
      <p:ext uri="{BB962C8B-B14F-4D97-AF65-F5344CB8AC3E}">
        <p14:creationId xmlns:p14="http://schemas.microsoft.com/office/powerpoint/2010/main" val="30033207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b="0">
                <a:latin typeface="Arial"/>
                <a:cs typeface="Arial"/>
              </a:rPr>
              <a:t>Att göra:</a:t>
            </a:r>
          </a:p>
          <a:p>
            <a:pPr marL="228600" indent="-228600" defTabSz="990752">
              <a:buFont typeface="+mj-lt"/>
              <a:buAutoNum type="arabicPeriod"/>
              <a:defRPr/>
            </a:pPr>
            <a:r>
              <a:rPr lang="sv-SE">
                <a:latin typeface="Arial"/>
                <a:cs typeface="Arial"/>
              </a:rPr>
              <a:t>Gå igenom vad som påverkar människor till att ingripa. </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F5971-1E11-064F-A8F7-E52495BB527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2951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b="0">
                <a:latin typeface="Arial"/>
                <a:cs typeface="Arial"/>
              </a:rPr>
              <a:t>Att göra:</a:t>
            </a:r>
          </a:p>
          <a:p>
            <a:pPr marL="228600" indent="-228600" defTabSz="990752">
              <a:buFont typeface="+mj-lt"/>
              <a:buAutoNum type="arabicPeriod"/>
              <a:defRPr/>
            </a:pPr>
            <a:r>
              <a:rPr lang="sv-SE">
                <a:latin typeface="Arial"/>
                <a:cs typeface="Arial"/>
              </a:rPr>
              <a:t>Gå igenom vad som påverkar människor till att ingripa. </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F5971-1E11-064F-A8F7-E52495BB527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88861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Avslutning </a:t>
            </a:r>
            <a:r>
              <a:rPr lang="sv-SE" b="0"/>
              <a:t>(15 min)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Sammanfatta vad ni pratat om idag.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Besvara eventuella frågor. </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72</a:t>
            </a:fld>
            <a:endParaRPr lang="sv-SE"/>
          </a:p>
        </p:txBody>
      </p:sp>
    </p:spTree>
    <p:extLst>
      <p:ext uri="{BB962C8B-B14F-4D97-AF65-F5344CB8AC3E}">
        <p14:creationId xmlns:p14="http://schemas.microsoft.com/office/powerpoint/2010/main" val="2396912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a:t>(Frivilligt)</a:t>
            </a:r>
          </a:p>
          <a:p>
            <a:endParaRPr lang="sv-SE"/>
          </a:p>
          <a:p>
            <a:r>
              <a:rPr lang="sv-SE"/>
              <a:t>Att göra:</a:t>
            </a:r>
          </a:p>
          <a:p>
            <a:pPr marL="228600" indent="-228600">
              <a:buAutoNum type="arabicPeriod"/>
            </a:pPr>
            <a:r>
              <a:rPr lang="sv-SE"/>
              <a:t>Checka ut för dagen med hjälp av </a:t>
            </a:r>
            <a:r>
              <a:rPr lang="sv-SE" err="1"/>
              <a:t>mentimeter</a:t>
            </a:r>
            <a:r>
              <a:rPr lang="sv-SE"/>
              <a:t>.</a:t>
            </a:r>
          </a:p>
          <a:p>
            <a:pPr marL="228600" indent="-228600">
              <a:buAutoNum type="arabicPeriod"/>
            </a:pPr>
            <a:r>
              <a:rPr lang="sv-SE"/>
              <a:t>Klistra in er egen kod i sliden.</a:t>
            </a:r>
          </a:p>
        </p:txBody>
      </p:sp>
      <p:sp>
        <p:nvSpPr>
          <p:cNvPr id="4" name="Platshållare för bildnummer 3"/>
          <p:cNvSpPr>
            <a:spLocks noGrp="1"/>
          </p:cNvSpPr>
          <p:nvPr>
            <p:ph type="sldNum" sz="quarter" idx="5"/>
          </p:nvPr>
        </p:nvSpPr>
        <p:spPr/>
        <p:txBody>
          <a:bodyPr/>
          <a:lstStyle/>
          <a:p>
            <a:fld id="{91983B2C-8742-462B-80D2-17BF7749832E}" type="slidenum">
              <a:rPr lang="sv-SE" smtClean="0"/>
              <a:t>73</a:t>
            </a:fld>
            <a:endParaRPr lang="sv-SE"/>
          </a:p>
        </p:txBody>
      </p:sp>
    </p:spTree>
    <p:extLst>
      <p:ext uri="{BB962C8B-B14F-4D97-AF65-F5344CB8AC3E}">
        <p14:creationId xmlns:p14="http://schemas.microsoft.com/office/powerpoint/2010/main" val="1312882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Fyll i era kontaktuppgifter på sliden. </a:t>
            </a:r>
          </a:p>
          <a:p>
            <a:endParaRPr lang="sv-SE"/>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983B2C-8742-462B-80D2-17BF774983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110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a:t>
            </a:r>
            <a:r>
              <a:rPr lang="sv-SE" sz="1200" b="0" u="none" kern="1200">
                <a:solidFill>
                  <a:schemeClr val="tx1"/>
                </a:solidFill>
                <a:effectLst/>
                <a:latin typeface="+mn-lt"/>
                <a:ea typeface="+mn-ea"/>
                <a:cs typeface="+mn-cs"/>
              </a:rPr>
              <a:t>kring utsatthet av våld bland </a:t>
            </a:r>
            <a:r>
              <a:rPr lang="sv-SE" sz="1200" b="0" kern="1200">
                <a:solidFill>
                  <a:schemeClr val="tx1"/>
                </a:solidFill>
                <a:effectLst/>
                <a:latin typeface="+mn-lt"/>
                <a:ea typeface="+mn-ea"/>
                <a:cs typeface="+mn-cs"/>
              </a:rPr>
              <a:t>unga.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a:solidFill>
                <a:schemeClr val="tx1"/>
              </a:solidFill>
              <a:effectLs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0" kern="1200">
                <a:solidFill>
                  <a:schemeClr val="tx1"/>
                </a:solidFill>
                <a:effectLst/>
                <a:latin typeface="+mn-lt"/>
                <a:ea typeface="+mn-ea"/>
                <a:cs typeface="+mn-cs"/>
              </a:rPr>
              <a:t>Följande </a:t>
            </a:r>
            <a:r>
              <a:rPr lang="sv-SE" sz="1200" kern="1200">
                <a:solidFill>
                  <a:schemeClr val="tx1"/>
                </a:solidFill>
                <a:effectLst/>
                <a:latin typeface="+mn-lt"/>
                <a:ea typeface="+mn-ea"/>
                <a:cs typeface="+mn-cs"/>
              </a:rPr>
              <a:t>statistiken redovisar utsattheten för våld bland unga och säger ingenting våldsutövaren.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8</a:t>
            </a:fld>
            <a:endParaRPr lang="sv-SE"/>
          </a:p>
        </p:txBody>
      </p:sp>
    </p:spTree>
    <p:extLst>
      <p:ext uri="{BB962C8B-B14F-4D97-AF65-F5344CB8AC3E}">
        <p14:creationId xmlns:p14="http://schemas.microsoft.com/office/powerpoint/2010/main" val="2307699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a:t>
            </a:r>
            <a:r>
              <a:rPr lang="sv-SE" sz="1200" b="0" u="none" kern="1200">
                <a:solidFill>
                  <a:schemeClr val="tx1"/>
                </a:solidFill>
                <a:effectLst/>
                <a:latin typeface="+mn-lt"/>
                <a:ea typeface="+mn-ea"/>
                <a:cs typeface="+mn-cs"/>
              </a:rPr>
              <a:t>kring utsatthet av våld bland </a:t>
            </a:r>
            <a:r>
              <a:rPr lang="sv-SE" sz="1200" b="0" kern="1200">
                <a:solidFill>
                  <a:schemeClr val="tx1"/>
                </a:solidFill>
                <a:effectLst/>
                <a:latin typeface="+mn-lt"/>
                <a:ea typeface="+mn-ea"/>
                <a:cs typeface="+mn-cs"/>
              </a:rPr>
              <a:t>unga.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a:solidFill>
                <a:schemeClr val="tx1"/>
              </a:solidFill>
              <a:effectLs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0" kern="1200">
                <a:solidFill>
                  <a:schemeClr val="tx1"/>
                </a:solidFill>
                <a:effectLst/>
                <a:latin typeface="+mn-lt"/>
                <a:ea typeface="+mn-ea"/>
                <a:cs typeface="+mn-cs"/>
              </a:rPr>
              <a:t>Följande </a:t>
            </a:r>
            <a:r>
              <a:rPr lang="sv-SE" sz="1200" kern="1200">
                <a:solidFill>
                  <a:schemeClr val="tx1"/>
                </a:solidFill>
                <a:effectLst/>
                <a:latin typeface="+mn-lt"/>
                <a:ea typeface="+mn-ea"/>
                <a:cs typeface="+mn-cs"/>
              </a:rPr>
              <a:t>statistiken redovisar utsattheten för våld bland unga och säger ingenting våldsutövaren.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9</a:t>
            </a:fld>
            <a:endParaRPr lang="sv-SE"/>
          </a:p>
        </p:txBody>
      </p:sp>
    </p:spTree>
    <p:extLst>
      <p:ext uri="{BB962C8B-B14F-4D97-AF65-F5344CB8AC3E}">
        <p14:creationId xmlns:p14="http://schemas.microsoft.com/office/powerpoint/2010/main" val="143760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5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format på underrubrik i bakgrunden</a:t>
            </a:r>
          </a:p>
        </p:txBody>
      </p:sp>
      <p:sp>
        <p:nvSpPr>
          <p:cNvPr id="4" name="Platshållare för datum 3"/>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5" name="Platshållare för sidfot 4"/>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6" name="Platshållare för bildnummer 5"/>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2126261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578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2400"/>
            </a:lvl1pPr>
          </a:lstStyle>
          <a:p>
            <a:r>
              <a:rPr lang="sv-SE"/>
              <a:t>Klicka här för att ändra format</a:t>
            </a:r>
          </a:p>
        </p:txBody>
      </p:sp>
      <p:sp>
        <p:nvSpPr>
          <p:cNvPr id="3" name="Platshållare för innehåll 2"/>
          <p:cNvSpPr>
            <a:spLocks noGrp="1"/>
          </p:cNvSpPr>
          <p:nvPr>
            <p:ph idx="1"/>
          </p:nvPr>
        </p:nvSpPr>
        <p:spPr>
          <a:xfrm>
            <a:off x="5183188" y="98743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4"/>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6" name="Platshållare för sidfot 5"/>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7" name="Platshållare för bildnummer 6"/>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372100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2400"/>
            </a:lvl1pPr>
          </a:lstStyle>
          <a:p>
            <a:r>
              <a:rPr lang="sv-SE"/>
              <a:t>Klicka här för att ändra format</a:t>
            </a:r>
          </a:p>
        </p:txBody>
      </p:sp>
      <p:sp>
        <p:nvSpPr>
          <p:cNvPr id="3" name="Platshållare för bild 2"/>
          <p:cNvSpPr>
            <a:spLocks noGrp="1"/>
          </p:cNvSpPr>
          <p:nvPr>
            <p:ph type="pic" idx="1"/>
          </p:nvPr>
        </p:nvSpPr>
        <p:spPr>
          <a:xfrm>
            <a:off x="5183188" y="98743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Klicka på ikonen för att lägga till en bild</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4"/>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6" name="Platshållare för sidfot 5"/>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7" name="Platshållare för bildnummer 6"/>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1026669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5" name="Platshållare för sidfot 4"/>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6" name="Platshållare för bildnummer 5"/>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238566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7" y="365125"/>
            <a:ext cx="1971675"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28656" y="365125"/>
            <a:ext cx="57626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5" name="Platshållare för sidfot 4"/>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6" name="Platshållare för bildnummer 5"/>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519061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2889293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atin typeface="HelveticaRounded LT Pro BdCn" panose="020F0706030703040204" pitchFamily="34" charset="0"/>
                <a:ea typeface="HelveticaRounded LT Pro BdCn" panose="020F0706030703040204" pitchFamily="34" charset="0"/>
                <a:cs typeface="Helvetica" charset="0"/>
              </a:defRPr>
            </a:lvl1p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lvl1pPr>
              <a:defRPr>
                <a:latin typeface="HelveticaRounded LT Pro BdCn" panose="020F0706030703040204" pitchFamily="34" charset="0"/>
                <a:ea typeface="HelveticaRounded LT Pro BdCn" panose="020F0706030703040204" pitchFamily="34" charset="0"/>
                <a:cs typeface="Helvetica" charset="0"/>
              </a:defRPr>
            </a:lvl1pPr>
            <a:lvl2pPr>
              <a:defRPr>
                <a:latin typeface="HelveticaRounded LT Pro BdCn" panose="020F0706030703040204" pitchFamily="34" charset="0"/>
                <a:ea typeface="HelveticaRounded LT Pro BdCn" panose="020F0706030703040204" pitchFamily="34" charset="0"/>
                <a:cs typeface="Helvetica" charset="0"/>
              </a:defRPr>
            </a:lvl2pPr>
            <a:lvl3pPr>
              <a:defRPr>
                <a:latin typeface="HelveticaRounded LT Pro BdCn" panose="020F0706030703040204" pitchFamily="34" charset="0"/>
                <a:ea typeface="HelveticaRounded LT Pro BdCn" panose="020F0706030703040204" pitchFamily="34" charset="0"/>
                <a:cs typeface="Helvetica" charset="0"/>
              </a:defRPr>
            </a:lvl3pPr>
            <a:lvl4pPr>
              <a:defRPr>
                <a:latin typeface="HelveticaRounded LT Pro BdCn" panose="020F0706030703040204" pitchFamily="34" charset="0"/>
                <a:ea typeface="HelveticaRounded LT Pro BdCn" panose="020F0706030703040204" pitchFamily="34" charset="0"/>
                <a:cs typeface="Helvetica" charset="0"/>
              </a:defRPr>
            </a:lvl4pPr>
            <a:lvl5pPr>
              <a:defRPr>
                <a:latin typeface="HelveticaRounded LT Pro BdCn" panose="020F0706030703040204" pitchFamily="34" charset="0"/>
                <a:ea typeface="HelveticaRounded LT Pro BdCn" panose="020F0706030703040204" pitchFamily="34" charset="0"/>
                <a:cs typeface="Helvetica"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lvl1pPr>
              <a:defRPr>
                <a:latin typeface="HelveticaRounded LT Pro BdCn" panose="020F0706030703040204" pitchFamily="34" charset="0"/>
                <a:ea typeface="HelveticaRounded LT Pro BdCn" panose="020F0706030703040204" pitchFamily="34" charset="0"/>
                <a:cs typeface="Helvetica" charset="0"/>
              </a:defRPr>
            </a:lvl1pPr>
            <a:lvl2pPr>
              <a:defRPr>
                <a:latin typeface="HelveticaRounded LT Pro BdCn" panose="020F0706030703040204" pitchFamily="34" charset="0"/>
                <a:ea typeface="HelveticaRounded LT Pro BdCn" panose="020F0706030703040204" pitchFamily="34" charset="0"/>
                <a:cs typeface="Helvetica" charset="0"/>
              </a:defRPr>
            </a:lvl2pPr>
            <a:lvl3pPr>
              <a:defRPr>
                <a:latin typeface="HelveticaRounded LT Pro BdCn" panose="020F0706030703040204" pitchFamily="34" charset="0"/>
                <a:ea typeface="HelveticaRounded LT Pro BdCn" panose="020F0706030703040204" pitchFamily="34" charset="0"/>
                <a:cs typeface="Helvetica" charset="0"/>
              </a:defRPr>
            </a:lvl3pPr>
            <a:lvl4pPr>
              <a:defRPr>
                <a:latin typeface="HelveticaRounded LT Pro BdCn" panose="020F0706030703040204" pitchFamily="34" charset="0"/>
                <a:ea typeface="HelveticaRounded LT Pro BdCn" panose="020F0706030703040204" pitchFamily="34" charset="0"/>
                <a:cs typeface="Helvetica" charset="0"/>
              </a:defRPr>
            </a:lvl4pPr>
            <a:lvl5pPr>
              <a:defRPr>
                <a:latin typeface="HelveticaRounded LT Pro BdCn" panose="020F0706030703040204" pitchFamily="34" charset="0"/>
                <a:ea typeface="HelveticaRounded LT Pro BdCn" panose="020F0706030703040204" pitchFamily="34" charset="0"/>
                <a:cs typeface="Helvetica"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BFE74E63-E05E-4A40-933B-30E774026793}" type="datetimeFigureOut">
              <a:rPr lang="en-US" smtClean="0"/>
              <a:t>11/14/25</a:t>
            </a:fld>
            <a:endParaRPr lang="en-US"/>
          </a:p>
        </p:txBody>
      </p:sp>
      <p:sp>
        <p:nvSpPr>
          <p:cNvPr id="6" name="Platshållare för sidfot 5"/>
          <p:cNvSpPr>
            <a:spLocks noGrp="1"/>
          </p:cNvSpPr>
          <p:nvPr>
            <p:ph type="ftr" sz="quarter" idx="11"/>
          </p:nvPr>
        </p:nvSpPr>
        <p:spPr/>
        <p:txBody>
          <a:bodyPr/>
          <a:lstStyle/>
          <a:p>
            <a:endParaRPr lang="en-US"/>
          </a:p>
        </p:txBody>
      </p:sp>
      <p:sp>
        <p:nvSpPr>
          <p:cNvPr id="7" name="Platshållare för bildnummer 6"/>
          <p:cNvSpPr>
            <a:spLocks noGrp="1"/>
          </p:cNvSpPr>
          <p:nvPr>
            <p:ph type="sldNum" sz="quarter" idx="12"/>
          </p:nvPr>
        </p:nvSpPr>
        <p:spPr/>
        <p:txBody>
          <a:bodyPr/>
          <a:lstStyle/>
          <a:p>
            <a:fld id="{9F0417C4-EFEA-1A4F-A7ED-38A0E79624D2}" type="slidenum">
              <a:rPr lang="en-US" smtClean="0"/>
              <a:t>‹#›</a:t>
            </a:fld>
            <a:endParaRPr lang="en-US"/>
          </a:p>
        </p:txBody>
      </p:sp>
      <p:pic>
        <p:nvPicPr>
          <p:cNvPr id="9" name="Bildobjekt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8450" y="176213"/>
            <a:ext cx="1553046" cy="1097955"/>
          </a:xfrm>
          <a:prstGeom prst="rect">
            <a:avLst/>
          </a:prstGeom>
        </p:spPr>
      </p:pic>
    </p:spTree>
    <p:extLst>
      <p:ext uri="{BB962C8B-B14F-4D97-AF65-F5344CB8AC3E}">
        <p14:creationId xmlns:p14="http://schemas.microsoft.com/office/powerpoint/2010/main" val="260437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5_Anpassad layout">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010400"/>
          </a:xfrm>
          <a:prstGeom prst="rect">
            <a:avLst/>
          </a:prstGeom>
          <a:solidFill>
            <a:schemeClr val="bg1"/>
          </a:solidFill>
        </p:spPr>
      </p:pic>
      <p:sp>
        <p:nvSpPr>
          <p:cNvPr id="2" name="Rubrik 1"/>
          <p:cNvSpPr>
            <a:spLocks noGrp="1"/>
          </p:cNvSpPr>
          <p:nvPr>
            <p:ph type="title"/>
          </p:nvPr>
        </p:nvSpPr>
        <p:spPr>
          <a:xfrm>
            <a:off x="0" y="0"/>
            <a:ext cx="12192000" cy="6858000"/>
          </a:xfrm>
        </p:spPr>
        <p:txBody>
          <a:bodyPr>
            <a:normAutofit/>
          </a:bodyPr>
          <a:lstStyle>
            <a:lvl1pPr algn="ctr">
              <a:defRPr sz="7200">
                <a:solidFill>
                  <a:schemeClr val="bg1"/>
                </a:solidFill>
              </a:defRPr>
            </a:lvl1pPr>
          </a:lstStyle>
          <a:p>
            <a:r>
              <a:rPr lang="sv-SE"/>
              <a:t>Klicka här för att ändra format</a:t>
            </a:r>
          </a:p>
        </p:txBody>
      </p:sp>
    </p:spTree>
    <p:extLst>
      <p:ext uri="{BB962C8B-B14F-4D97-AF65-F5344CB8AC3E}">
        <p14:creationId xmlns:p14="http://schemas.microsoft.com/office/powerpoint/2010/main" val="1562473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5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format på underrubrik i bakgrunden</a:t>
            </a:r>
          </a:p>
        </p:txBody>
      </p:sp>
      <p:sp>
        <p:nvSpPr>
          <p:cNvPr id="4" name="Platshållare för datum 3"/>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5" name="Platshållare för sidfot 4"/>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6" name="Platshållare för bildnummer 5"/>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207307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5" name="Platshållare för sidfot 4"/>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6" name="Platshållare för bildnummer 5"/>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102800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5" name="Platshållare för sidfot 4"/>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6" name="Platshållare för bildnummer 5"/>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3420797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858000"/>
          </a:xfrm>
        </p:spPr>
        <p:txBody>
          <a:bodyPr>
            <a:normAutofit/>
          </a:bodyPr>
          <a:lstStyle>
            <a:lvl1pPr algn="ctr">
              <a:defRPr sz="7200">
                <a:solidFill>
                  <a:schemeClr val="accent1"/>
                </a:solidFill>
              </a:defRPr>
            </a:lvl1pPr>
          </a:lstStyle>
          <a:p>
            <a:r>
              <a:rPr lang="sv-SE"/>
              <a:t>Klicka här för att ändra format</a:t>
            </a:r>
          </a:p>
        </p:txBody>
      </p:sp>
    </p:spTree>
    <p:extLst>
      <p:ext uri="{BB962C8B-B14F-4D97-AF65-F5344CB8AC3E}">
        <p14:creationId xmlns:p14="http://schemas.microsoft.com/office/powerpoint/2010/main" val="1111214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858000"/>
          </a:xfrm>
        </p:spPr>
        <p:txBody>
          <a:bodyPr>
            <a:normAutofit/>
          </a:bodyPr>
          <a:lstStyle>
            <a:lvl1pPr algn="ctr">
              <a:defRPr sz="7200">
                <a:solidFill>
                  <a:schemeClr val="accent2"/>
                </a:solidFill>
              </a:defRPr>
            </a:lvl1pPr>
          </a:lstStyle>
          <a:p>
            <a:r>
              <a:rPr lang="sv-SE"/>
              <a:t>Klicka här för att ändra format</a:t>
            </a:r>
          </a:p>
        </p:txBody>
      </p:sp>
    </p:spTree>
    <p:extLst>
      <p:ext uri="{BB962C8B-B14F-4D97-AF65-F5344CB8AC3E}">
        <p14:creationId xmlns:p14="http://schemas.microsoft.com/office/powerpoint/2010/main" val="3417617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946900"/>
          </a:xfrm>
        </p:spPr>
        <p:txBody>
          <a:bodyPr>
            <a:noAutofit/>
          </a:bodyPr>
          <a:lstStyle>
            <a:lvl1pPr algn="ctr">
              <a:defRPr sz="7200">
                <a:solidFill>
                  <a:schemeClr val="accent3"/>
                </a:solidFill>
              </a:defRPr>
            </a:lvl1pPr>
          </a:lstStyle>
          <a:p>
            <a:r>
              <a:rPr lang="sv-SE"/>
              <a:t>Klicka här för att ändra format</a:t>
            </a:r>
          </a:p>
        </p:txBody>
      </p:sp>
    </p:spTree>
    <p:extLst>
      <p:ext uri="{BB962C8B-B14F-4D97-AF65-F5344CB8AC3E}">
        <p14:creationId xmlns:p14="http://schemas.microsoft.com/office/powerpoint/2010/main" val="3216619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858000"/>
          </a:xfrm>
        </p:spPr>
        <p:txBody>
          <a:bodyPr>
            <a:normAutofit/>
          </a:bodyPr>
          <a:lstStyle>
            <a:lvl1pPr algn="ctr">
              <a:defRPr sz="7200">
                <a:solidFill>
                  <a:schemeClr val="accent4"/>
                </a:solidFill>
              </a:defRPr>
            </a:lvl1pPr>
          </a:lstStyle>
          <a:p>
            <a:r>
              <a:rPr lang="sv-SE"/>
              <a:t>Klicka här för att ändra format</a:t>
            </a:r>
          </a:p>
        </p:txBody>
      </p:sp>
    </p:spTree>
    <p:extLst>
      <p:ext uri="{BB962C8B-B14F-4D97-AF65-F5344CB8AC3E}">
        <p14:creationId xmlns:p14="http://schemas.microsoft.com/office/powerpoint/2010/main" val="3346301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1" y="1709746"/>
            <a:ext cx="10515600" cy="2852737"/>
          </a:xfrm>
        </p:spPr>
        <p:txBody>
          <a:bodyPr anchor="b"/>
          <a:lstStyle>
            <a:lvl1pPr>
              <a:defRPr sz="4500"/>
            </a:lvl1pPr>
          </a:lstStyle>
          <a:p>
            <a:r>
              <a:rPr lang="sv-SE"/>
              <a:t>Klicka här för att ändra format</a:t>
            </a:r>
          </a:p>
        </p:txBody>
      </p:sp>
      <p:sp>
        <p:nvSpPr>
          <p:cNvPr id="3" name="Platshållare för text 2"/>
          <p:cNvSpPr>
            <a:spLocks noGrp="1"/>
          </p:cNvSpPr>
          <p:nvPr>
            <p:ph type="body" idx="1"/>
          </p:nvPr>
        </p:nvSpPr>
        <p:spPr>
          <a:xfrm>
            <a:off x="831851" y="458947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5" name="Platshållare för sidfot 4"/>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6" name="Platshållare för bildnummer 5"/>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772811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9"/>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3"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8" name="Platshållare för sidfot 7"/>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9" name="Platshållare för bildnummer 8"/>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2144422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4" name="Platshållare för sidfot 3"/>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5" name="Platshållare för bildnummer 4"/>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2996120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3" name="Platshållare för sidfot 2"/>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4" name="Platshållare för bildnummer 3"/>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22338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2400"/>
            </a:lvl1pPr>
          </a:lstStyle>
          <a:p>
            <a:r>
              <a:rPr lang="sv-SE"/>
              <a:t>Klicka här för att ändra format</a:t>
            </a:r>
          </a:p>
        </p:txBody>
      </p:sp>
      <p:sp>
        <p:nvSpPr>
          <p:cNvPr id="3" name="Platshållare för innehåll 2"/>
          <p:cNvSpPr>
            <a:spLocks noGrp="1"/>
          </p:cNvSpPr>
          <p:nvPr>
            <p:ph idx="1"/>
          </p:nvPr>
        </p:nvSpPr>
        <p:spPr>
          <a:xfrm>
            <a:off x="5183188" y="98743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4"/>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6" name="Platshållare för sidfot 5"/>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7" name="Platshållare för bildnummer 6"/>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20654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2400"/>
            </a:lvl1pPr>
          </a:lstStyle>
          <a:p>
            <a:r>
              <a:rPr lang="sv-SE"/>
              <a:t>Klicka här för att ändra format</a:t>
            </a:r>
          </a:p>
        </p:txBody>
      </p:sp>
      <p:sp>
        <p:nvSpPr>
          <p:cNvPr id="3" name="Platshållare för bild 2"/>
          <p:cNvSpPr>
            <a:spLocks noGrp="1"/>
          </p:cNvSpPr>
          <p:nvPr>
            <p:ph type="pic" idx="1"/>
          </p:nvPr>
        </p:nvSpPr>
        <p:spPr>
          <a:xfrm>
            <a:off x="5183188" y="98743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Klicka på ikonen för att lägga till en bild</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4"/>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6" name="Platshållare för sidfot 5"/>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7" name="Platshållare för bildnummer 6"/>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6322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858000"/>
          </a:xfrm>
        </p:spPr>
        <p:txBody>
          <a:bodyPr>
            <a:normAutofit/>
          </a:bodyPr>
          <a:lstStyle>
            <a:lvl1pPr algn="ctr">
              <a:defRPr sz="7200">
                <a:solidFill>
                  <a:schemeClr val="accent1"/>
                </a:solidFill>
              </a:defRPr>
            </a:lvl1pPr>
          </a:lstStyle>
          <a:p>
            <a:r>
              <a:rPr lang="sv-SE"/>
              <a:t>Klicka här för att ändra format</a:t>
            </a:r>
          </a:p>
        </p:txBody>
      </p:sp>
    </p:spTree>
    <p:extLst>
      <p:ext uri="{BB962C8B-B14F-4D97-AF65-F5344CB8AC3E}">
        <p14:creationId xmlns:p14="http://schemas.microsoft.com/office/powerpoint/2010/main" val="320441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5" name="Platshållare för sidfot 4"/>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6" name="Platshållare för bildnummer 5"/>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3260657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7" y="365125"/>
            <a:ext cx="1971675"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28656" y="365125"/>
            <a:ext cx="57626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5" name="Platshållare för sidfot 4"/>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6" name="Platshållare för bildnummer 5"/>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3279717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396244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atin typeface="HelveticaRounded LT Pro BdCn" panose="020F0706030703040204" pitchFamily="34" charset="0"/>
                <a:ea typeface="HelveticaRounded LT Pro BdCn" panose="020F0706030703040204" pitchFamily="34" charset="0"/>
                <a:cs typeface="Helvetica" charset="0"/>
              </a:defRPr>
            </a:lvl1p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lvl1pPr>
              <a:defRPr>
                <a:latin typeface="HelveticaRounded LT Pro BdCn" panose="020F0706030703040204" pitchFamily="34" charset="0"/>
                <a:ea typeface="HelveticaRounded LT Pro BdCn" panose="020F0706030703040204" pitchFamily="34" charset="0"/>
                <a:cs typeface="Helvetica" charset="0"/>
              </a:defRPr>
            </a:lvl1pPr>
            <a:lvl2pPr>
              <a:defRPr>
                <a:latin typeface="HelveticaRounded LT Pro BdCn" panose="020F0706030703040204" pitchFamily="34" charset="0"/>
                <a:ea typeface="HelveticaRounded LT Pro BdCn" panose="020F0706030703040204" pitchFamily="34" charset="0"/>
                <a:cs typeface="Helvetica" charset="0"/>
              </a:defRPr>
            </a:lvl2pPr>
            <a:lvl3pPr>
              <a:defRPr>
                <a:latin typeface="HelveticaRounded LT Pro BdCn" panose="020F0706030703040204" pitchFamily="34" charset="0"/>
                <a:ea typeface="HelveticaRounded LT Pro BdCn" panose="020F0706030703040204" pitchFamily="34" charset="0"/>
                <a:cs typeface="Helvetica" charset="0"/>
              </a:defRPr>
            </a:lvl3pPr>
            <a:lvl4pPr>
              <a:defRPr>
                <a:latin typeface="HelveticaRounded LT Pro BdCn" panose="020F0706030703040204" pitchFamily="34" charset="0"/>
                <a:ea typeface="HelveticaRounded LT Pro BdCn" panose="020F0706030703040204" pitchFamily="34" charset="0"/>
                <a:cs typeface="Helvetica" charset="0"/>
              </a:defRPr>
            </a:lvl4pPr>
            <a:lvl5pPr>
              <a:defRPr>
                <a:latin typeface="HelveticaRounded LT Pro BdCn" panose="020F0706030703040204" pitchFamily="34" charset="0"/>
                <a:ea typeface="HelveticaRounded LT Pro BdCn" panose="020F0706030703040204" pitchFamily="34" charset="0"/>
                <a:cs typeface="Helvetica"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lvl1pPr>
              <a:defRPr>
                <a:latin typeface="HelveticaRounded LT Pro BdCn" panose="020F0706030703040204" pitchFamily="34" charset="0"/>
                <a:ea typeface="HelveticaRounded LT Pro BdCn" panose="020F0706030703040204" pitchFamily="34" charset="0"/>
                <a:cs typeface="Helvetica" charset="0"/>
              </a:defRPr>
            </a:lvl1pPr>
            <a:lvl2pPr>
              <a:defRPr>
                <a:latin typeface="HelveticaRounded LT Pro BdCn" panose="020F0706030703040204" pitchFamily="34" charset="0"/>
                <a:ea typeface="HelveticaRounded LT Pro BdCn" panose="020F0706030703040204" pitchFamily="34" charset="0"/>
                <a:cs typeface="Helvetica" charset="0"/>
              </a:defRPr>
            </a:lvl2pPr>
            <a:lvl3pPr>
              <a:defRPr>
                <a:latin typeface="HelveticaRounded LT Pro BdCn" panose="020F0706030703040204" pitchFamily="34" charset="0"/>
                <a:ea typeface="HelveticaRounded LT Pro BdCn" panose="020F0706030703040204" pitchFamily="34" charset="0"/>
                <a:cs typeface="Helvetica" charset="0"/>
              </a:defRPr>
            </a:lvl3pPr>
            <a:lvl4pPr>
              <a:defRPr>
                <a:latin typeface="HelveticaRounded LT Pro BdCn" panose="020F0706030703040204" pitchFamily="34" charset="0"/>
                <a:ea typeface="HelveticaRounded LT Pro BdCn" panose="020F0706030703040204" pitchFamily="34" charset="0"/>
                <a:cs typeface="Helvetica" charset="0"/>
              </a:defRPr>
            </a:lvl4pPr>
            <a:lvl5pPr>
              <a:defRPr>
                <a:latin typeface="HelveticaRounded LT Pro BdCn" panose="020F0706030703040204" pitchFamily="34" charset="0"/>
                <a:ea typeface="HelveticaRounded LT Pro BdCn" panose="020F0706030703040204" pitchFamily="34" charset="0"/>
                <a:cs typeface="Helvetica"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BFE74E63-E05E-4A40-933B-30E774026793}" type="datetimeFigureOut">
              <a:rPr lang="en-US" smtClean="0"/>
              <a:t>11/14/25</a:t>
            </a:fld>
            <a:endParaRPr lang="en-US"/>
          </a:p>
        </p:txBody>
      </p:sp>
      <p:sp>
        <p:nvSpPr>
          <p:cNvPr id="6" name="Platshållare för sidfot 5"/>
          <p:cNvSpPr>
            <a:spLocks noGrp="1"/>
          </p:cNvSpPr>
          <p:nvPr>
            <p:ph type="ftr" sz="quarter" idx="11"/>
          </p:nvPr>
        </p:nvSpPr>
        <p:spPr/>
        <p:txBody>
          <a:bodyPr/>
          <a:lstStyle/>
          <a:p>
            <a:endParaRPr lang="en-US"/>
          </a:p>
        </p:txBody>
      </p:sp>
      <p:sp>
        <p:nvSpPr>
          <p:cNvPr id="7" name="Platshållare för bildnummer 6"/>
          <p:cNvSpPr>
            <a:spLocks noGrp="1"/>
          </p:cNvSpPr>
          <p:nvPr>
            <p:ph type="sldNum" sz="quarter" idx="12"/>
          </p:nvPr>
        </p:nvSpPr>
        <p:spPr/>
        <p:txBody>
          <a:bodyPr/>
          <a:lstStyle/>
          <a:p>
            <a:fld id="{9F0417C4-EFEA-1A4F-A7ED-38A0E79624D2}" type="slidenum">
              <a:rPr lang="en-US" smtClean="0"/>
              <a:t>‹#›</a:t>
            </a:fld>
            <a:endParaRPr lang="en-US"/>
          </a:p>
        </p:txBody>
      </p:sp>
      <p:pic>
        <p:nvPicPr>
          <p:cNvPr id="9" name="Bildobjekt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8450" y="176213"/>
            <a:ext cx="1553046" cy="1097955"/>
          </a:xfrm>
          <a:prstGeom prst="rect">
            <a:avLst/>
          </a:prstGeom>
        </p:spPr>
      </p:pic>
    </p:spTree>
    <p:extLst>
      <p:ext uri="{BB962C8B-B14F-4D97-AF65-F5344CB8AC3E}">
        <p14:creationId xmlns:p14="http://schemas.microsoft.com/office/powerpoint/2010/main" val="307888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858000"/>
          </a:xfrm>
        </p:spPr>
        <p:txBody>
          <a:bodyPr>
            <a:normAutofit/>
          </a:bodyPr>
          <a:lstStyle>
            <a:lvl1pPr algn="ctr">
              <a:defRPr sz="7200">
                <a:solidFill>
                  <a:schemeClr val="accent2"/>
                </a:solidFill>
              </a:defRPr>
            </a:lvl1pPr>
          </a:lstStyle>
          <a:p>
            <a:r>
              <a:rPr lang="sv-SE"/>
              <a:t>Klicka här för att ändra format</a:t>
            </a:r>
          </a:p>
        </p:txBody>
      </p:sp>
    </p:spTree>
    <p:extLst>
      <p:ext uri="{BB962C8B-B14F-4D97-AF65-F5344CB8AC3E}">
        <p14:creationId xmlns:p14="http://schemas.microsoft.com/office/powerpoint/2010/main" val="343591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946900"/>
          </a:xfrm>
        </p:spPr>
        <p:txBody>
          <a:bodyPr>
            <a:noAutofit/>
          </a:bodyPr>
          <a:lstStyle>
            <a:lvl1pPr algn="ctr">
              <a:defRPr sz="7200">
                <a:solidFill>
                  <a:schemeClr val="accent3"/>
                </a:solidFill>
              </a:defRPr>
            </a:lvl1pPr>
          </a:lstStyle>
          <a:p>
            <a:r>
              <a:rPr lang="sv-SE"/>
              <a:t>Klicka här för att ändra format</a:t>
            </a:r>
          </a:p>
        </p:txBody>
      </p:sp>
    </p:spTree>
    <p:extLst>
      <p:ext uri="{BB962C8B-B14F-4D97-AF65-F5344CB8AC3E}">
        <p14:creationId xmlns:p14="http://schemas.microsoft.com/office/powerpoint/2010/main" val="2132427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858000"/>
          </a:xfrm>
        </p:spPr>
        <p:txBody>
          <a:bodyPr>
            <a:normAutofit/>
          </a:bodyPr>
          <a:lstStyle>
            <a:lvl1pPr algn="ctr">
              <a:defRPr sz="7200">
                <a:solidFill>
                  <a:schemeClr val="accent4"/>
                </a:solidFill>
              </a:defRPr>
            </a:lvl1pPr>
          </a:lstStyle>
          <a:p>
            <a:r>
              <a:rPr lang="sv-SE"/>
              <a:t>Klicka här för att ändra format</a:t>
            </a:r>
          </a:p>
        </p:txBody>
      </p:sp>
    </p:spTree>
    <p:extLst>
      <p:ext uri="{BB962C8B-B14F-4D97-AF65-F5344CB8AC3E}">
        <p14:creationId xmlns:p14="http://schemas.microsoft.com/office/powerpoint/2010/main" val="360556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1" y="1709746"/>
            <a:ext cx="10515600" cy="2852737"/>
          </a:xfrm>
        </p:spPr>
        <p:txBody>
          <a:bodyPr anchor="b"/>
          <a:lstStyle>
            <a:lvl1pPr>
              <a:defRPr sz="4500"/>
            </a:lvl1pPr>
          </a:lstStyle>
          <a:p>
            <a:r>
              <a:rPr lang="sv-SE"/>
              <a:t>Klicka här för att ändra format</a:t>
            </a:r>
          </a:p>
        </p:txBody>
      </p:sp>
      <p:sp>
        <p:nvSpPr>
          <p:cNvPr id="3" name="Platshållare för text 2"/>
          <p:cNvSpPr>
            <a:spLocks noGrp="1"/>
          </p:cNvSpPr>
          <p:nvPr>
            <p:ph type="body" idx="1"/>
          </p:nvPr>
        </p:nvSpPr>
        <p:spPr>
          <a:xfrm>
            <a:off x="831851" y="458947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5" name="Platshållare för sidfot 4"/>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6" name="Platshållare för bildnummer 5"/>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179104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9"/>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3"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8" name="Platshållare för sidfot 7"/>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9" name="Platshållare för bildnummer 8"/>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5162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a:xfrm>
            <a:off x="838200" y="6356358"/>
            <a:ext cx="2743200" cy="365125"/>
          </a:xfrm>
          <a:prstGeom prst="rect">
            <a:avLst/>
          </a:prstGeom>
        </p:spPr>
        <p:txBody>
          <a:bodyPr/>
          <a:lstStyle/>
          <a:p>
            <a:fld id="{C4B9E7C5-D3ED-4121-8308-0AAEFBFBD984}" type="datetimeFigureOut">
              <a:rPr lang="sv-SE" smtClean="0"/>
              <a:t>2025-11-14</a:t>
            </a:fld>
            <a:endParaRPr lang="sv-SE"/>
          </a:p>
        </p:txBody>
      </p:sp>
      <p:sp>
        <p:nvSpPr>
          <p:cNvPr id="4" name="Platshållare för sidfot 3"/>
          <p:cNvSpPr>
            <a:spLocks noGrp="1"/>
          </p:cNvSpPr>
          <p:nvPr>
            <p:ph type="ftr" sz="quarter" idx="11"/>
          </p:nvPr>
        </p:nvSpPr>
        <p:spPr>
          <a:xfrm>
            <a:off x="4038600" y="6356358"/>
            <a:ext cx="4114800" cy="365125"/>
          </a:xfrm>
          <a:prstGeom prst="rect">
            <a:avLst/>
          </a:prstGeom>
        </p:spPr>
        <p:txBody>
          <a:bodyPr/>
          <a:lstStyle/>
          <a:p>
            <a:fld id="{540FF763-C6A9-1440-A447-88450821E4AE}" type="slidenum">
              <a:rPr lang="sv-SE" smtClean="0"/>
              <a:pPr/>
              <a:t>‹#›</a:t>
            </a:fld>
            <a:endParaRPr lang="sv-SE"/>
          </a:p>
        </p:txBody>
      </p:sp>
      <p:sp>
        <p:nvSpPr>
          <p:cNvPr id="5" name="Platshållare för bildnummer 4"/>
          <p:cNvSpPr>
            <a:spLocks noGrp="1"/>
          </p:cNvSpPr>
          <p:nvPr>
            <p:ph type="sldNum" sz="quarter" idx="12"/>
          </p:nvPr>
        </p:nvSpPr>
        <p:spPr>
          <a:xfrm>
            <a:off x="8610600" y="6356358"/>
            <a:ext cx="2743200" cy="365125"/>
          </a:xfrm>
          <a:prstGeom prst="rect">
            <a:avLst/>
          </a:prstGeom>
        </p:spPr>
        <p:txBody>
          <a:bodyPr/>
          <a:lstStyle/>
          <a:p>
            <a:fld id="{3883A0DE-307F-46E2-B886-7B311F7C2912}" type="slidenum">
              <a:rPr lang="sv-SE" smtClean="0"/>
              <a:t>‹#›</a:t>
            </a:fld>
            <a:endParaRPr lang="sv-SE"/>
          </a:p>
        </p:txBody>
      </p:sp>
    </p:spTree>
    <p:extLst>
      <p:ext uri="{BB962C8B-B14F-4D97-AF65-F5344CB8AC3E}">
        <p14:creationId xmlns:p14="http://schemas.microsoft.com/office/powerpoint/2010/main" val="298504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6149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3965575"/>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838200" y="5840206"/>
            <a:ext cx="1230693" cy="870062"/>
          </a:xfrm>
          <a:prstGeom prst="rect">
            <a:avLst/>
          </a:prstGeom>
        </p:spPr>
      </p:pic>
      <p:pic>
        <p:nvPicPr>
          <p:cNvPr id="12" name="Picture 28" descr="../../../Material/Män%20Artwork/MÄN%20FÖRÄNDRINGSMÖNSTER/Män_mönster_A_RGB.png"/>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9044598" y="-1375564"/>
            <a:ext cx="4432300" cy="4342130"/>
          </a:xfrm>
          <a:prstGeom prst="rect">
            <a:avLst/>
          </a:prstGeom>
          <a:noFill/>
          <a:ln>
            <a:noFill/>
          </a:ln>
        </p:spPr>
      </p:pic>
    </p:spTree>
    <p:extLst>
      <p:ext uri="{BB962C8B-B14F-4D97-AF65-F5344CB8AC3E}">
        <p14:creationId xmlns:p14="http://schemas.microsoft.com/office/powerpoint/2010/main" val="200080671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17" r:id="rId3"/>
    <p:sldLayoutId id="2147483718" r:id="rId4"/>
    <p:sldLayoutId id="2147483719" r:id="rId5"/>
    <p:sldLayoutId id="2147483720" r:id="rId6"/>
    <p:sldLayoutId id="2147483706" r:id="rId7"/>
    <p:sldLayoutId id="2147483708" r:id="rId8"/>
    <p:sldLayoutId id="2147483709" r:id="rId9"/>
    <p:sldLayoutId id="2147483710" r:id="rId10"/>
    <p:sldLayoutId id="2147483711" r:id="rId11"/>
    <p:sldLayoutId id="2147483712" r:id="rId12"/>
    <p:sldLayoutId id="2147483713" r:id="rId13"/>
    <p:sldLayoutId id="2147483714" r:id="rId14"/>
    <p:sldLayoutId id="2147483716" r:id="rId15"/>
    <p:sldLayoutId id="2147483721" r:id="rId16"/>
    <p:sldLayoutId id="2147483722" r:id="rId17"/>
  </p:sldLayoutIdLst>
  <p:txStyles>
    <p:titleStyle>
      <a:lvl1pPr algn="l" defTabSz="685800" rtl="0" eaLnBrk="1" latinLnBrk="0" hangingPunct="1">
        <a:lnSpc>
          <a:spcPct val="90000"/>
        </a:lnSpc>
        <a:spcBef>
          <a:spcPct val="0"/>
        </a:spcBef>
        <a:buNone/>
        <a:defRPr sz="3600" kern="1200">
          <a:solidFill>
            <a:schemeClr val="tx1"/>
          </a:solidFill>
          <a:latin typeface="HelveticaRounded LT Pro BdCn" panose="020F070603070304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Garamond" panose="02020404030301010803"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Garamond" panose="02020404030301010803"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Garamond" panose="020204040303010108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6149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3965575"/>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38200" y="5840206"/>
            <a:ext cx="1230693" cy="870062"/>
          </a:xfrm>
          <a:prstGeom prst="rect">
            <a:avLst/>
          </a:prstGeom>
        </p:spPr>
      </p:pic>
      <p:pic>
        <p:nvPicPr>
          <p:cNvPr id="12" name="Picture 28" descr="../../../Material/Män%20Artwork/MÄN%20FÖRÄNDRINGSMÖNSTER/Män_mönster_A_RGB.png"/>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9044598" y="-1375564"/>
            <a:ext cx="4432300" cy="4342130"/>
          </a:xfrm>
          <a:prstGeom prst="rect">
            <a:avLst/>
          </a:prstGeom>
          <a:noFill/>
          <a:ln>
            <a:noFill/>
          </a:ln>
        </p:spPr>
      </p:pic>
    </p:spTree>
    <p:extLst>
      <p:ext uri="{BB962C8B-B14F-4D97-AF65-F5344CB8AC3E}">
        <p14:creationId xmlns:p14="http://schemas.microsoft.com/office/powerpoint/2010/main" val="9353760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l" defTabSz="685800" rtl="0" eaLnBrk="1" latinLnBrk="0" hangingPunct="1">
        <a:lnSpc>
          <a:spcPct val="90000"/>
        </a:lnSpc>
        <a:spcBef>
          <a:spcPct val="0"/>
        </a:spcBef>
        <a:buNone/>
        <a:defRPr sz="3600" kern="1200">
          <a:solidFill>
            <a:schemeClr val="tx1"/>
          </a:solidFill>
          <a:latin typeface="HelveticaRounded LT Pro BdCn" panose="020F070603070304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Garamond" panose="02020404030301010803"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Garamond" panose="02020404030301010803"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Garamond" panose="020204040303010108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Bildobjekt 2" descr="En bild som visar text, skärmbild, lila, violett&#10;&#10;Automatiskt genererad beskrivning">
            <a:extLst>
              <a:ext uri="{FF2B5EF4-FFF2-40B4-BE49-F238E27FC236}">
                <a16:creationId xmlns:a16="http://schemas.microsoft.com/office/drawing/2014/main" id="{24589114-778F-2492-8A27-352FEC3D50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01102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652DD-E7E1-2861-802C-8E7071B3691E}"/>
            </a:ext>
          </a:extLst>
        </p:cNvPr>
        <p:cNvGrpSpPr/>
        <p:nvPr/>
      </p:nvGrpSpPr>
      <p:grpSpPr>
        <a:xfrm>
          <a:off x="0" y="0"/>
          <a:ext cx="0" cy="0"/>
          <a:chOff x="0" y="0"/>
          <a:chExt cx="0" cy="0"/>
        </a:xfrm>
      </p:grpSpPr>
      <p:pic>
        <p:nvPicPr>
          <p:cNvPr id="4" name="Bildobjekt 3" descr="En bild som visar text, skärmbild, Teckensnitt&#10;&#10;Automatiskt genererad beskrivning">
            <a:extLst>
              <a:ext uri="{FF2B5EF4-FFF2-40B4-BE49-F238E27FC236}">
                <a16:creationId xmlns:a16="http://schemas.microsoft.com/office/drawing/2014/main" id="{F815C590-E8B4-7722-B48E-8DC1FA74630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30226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827984-08CF-F5B4-6488-FACE244CD077}"/>
              </a:ext>
            </a:extLst>
          </p:cNvPr>
          <p:cNvSpPr>
            <a:spLocks noGrp="1"/>
          </p:cNvSpPr>
          <p:nvPr>
            <p:ph type="title"/>
          </p:nvPr>
        </p:nvSpPr>
        <p:spPr/>
        <p:txBody>
          <a:bodyPr/>
          <a:lstStyle/>
          <a:p>
            <a:endParaRPr lang="sv-SE"/>
          </a:p>
        </p:txBody>
      </p:sp>
      <p:pic>
        <p:nvPicPr>
          <p:cNvPr id="5" name="Bildobjekt 4" descr="En bild som visar text, Teckensnitt, logotyp, Grafik&#10;&#10;Automatiskt genererad beskrivning">
            <a:extLst>
              <a:ext uri="{FF2B5EF4-FFF2-40B4-BE49-F238E27FC236}">
                <a16:creationId xmlns:a16="http://schemas.microsoft.com/office/drawing/2014/main" id="{DE6C7010-EAC7-33DF-4103-91981031DAD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70124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descr="En bild som visar lila, violett, Syrenfärg, skärmbild&#10;&#10;Automatiskt genererad beskrivning">
            <a:extLst>
              <a:ext uri="{FF2B5EF4-FFF2-40B4-BE49-F238E27FC236}">
                <a16:creationId xmlns:a16="http://schemas.microsoft.com/office/drawing/2014/main" id="{5DA84F5B-45DE-FD8C-DD84-798C3476BFC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679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design&#10;&#10;Automatiskt genererad beskrivning">
            <a:extLst>
              <a:ext uri="{FF2B5EF4-FFF2-40B4-BE49-F238E27FC236}">
                <a16:creationId xmlns:a16="http://schemas.microsoft.com/office/drawing/2014/main" id="{4F301ADD-424D-A9E1-6AF2-5B3CAB43E26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49074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10;&#10;Automatiskt genererad beskrivning">
            <a:extLst>
              <a:ext uri="{FF2B5EF4-FFF2-40B4-BE49-F238E27FC236}">
                <a16:creationId xmlns:a16="http://schemas.microsoft.com/office/drawing/2014/main" id="{3EF709D8-5AEE-AD32-0395-0EAE69A2318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5569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lila, violett, Syrenfärg, skärmbild&#10;&#10;Automatiskt genererad beskrivning">
            <a:extLst>
              <a:ext uri="{FF2B5EF4-FFF2-40B4-BE49-F238E27FC236}">
                <a16:creationId xmlns:a16="http://schemas.microsoft.com/office/drawing/2014/main" id="{02179859-CBD3-F520-B2A4-95CDC96CC40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16739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linje&#10;&#10;Automatiskt genererad beskrivning">
            <a:extLst>
              <a:ext uri="{FF2B5EF4-FFF2-40B4-BE49-F238E27FC236}">
                <a16:creationId xmlns:a16="http://schemas.microsoft.com/office/drawing/2014/main" id="{9F926E13-8C86-C7A7-5600-7664119834D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19358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Människoansikte, person, leende, klädsel&#10;&#10;Automatiskt genererad beskrivning">
            <a:extLst>
              <a:ext uri="{FF2B5EF4-FFF2-40B4-BE49-F238E27FC236}">
                <a16:creationId xmlns:a16="http://schemas.microsoft.com/office/drawing/2014/main" id="{D6178007-387B-FC95-D732-B5856D2602B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66590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isitkort, Teckensnitt, logotyp&#10;&#10;Automatiskt genererad beskrivning">
            <a:extLst>
              <a:ext uri="{FF2B5EF4-FFF2-40B4-BE49-F238E27FC236}">
                <a16:creationId xmlns:a16="http://schemas.microsoft.com/office/drawing/2014/main" id="{D45EB397-851B-0675-A44D-5AEA31A2458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69379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design&#10;&#10;Automatiskt genererad beskrivning">
            <a:extLst>
              <a:ext uri="{FF2B5EF4-FFF2-40B4-BE49-F238E27FC236}">
                <a16:creationId xmlns:a16="http://schemas.microsoft.com/office/drawing/2014/main" id="{E2842541-06C9-8B8B-720C-820754D61AA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05242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descr="En bild som visar person, grafisk design, Dans, klädsel&#10;&#10;Automatiskt genererad beskrivning">
            <a:extLst>
              <a:ext uri="{FF2B5EF4-FFF2-40B4-BE49-F238E27FC236}">
                <a16:creationId xmlns:a16="http://schemas.microsoft.com/office/drawing/2014/main" id="{80035F68-2978-1FB3-DB9C-A4582C6CC72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2591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visitkort&#10;&#10;Automatiskt genererad beskrivning">
            <a:extLst>
              <a:ext uri="{FF2B5EF4-FFF2-40B4-BE49-F238E27FC236}">
                <a16:creationId xmlns:a16="http://schemas.microsoft.com/office/drawing/2014/main" id="{51720927-3376-F925-E2D5-A139B9A773B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03827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10;&#10;Automatiskt genererad beskrivning">
            <a:extLst>
              <a:ext uri="{FF2B5EF4-FFF2-40B4-BE49-F238E27FC236}">
                <a16:creationId xmlns:a16="http://schemas.microsoft.com/office/drawing/2014/main" id="{44C04D35-365B-505A-2E6B-81F31E6257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9490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design&#10;&#10;Automatiskt genererad beskrivning">
            <a:extLst>
              <a:ext uri="{FF2B5EF4-FFF2-40B4-BE49-F238E27FC236}">
                <a16:creationId xmlns:a16="http://schemas.microsoft.com/office/drawing/2014/main" id="{F34D4353-7384-1719-6A76-38D1E4FCE2F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21537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objekt 3" descr="En bild som visar text, skärmbild, Teckensnitt, design&#10;&#10;Automatiskt genererad beskrivning">
            <a:extLst>
              <a:ext uri="{FF2B5EF4-FFF2-40B4-BE49-F238E27FC236}">
                <a16:creationId xmlns:a16="http://schemas.microsoft.com/office/drawing/2014/main" id="{D2431CF4-CB5C-B2D4-71D6-6D3B8F818DC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3603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8458-834B-3AE8-3482-0D41A38C9D67}"/>
            </a:ext>
          </a:extLst>
        </p:cNvPr>
        <p:cNvGrpSpPr/>
        <p:nvPr/>
      </p:nvGrpSpPr>
      <p:grpSpPr>
        <a:xfrm>
          <a:off x="0" y="0"/>
          <a:ext cx="0" cy="0"/>
          <a:chOff x="0" y="0"/>
          <a:chExt cx="0" cy="0"/>
        </a:xfrm>
      </p:grpSpPr>
      <p:pic>
        <p:nvPicPr>
          <p:cNvPr id="3" name="Bildobjekt 2" descr="En bild som visar lila, violett, skärmbild, Syrenfärg&#10;&#10;Automatiskt genererad beskrivning">
            <a:extLst>
              <a:ext uri="{FF2B5EF4-FFF2-40B4-BE49-F238E27FC236}">
                <a16:creationId xmlns:a16="http://schemas.microsoft.com/office/drawing/2014/main" id="{786F432C-FAF2-61ED-FCF0-0173AC992A4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245592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kärmbild, lila, violett, text&#10;&#10;Automatiskt genererad beskrivning">
            <a:extLst>
              <a:ext uri="{FF2B5EF4-FFF2-40B4-BE49-F238E27FC236}">
                <a16:creationId xmlns:a16="http://schemas.microsoft.com/office/drawing/2014/main" id="{736B1DE7-2ECA-FDB4-F9EB-6C0BA34066F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20658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rosa, skärmbild, hjärta&#10;&#10;AI-genererat innehåll kan vara felaktigt.">
            <a:extLst>
              <a:ext uri="{FF2B5EF4-FFF2-40B4-BE49-F238E27FC236}">
                <a16:creationId xmlns:a16="http://schemas.microsoft.com/office/drawing/2014/main" id="{49DEED7B-6D14-CDB1-B964-DF65C12B741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78343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A22C5-2F7E-F297-1D2F-6EEF933A7A4E}"/>
            </a:ext>
          </a:extLst>
        </p:cNvPr>
        <p:cNvGrpSpPr/>
        <p:nvPr/>
      </p:nvGrpSpPr>
      <p:grpSpPr>
        <a:xfrm>
          <a:off x="0" y="0"/>
          <a:ext cx="0" cy="0"/>
          <a:chOff x="0" y="0"/>
          <a:chExt cx="0" cy="0"/>
        </a:xfrm>
      </p:grpSpPr>
      <p:pic>
        <p:nvPicPr>
          <p:cNvPr id="3" name="Bildobjekt 2" descr="En bild som visar text, skärmbild, visitkort, Teckensnitt&#10;&#10;AI-genererat innehåll kan vara felaktigt.">
            <a:extLst>
              <a:ext uri="{FF2B5EF4-FFF2-40B4-BE49-F238E27FC236}">
                <a16:creationId xmlns:a16="http://schemas.microsoft.com/office/drawing/2014/main" id="{4808E9E1-073D-6FCB-20DA-692664BDDB5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4243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8574E-B6F6-EFD6-FB92-924A48C114CF}"/>
            </a:ext>
          </a:extLst>
        </p:cNvPr>
        <p:cNvGrpSpPr/>
        <p:nvPr/>
      </p:nvGrpSpPr>
      <p:grpSpPr>
        <a:xfrm>
          <a:off x="0" y="0"/>
          <a:ext cx="0" cy="0"/>
          <a:chOff x="0" y="0"/>
          <a:chExt cx="0" cy="0"/>
        </a:xfrm>
      </p:grpSpPr>
      <p:pic>
        <p:nvPicPr>
          <p:cNvPr id="3" name="Bildobjekt 2" descr="En bild som visar text, skärmbild, visitkort, Teckensnitt&#10;&#10;AI-genererat innehåll kan vara felaktigt.">
            <a:extLst>
              <a:ext uri="{FF2B5EF4-FFF2-40B4-BE49-F238E27FC236}">
                <a16:creationId xmlns:a16="http://schemas.microsoft.com/office/drawing/2014/main" id="{6F06E46E-4704-4CEF-C455-AE790FD89D5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75723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CB12C-B1FB-2D0B-83D4-BC462A2E9B61}"/>
            </a:ext>
          </a:extLst>
        </p:cNvPr>
        <p:cNvGrpSpPr/>
        <p:nvPr/>
      </p:nvGrpSpPr>
      <p:grpSpPr>
        <a:xfrm>
          <a:off x="0" y="0"/>
          <a:ext cx="0" cy="0"/>
          <a:chOff x="0" y="0"/>
          <a:chExt cx="0" cy="0"/>
        </a:xfrm>
      </p:grpSpPr>
      <p:pic>
        <p:nvPicPr>
          <p:cNvPr id="3" name="Bildobjekt 2" descr="En bild som visar text, skärmbild, Teckensnitt&#10;&#10;AI-genererat innehåll kan vara felaktigt.">
            <a:extLst>
              <a:ext uri="{FF2B5EF4-FFF2-40B4-BE49-F238E27FC236}">
                <a16:creationId xmlns:a16="http://schemas.microsoft.com/office/drawing/2014/main" id="{F35E3E80-2EB4-318C-87BA-FAB3819460D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19163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objekt 4" descr="En bild som visar klädsel, person, person, skärmbild&#10;&#10;Automatiskt genererad beskrivning">
            <a:extLst>
              <a:ext uri="{FF2B5EF4-FFF2-40B4-BE49-F238E27FC236}">
                <a16:creationId xmlns:a16="http://schemas.microsoft.com/office/drawing/2014/main" id="{7AD93DB5-9D78-CF4B-E634-5304B3D39BE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19315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CD138-C7A7-8B9F-D08B-98DC5F927F2C}"/>
            </a:ext>
          </a:extLst>
        </p:cNvPr>
        <p:cNvGrpSpPr/>
        <p:nvPr/>
      </p:nvGrpSpPr>
      <p:grpSpPr>
        <a:xfrm>
          <a:off x="0" y="0"/>
          <a:ext cx="0" cy="0"/>
          <a:chOff x="0" y="0"/>
          <a:chExt cx="0" cy="0"/>
        </a:xfrm>
      </p:grpSpPr>
      <p:pic>
        <p:nvPicPr>
          <p:cNvPr id="4" name="Bildobjekt 3" descr="En bild som visar text, skärmbild, Teckensnitt, nummer&#10;&#10;AI-genererat innehåll kan vara felaktigt.">
            <a:extLst>
              <a:ext uri="{FF2B5EF4-FFF2-40B4-BE49-F238E27FC236}">
                <a16:creationId xmlns:a16="http://schemas.microsoft.com/office/drawing/2014/main" id="{E3864705-5B36-1C82-AF4B-B9905FEDB76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78115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FED66-59C4-2F84-2C1C-2CEF325C1DEE}"/>
            </a:ext>
          </a:extLst>
        </p:cNvPr>
        <p:cNvGrpSpPr/>
        <p:nvPr/>
      </p:nvGrpSpPr>
      <p:grpSpPr>
        <a:xfrm>
          <a:off x="0" y="0"/>
          <a:ext cx="0" cy="0"/>
          <a:chOff x="0" y="0"/>
          <a:chExt cx="0" cy="0"/>
        </a:xfrm>
      </p:grpSpPr>
      <p:pic>
        <p:nvPicPr>
          <p:cNvPr id="3" name="Bildobjekt 2" descr="En bild som visar text, skärmbild, visitkort, design&#10;&#10;AI-genererat innehåll kan vara felaktigt.">
            <a:extLst>
              <a:ext uri="{FF2B5EF4-FFF2-40B4-BE49-F238E27FC236}">
                <a16:creationId xmlns:a16="http://schemas.microsoft.com/office/drawing/2014/main" id="{50A2480E-020B-2462-8A2A-A1D6F8638A1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75583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2A13-2D2E-CC54-6808-8AA4E0BA6A0B}"/>
            </a:ext>
          </a:extLst>
        </p:cNvPr>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ACB0BB12-3218-BF1C-0A73-09F5FF34AB1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71559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907A-1B39-9F67-4C7A-1E2E3258F43B}"/>
            </a:ext>
          </a:extLst>
        </p:cNvPr>
        <p:cNvGrpSpPr/>
        <p:nvPr/>
      </p:nvGrpSpPr>
      <p:grpSpPr>
        <a:xfrm>
          <a:off x="0" y="0"/>
          <a:ext cx="0" cy="0"/>
          <a:chOff x="0" y="0"/>
          <a:chExt cx="0" cy="0"/>
        </a:xfrm>
      </p:grpSpPr>
      <p:pic>
        <p:nvPicPr>
          <p:cNvPr id="2" name="Bildobjekt 1" descr="En bild som visar text, skärmbild, Teckensnitt, design&#10;&#10;AI-genererat innehåll kan vara felaktigt.">
            <a:extLst>
              <a:ext uri="{FF2B5EF4-FFF2-40B4-BE49-F238E27FC236}">
                <a16:creationId xmlns:a16="http://schemas.microsoft.com/office/drawing/2014/main" id="{6852DE2B-81A9-AF9F-B222-E583B339AE8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48991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isitkort, Teckensnitt, skärmbild&#10;&#10;Automatiskt genererad beskrivning">
            <a:extLst>
              <a:ext uri="{FF2B5EF4-FFF2-40B4-BE49-F238E27FC236}">
                <a16:creationId xmlns:a16="http://schemas.microsoft.com/office/drawing/2014/main" id="{98CF8BE0-A369-D626-B082-EEE7B89D9C9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81998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lila, skärmbild, violett, Syrenfärg&#10;&#10;Automatiskt genererad beskrivning">
            <a:extLst>
              <a:ext uri="{FF2B5EF4-FFF2-40B4-BE49-F238E27FC236}">
                <a16:creationId xmlns:a16="http://schemas.microsoft.com/office/drawing/2014/main" id="{35BD4809-ED9C-6177-DA3F-1CD2A55A210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4641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ildobjekt 6" descr="En bild som visar text, Teckensnitt, visitkort, logotyp&#10;&#10;Automatiskt genererad beskrivning">
            <a:extLst>
              <a:ext uri="{FF2B5EF4-FFF2-40B4-BE49-F238E27FC236}">
                <a16:creationId xmlns:a16="http://schemas.microsoft.com/office/drawing/2014/main" id="{873771C1-E849-892A-5DFD-E471D15BE84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91249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descr="En bild som visar lila, skärmbild, violett, Syrenfärg&#10;&#10;Automatiskt genererad beskrivning">
            <a:extLst>
              <a:ext uri="{FF2B5EF4-FFF2-40B4-BE49-F238E27FC236}">
                <a16:creationId xmlns:a16="http://schemas.microsoft.com/office/drawing/2014/main" id="{1E5279DA-3ED0-FC49-4F3B-457391DD07B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4484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skärmbild, Teckensnitt, design&#10;&#10;Automatiskt genererad beskrivning">
            <a:extLst>
              <a:ext uri="{FF2B5EF4-FFF2-40B4-BE49-F238E27FC236}">
                <a16:creationId xmlns:a16="http://schemas.microsoft.com/office/drawing/2014/main" id="{6C462E6E-F2AD-3D9A-E0D7-F379F4A2D67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06613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skärmbild, Teckensnitt&#10;&#10;Automatiskt genererad beskrivning">
            <a:extLst>
              <a:ext uri="{FF2B5EF4-FFF2-40B4-BE49-F238E27FC236}">
                <a16:creationId xmlns:a16="http://schemas.microsoft.com/office/drawing/2014/main" id="{483E4607-FE74-2E06-813F-44A318C77C1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01044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descr="En bild som visar klädsel, person, kvinna, person&#10;&#10;Automatiskt genererad beskrivning">
            <a:extLst>
              <a:ext uri="{FF2B5EF4-FFF2-40B4-BE49-F238E27FC236}">
                <a16:creationId xmlns:a16="http://schemas.microsoft.com/office/drawing/2014/main" id="{9C7F35AD-3A1B-D60A-0370-7685DED4414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6575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brev&#10;&#10;Automatiskt genererad beskrivning">
            <a:extLst>
              <a:ext uri="{FF2B5EF4-FFF2-40B4-BE49-F238E27FC236}">
                <a16:creationId xmlns:a16="http://schemas.microsoft.com/office/drawing/2014/main" id="{DFF16CB8-B22E-B207-0A0D-370F799F236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49829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ildobjekt 6" descr="En bild som visar text, skärmbild, Teckensnitt, diagram&#10;&#10;Automatiskt genererad beskrivning">
            <a:extLst>
              <a:ext uri="{FF2B5EF4-FFF2-40B4-BE49-F238E27FC236}">
                <a16:creationId xmlns:a16="http://schemas.microsoft.com/office/drawing/2014/main" id="{BEC0C6B4-D0FC-9EDB-6965-A9D0B0D16A4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78825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objekt 4" descr="En bild som visar text, visitkort, Teckensnitt, logotyp&#10;&#10;Automatiskt genererad beskrivning">
            <a:extLst>
              <a:ext uri="{FF2B5EF4-FFF2-40B4-BE49-F238E27FC236}">
                <a16:creationId xmlns:a16="http://schemas.microsoft.com/office/drawing/2014/main" id="{D36375AB-D1DC-C600-4C3E-84969834184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35197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lila, violett, Syrenfärg, skärmbild&#10;&#10;Automatiskt genererad beskrivning">
            <a:extLst>
              <a:ext uri="{FF2B5EF4-FFF2-40B4-BE49-F238E27FC236}">
                <a16:creationId xmlns:a16="http://schemas.microsoft.com/office/drawing/2014/main" id="{28B32A7B-C8C3-3AEE-D9DB-F3F9E6B2489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48352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tecknad serie&#10;&#10;Automatiskt genererad beskrivning">
            <a:extLst>
              <a:ext uri="{FF2B5EF4-FFF2-40B4-BE49-F238E27FC236}">
                <a16:creationId xmlns:a16="http://schemas.microsoft.com/office/drawing/2014/main" id="{28369881-7A56-96B6-ED6F-3C3FDA9D16E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34139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design&#10;&#10;Automatiskt genererad beskrivning">
            <a:extLst>
              <a:ext uri="{FF2B5EF4-FFF2-40B4-BE49-F238E27FC236}">
                <a16:creationId xmlns:a16="http://schemas.microsoft.com/office/drawing/2014/main" id="{7D1657F5-0B9E-D57C-A845-FC209387F1A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53016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10;&#10;Automatiskt genererad beskrivning">
            <a:extLst>
              <a:ext uri="{FF2B5EF4-FFF2-40B4-BE49-F238E27FC236}">
                <a16:creationId xmlns:a16="http://schemas.microsoft.com/office/drawing/2014/main" id="{518D27C5-804C-96AB-B785-01141D5D68F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91740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10;&#10;Automatiskt genererad beskrivning">
            <a:extLst>
              <a:ext uri="{FF2B5EF4-FFF2-40B4-BE49-F238E27FC236}">
                <a16:creationId xmlns:a16="http://schemas.microsoft.com/office/drawing/2014/main" id="{D0114B11-4B81-5CDD-1A66-4365D54FBF4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1571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diagram&#10;&#10;Automatiskt genererad beskrivning">
            <a:extLst>
              <a:ext uri="{FF2B5EF4-FFF2-40B4-BE49-F238E27FC236}">
                <a16:creationId xmlns:a16="http://schemas.microsoft.com/office/drawing/2014/main" id="{BA5EE4A1-BC86-F011-F247-68238827341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08687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A7602-6CE7-31E9-2E75-4929EBD63D71}"/>
            </a:ext>
          </a:extLst>
        </p:cNvPr>
        <p:cNvGrpSpPr/>
        <p:nvPr/>
      </p:nvGrpSpPr>
      <p:grpSpPr>
        <a:xfrm>
          <a:off x="0" y="0"/>
          <a:ext cx="0" cy="0"/>
          <a:chOff x="0" y="0"/>
          <a:chExt cx="0" cy="0"/>
        </a:xfrm>
      </p:grpSpPr>
      <p:pic>
        <p:nvPicPr>
          <p:cNvPr id="3" name="Bildobjekt 2" descr="En bild som visar text, Teckensnitt, skärmbild, linje&#10;&#10;Automatiskt genererad beskrivning">
            <a:extLst>
              <a:ext uri="{FF2B5EF4-FFF2-40B4-BE49-F238E27FC236}">
                <a16:creationId xmlns:a16="http://schemas.microsoft.com/office/drawing/2014/main" id="{AC5703D8-EA1A-1CEF-6B16-53FC8531EC8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491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brev&#10;&#10;Automatiskt genererad beskrivning">
            <a:extLst>
              <a:ext uri="{FF2B5EF4-FFF2-40B4-BE49-F238E27FC236}">
                <a16:creationId xmlns:a16="http://schemas.microsoft.com/office/drawing/2014/main" id="{814E06F8-B982-6671-270A-B67FC9C43C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66407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10;&#10;Automatiskt genererad beskrivning">
            <a:extLst>
              <a:ext uri="{FF2B5EF4-FFF2-40B4-BE49-F238E27FC236}">
                <a16:creationId xmlns:a16="http://schemas.microsoft.com/office/drawing/2014/main" id="{44C04D35-365B-505A-2E6B-81F31E6257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237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lila, violett, skärmbild, Syrenfärg&#10;&#10;Automatiskt genererad beskrivning">
            <a:extLst>
              <a:ext uri="{FF2B5EF4-FFF2-40B4-BE49-F238E27FC236}">
                <a16:creationId xmlns:a16="http://schemas.microsoft.com/office/drawing/2014/main" id="{16FDEC2E-0286-B9D9-8E8E-2099F2B2222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5269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Teckensnitt, skärmbild, design&#10;&#10;Automatiskt genererad beskrivning">
            <a:extLst>
              <a:ext uri="{FF2B5EF4-FFF2-40B4-BE49-F238E27FC236}">
                <a16:creationId xmlns:a16="http://schemas.microsoft.com/office/drawing/2014/main" id="{3541A1D5-EC21-09B2-BAE2-35435DB67FA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24897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Människoansikte, skärmbild, person&#10;&#10;Automatiskt genererad beskrivning">
            <a:extLst>
              <a:ext uri="{FF2B5EF4-FFF2-40B4-BE49-F238E27FC236}">
                <a16:creationId xmlns:a16="http://schemas.microsoft.com/office/drawing/2014/main" id="{D88946A2-F636-176D-CBB7-1A23227F469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21710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design&#10;&#10;Automatiskt genererad beskrivning">
            <a:extLst>
              <a:ext uri="{FF2B5EF4-FFF2-40B4-BE49-F238E27FC236}">
                <a16:creationId xmlns:a16="http://schemas.microsoft.com/office/drawing/2014/main" id="{A8AA30FC-B0DC-B62B-4EA1-1C4DC2E4928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135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design&#10;&#10;Automatiskt genererad beskrivning">
            <a:extLst>
              <a:ext uri="{FF2B5EF4-FFF2-40B4-BE49-F238E27FC236}">
                <a16:creationId xmlns:a16="http://schemas.microsoft.com/office/drawing/2014/main" id="{43257F7E-9CC4-D6E2-5DFC-A4F72AC913B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07932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10;&#10;Automatiskt genererad beskrivning">
            <a:extLst>
              <a:ext uri="{FF2B5EF4-FFF2-40B4-BE49-F238E27FC236}">
                <a16:creationId xmlns:a16="http://schemas.microsoft.com/office/drawing/2014/main" id="{B5911ACC-970D-69E2-FD19-A8C5C5564CA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60444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lila, skärmbild, violett, Syrenfärg&#10;&#10;Automatiskt genererad beskrivning">
            <a:extLst>
              <a:ext uri="{FF2B5EF4-FFF2-40B4-BE49-F238E27FC236}">
                <a16:creationId xmlns:a16="http://schemas.microsoft.com/office/drawing/2014/main" id="{35BD4809-ED9C-6177-DA3F-1CD2A55A210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5745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objekt 4" descr="En bild som visar text, Teckensnitt, visitkort, logotyp&#10;&#10;Automatiskt genererad beskrivning">
            <a:extLst>
              <a:ext uri="{FF2B5EF4-FFF2-40B4-BE49-F238E27FC236}">
                <a16:creationId xmlns:a16="http://schemas.microsoft.com/office/drawing/2014/main" id="{8330E37F-33E8-B122-A60A-50BF1430777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943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descr="En bild som visar skärmbild, text, Grafik, Teckensnitt&#10;&#10;Automatiskt genererad beskrivning">
            <a:extLst>
              <a:ext uri="{FF2B5EF4-FFF2-40B4-BE49-F238E27FC236}">
                <a16:creationId xmlns:a16="http://schemas.microsoft.com/office/drawing/2014/main" id="{300C997E-DC2A-5A84-5874-9CF55F56242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07940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lila, violett&#10;&#10;Automatiskt genererad beskrivning">
            <a:extLst>
              <a:ext uri="{FF2B5EF4-FFF2-40B4-BE49-F238E27FC236}">
                <a16:creationId xmlns:a16="http://schemas.microsoft.com/office/drawing/2014/main" id="{CD97CCAB-0A04-4A2F-7A2F-FDCEC77DC48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50332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brev&#10;&#10;Automatiskt genererad beskrivning">
            <a:extLst>
              <a:ext uri="{FF2B5EF4-FFF2-40B4-BE49-F238E27FC236}">
                <a16:creationId xmlns:a16="http://schemas.microsoft.com/office/drawing/2014/main" id="{550BF856-9982-4DB7-501E-EC9DCE45F6D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90421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descr="En bild som visar skärmbild, Grafik, logotyp, Teckensnitt&#10;&#10;Automatiskt genererad beskrivning">
            <a:extLst>
              <a:ext uri="{FF2B5EF4-FFF2-40B4-BE49-F238E27FC236}">
                <a16:creationId xmlns:a16="http://schemas.microsoft.com/office/drawing/2014/main" id="{FA844FA7-00DF-7884-397E-364A2D327AA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425567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brev, Teckensnitt&#10;&#10;Automatiskt genererad beskrivning">
            <a:extLst>
              <a:ext uri="{FF2B5EF4-FFF2-40B4-BE49-F238E27FC236}">
                <a16:creationId xmlns:a16="http://schemas.microsoft.com/office/drawing/2014/main" id="{25D328ED-45AE-62E5-6051-0E87E7F6A7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033653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171B1-13CB-E419-A0AF-457CC35CEB20}"/>
            </a:ext>
          </a:extLst>
        </p:cNvPr>
        <p:cNvGrpSpPr/>
        <p:nvPr/>
      </p:nvGrpSpPr>
      <p:grpSpPr>
        <a:xfrm>
          <a:off x="0" y="0"/>
          <a:ext cx="0" cy="0"/>
          <a:chOff x="0" y="0"/>
          <a:chExt cx="0" cy="0"/>
        </a:xfrm>
      </p:grpSpPr>
      <p:pic>
        <p:nvPicPr>
          <p:cNvPr id="4" name="Bildobjekt 3" descr="En bild som visar lila, skärmbild, violett, Syrenfärg&#10;&#10;Automatiskt genererad beskrivning">
            <a:extLst>
              <a:ext uri="{FF2B5EF4-FFF2-40B4-BE49-F238E27FC236}">
                <a16:creationId xmlns:a16="http://schemas.microsoft.com/office/drawing/2014/main" id="{EE5CC7B7-E653-8ADC-A842-C4E8D417A09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81659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BE9AA-5F4F-B3F8-3683-376F536204A6}"/>
            </a:ext>
          </a:extLst>
        </p:cNvPr>
        <p:cNvGrpSpPr/>
        <p:nvPr/>
      </p:nvGrpSpPr>
      <p:grpSpPr>
        <a:xfrm>
          <a:off x="0" y="0"/>
          <a:ext cx="0" cy="0"/>
          <a:chOff x="0" y="0"/>
          <a:chExt cx="0" cy="0"/>
        </a:xfrm>
      </p:grpSpPr>
      <p:pic>
        <p:nvPicPr>
          <p:cNvPr id="4" name="Bildobjekt 3" descr="En bild som visar text, visitkort, Teckensnitt, skärmbild&#10;&#10;Automatiskt genererad beskrivning">
            <a:extLst>
              <a:ext uri="{FF2B5EF4-FFF2-40B4-BE49-F238E27FC236}">
                <a16:creationId xmlns:a16="http://schemas.microsoft.com/office/drawing/2014/main" id="{8B0CBD3D-94BE-65B0-802D-3F34D5371A0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6911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Teckensnitt, linje&#10;&#10;Automatiskt genererad beskrivning">
            <a:extLst>
              <a:ext uri="{FF2B5EF4-FFF2-40B4-BE49-F238E27FC236}">
                <a16:creationId xmlns:a16="http://schemas.microsoft.com/office/drawing/2014/main" id="{31616AC8-549F-2361-2E2C-0A6258F4382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9902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rosa, Teckensnitt&#10;&#10;Automatiskt genererad beskrivning">
            <a:extLst>
              <a:ext uri="{FF2B5EF4-FFF2-40B4-BE49-F238E27FC236}">
                <a16:creationId xmlns:a16="http://schemas.microsoft.com/office/drawing/2014/main" id="{864C8A72-80B5-2727-26D7-D24DB41D6E6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10553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10;&#10;Automatiskt genererad beskrivning">
            <a:extLst>
              <a:ext uri="{FF2B5EF4-FFF2-40B4-BE49-F238E27FC236}">
                <a16:creationId xmlns:a16="http://schemas.microsoft.com/office/drawing/2014/main" id="{507CEA20-A249-81BB-43A8-2510B1390A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86857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descr="En bild som visar text, skärmbild, Teckensnitt, diagram&#10;&#10;Automatiskt genererad beskrivning">
            <a:extLst>
              <a:ext uri="{FF2B5EF4-FFF2-40B4-BE49-F238E27FC236}">
                <a16:creationId xmlns:a16="http://schemas.microsoft.com/office/drawing/2014/main" id="{41FE9D84-17D7-4A02-4046-1E920D4EFDE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330883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171B1-13CB-E419-A0AF-457CC35CEB20}"/>
            </a:ext>
          </a:extLst>
        </p:cNvPr>
        <p:cNvGrpSpPr/>
        <p:nvPr/>
      </p:nvGrpSpPr>
      <p:grpSpPr>
        <a:xfrm>
          <a:off x="0" y="0"/>
          <a:ext cx="0" cy="0"/>
          <a:chOff x="0" y="0"/>
          <a:chExt cx="0" cy="0"/>
        </a:xfrm>
      </p:grpSpPr>
      <p:pic>
        <p:nvPicPr>
          <p:cNvPr id="3" name="Bildobjekt 2" descr="En bild som visar skärmbild, text, lila, violett&#10;&#10;Automatiskt genererad beskrivning">
            <a:extLst>
              <a:ext uri="{FF2B5EF4-FFF2-40B4-BE49-F238E27FC236}">
                <a16:creationId xmlns:a16="http://schemas.microsoft.com/office/drawing/2014/main" id="{70D26D2B-2BEB-E1F8-8A73-FA561F9DCD7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89671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pic>
        <p:nvPicPr>
          <p:cNvPr id="3" name="Bildobjekt 2" descr="En bild som visar text, Teckensnitt, visitkort, skärmbild&#10;&#10;Automatiskt genererad beskrivning">
            <a:extLst>
              <a:ext uri="{FF2B5EF4-FFF2-40B4-BE49-F238E27FC236}">
                <a16:creationId xmlns:a16="http://schemas.microsoft.com/office/drawing/2014/main" id="{0CA5FD58-5FA8-1085-8B4A-754D08CE77E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841962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isitkort, skärmbild, Teckensnitt&#10;&#10;Automatiskt genererad beskrivning">
            <a:extLst>
              <a:ext uri="{FF2B5EF4-FFF2-40B4-BE49-F238E27FC236}">
                <a16:creationId xmlns:a16="http://schemas.microsoft.com/office/drawing/2014/main" id="{4A1A2608-C860-0BC7-8947-DE121E26122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328554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isitkort, skärmbild, Teckensnitt&#10;&#10;Automatiskt genererad beskrivning">
            <a:extLst>
              <a:ext uri="{FF2B5EF4-FFF2-40B4-BE49-F238E27FC236}">
                <a16:creationId xmlns:a16="http://schemas.microsoft.com/office/drawing/2014/main" id="{4C654EC0-5984-52A4-C232-BCD39ACE165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94395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objekt 4" descr="En bild som visar text, visitkort, Teckensnitt, logotyp&#10;&#10;Automatiskt genererad beskrivning">
            <a:extLst>
              <a:ext uri="{FF2B5EF4-FFF2-40B4-BE49-F238E27FC236}">
                <a16:creationId xmlns:a16="http://schemas.microsoft.com/office/drawing/2014/main" id="{71D70777-AF11-97A5-5137-C606F094CE8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120476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Bildobjekt 9" descr="En bild som visar text, Teckensnitt, skärmbild, visitkort&#10;&#10;Automatiskt genererad beskrivning">
            <a:extLst>
              <a:ext uri="{FF2B5EF4-FFF2-40B4-BE49-F238E27FC236}">
                <a16:creationId xmlns:a16="http://schemas.microsoft.com/office/drawing/2014/main" id="{A6ED4F64-18B0-6B40-CBAD-CF86D501EE6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ruta 10">
            <a:extLst>
              <a:ext uri="{FF2B5EF4-FFF2-40B4-BE49-F238E27FC236}">
                <a16:creationId xmlns:a16="http://schemas.microsoft.com/office/drawing/2014/main" id="{FDA111AB-0107-0E13-F967-9510A782B8AF}"/>
              </a:ext>
            </a:extLst>
          </p:cNvPr>
          <p:cNvSpPr txBox="1"/>
          <p:nvPr/>
        </p:nvSpPr>
        <p:spPr>
          <a:xfrm>
            <a:off x="4607442" y="5171985"/>
            <a:ext cx="2977116" cy="477054"/>
          </a:xfrm>
          <a:prstGeom prst="rect">
            <a:avLst/>
          </a:prstGeom>
          <a:noFill/>
        </p:spPr>
        <p:txBody>
          <a:bodyPr wrap="square" rtlCol="0">
            <a:spAutoFit/>
          </a:bodyPr>
          <a:lstStyle/>
          <a:p>
            <a:pPr algn="ctr"/>
            <a:r>
              <a:rPr lang="sv-SE" sz="2500" b="1">
                <a:solidFill>
                  <a:srgbClr val="451499"/>
                </a:solidFill>
                <a:latin typeface="Open Sans" pitchFamily="2" charset="0"/>
                <a:ea typeface="Open Sans" pitchFamily="2" charset="0"/>
                <a:cs typeface="Open Sans" pitchFamily="2" charset="0"/>
              </a:rPr>
              <a:t>Ange kod: </a:t>
            </a:r>
            <a:r>
              <a:rPr lang="sv-SE" sz="2500" b="1">
                <a:solidFill>
                  <a:srgbClr val="F8538C"/>
                </a:solidFill>
                <a:latin typeface="Open Sans" pitchFamily="2" charset="0"/>
                <a:ea typeface="Open Sans" pitchFamily="2" charset="0"/>
                <a:cs typeface="Open Sans" pitchFamily="2" charset="0"/>
              </a:rPr>
              <a:t>XXXXX</a:t>
            </a:r>
          </a:p>
        </p:txBody>
      </p:sp>
    </p:spTree>
    <p:extLst>
      <p:ext uri="{BB962C8B-B14F-4D97-AF65-F5344CB8AC3E}">
        <p14:creationId xmlns:p14="http://schemas.microsoft.com/office/powerpoint/2010/main" val="12831024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skärmbild, visitkort, grafisk design&#10;&#10;Automatiskt genererad beskrivning">
            <a:extLst>
              <a:ext uri="{FF2B5EF4-FFF2-40B4-BE49-F238E27FC236}">
                <a16:creationId xmlns:a16="http://schemas.microsoft.com/office/drawing/2014/main" id="{66E29D84-5850-CAAB-C0BB-9C1779B30241}"/>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ruta 7">
            <a:extLst>
              <a:ext uri="{FF2B5EF4-FFF2-40B4-BE49-F238E27FC236}">
                <a16:creationId xmlns:a16="http://schemas.microsoft.com/office/drawing/2014/main" id="{F8E68631-6F13-50D9-E8CA-005284BA0522}"/>
              </a:ext>
            </a:extLst>
          </p:cNvPr>
          <p:cNvSpPr txBox="1"/>
          <p:nvPr/>
        </p:nvSpPr>
        <p:spPr>
          <a:xfrm>
            <a:off x="3679557" y="3755108"/>
            <a:ext cx="4620235" cy="461665"/>
          </a:xfrm>
          <a:prstGeom prst="rect">
            <a:avLst/>
          </a:prstGeom>
          <a:noFill/>
        </p:spPr>
        <p:txBody>
          <a:bodyPr wrap="square" rtlCol="0">
            <a:spAutoFit/>
          </a:bodyPr>
          <a:lstStyle/>
          <a:p>
            <a:pPr algn="ctr"/>
            <a:r>
              <a:rPr lang="sv-SE" sz="2400" err="1">
                <a:solidFill>
                  <a:schemeClr val="bg1"/>
                </a:solidFill>
                <a:latin typeface="Open Sans" pitchFamily="2" charset="0"/>
                <a:ea typeface="Open Sans" pitchFamily="2" charset="0"/>
                <a:cs typeface="Open Sans" pitchFamily="2" charset="0"/>
              </a:rPr>
              <a:t>robert.petersen@mfj.se</a:t>
            </a:r>
            <a:endParaRPr lang="sv-SE" sz="240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834093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pic>
        <p:nvPicPr>
          <p:cNvPr id="3" name="Bildobjekt 2" descr="En bild som visar text, Teckensnitt, skärmbild, visitkort&#10;&#10;Automatiskt genererad beskrivning">
            <a:extLst>
              <a:ext uri="{FF2B5EF4-FFF2-40B4-BE49-F238E27FC236}">
                <a16:creationId xmlns:a16="http://schemas.microsoft.com/office/drawing/2014/main" id="{0F16F98C-2EEE-B651-9AC6-E92B384CC34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91953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pic>
        <p:nvPicPr>
          <p:cNvPr id="3" name="Bildobjekt 2" descr="En bild som visar text, Teckensnitt, visitkort, skärmbild&#10;&#10;Automatiskt genererad beskrivning">
            <a:extLst>
              <a:ext uri="{FF2B5EF4-FFF2-40B4-BE49-F238E27FC236}">
                <a16:creationId xmlns:a16="http://schemas.microsoft.com/office/drawing/2014/main" id="{BA9A0650-9454-54D7-F86F-B8D4C44FD50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64711317"/>
      </p:ext>
    </p:extLst>
  </p:cSld>
  <p:clrMapOvr>
    <a:masterClrMapping/>
  </p:clrMapOvr>
</p:sld>
</file>

<file path=ppt/theme/theme1.xml><?xml version="1.0" encoding="utf-8"?>
<a:theme xmlns:a="http://schemas.openxmlformats.org/drawingml/2006/main" name="MÄN">
  <a:themeElements>
    <a:clrScheme name="Egen 1">
      <a:dk1>
        <a:srgbClr val="451499"/>
      </a:dk1>
      <a:lt1>
        <a:srgbClr val="FFFFFF"/>
      </a:lt1>
      <a:dk2>
        <a:srgbClr val="662483"/>
      </a:dk2>
      <a:lt2>
        <a:srgbClr val="61AEFB"/>
      </a:lt2>
      <a:accent1>
        <a:srgbClr val="662483"/>
      </a:accent1>
      <a:accent2>
        <a:srgbClr val="C12870"/>
      </a:accent2>
      <a:accent3>
        <a:srgbClr val="00A19A"/>
      </a:accent3>
      <a:accent4>
        <a:srgbClr val="1D71B8"/>
      </a:accent4>
      <a:accent5>
        <a:srgbClr val="A64ECE"/>
      </a:accent5>
      <a:accent6>
        <a:srgbClr val="DE609C"/>
      </a:accent6>
      <a:hlink>
        <a:srgbClr val="61AEFB"/>
      </a:hlink>
      <a:folHlink>
        <a:srgbClr val="37FFF5"/>
      </a:folHlink>
    </a:clrScheme>
    <a:fontScheme name="Anpassat 3">
      <a:majorFont>
        <a:latin typeface="HelveticaRounded LT Std BdCn"/>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ÄN mall 16-9" id="{43CC61BB-3034-4ADE-9940-39047784D144}" vid="{0757081C-D08B-45F6-A1E6-46A291F7A789}"/>
    </a:ext>
  </a:extLst>
</a:theme>
</file>

<file path=ppt/theme/theme2.xml><?xml version="1.0" encoding="utf-8"?>
<a:theme xmlns:a="http://schemas.openxmlformats.org/drawingml/2006/main" name="1_MÄN">
  <a:themeElements>
    <a:clrScheme name="Anpassat 1">
      <a:dk1>
        <a:sysClr val="windowText" lastClr="000000"/>
      </a:dk1>
      <a:lt1>
        <a:sysClr val="window" lastClr="FFFFFF"/>
      </a:lt1>
      <a:dk2>
        <a:srgbClr val="662483"/>
      </a:dk2>
      <a:lt2>
        <a:srgbClr val="61AEFB"/>
      </a:lt2>
      <a:accent1>
        <a:srgbClr val="662483"/>
      </a:accent1>
      <a:accent2>
        <a:srgbClr val="C12870"/>
      </a:accent2>
      <a:accent3>
        <a:srgbClr val="00A19A"/>
      </a:accent3>
      <a:accent4>
        <a:srgbClr val="1D71B8"/>
      </a:accent4>
      <a:accent5>
        <a:srgbClr val="A64ECE"/>
      </a:accent5>
      <a:accent6>
        <a:srgbClr val="DE609C"/>
      </a:accent6>
      <a:hlink>
        <a:srgbClr val="61AEFB"/>
      </a:hlink>
      <a:folHlink>
        <a:srgbClr val="37FFF5"/>
      </a:folHlink>
    </a:clrScheme>
    <a:fontScheme name="Anpassat 3">
      <a:majorFont>
        <a:latin typeface="HelveticaRounded LT Std BdCn"/>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ÄN mall 16-9" id="{43CC61BB-3034-4ADE-9940-39047784D144}" vid="{0757081C-D08B-45F6-A1E6-46A291F7A78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22D8E989332AD429758B37F3F3ED1D6" ma:contentTypeVersion="16" ma:contentTypeDescription="Skapa ett nytt dokument." ma:contentTypeScope="" ma:versionID="0626195b5f3402cf68644f96777ea25d">
  <xsd:schema xmlns:xsd="http://www.w3.org/2001/XMLSchema" xmlns:xs="http://www.w3.org/2001/XMLSchema" xmlns:p="http://schemas.microsoft.com/office/2006/metadata/properties" xmlns:ns2="4958d846-9272-4f2a-befc-a96d3871aec0" xmlns:ns3="4ae8180d-ef21-4c1c-b685-0de16884a04e" targetNamespace="http://schemas.microsoft.com/office/2006/metadata/properties" ma:root="true" ma:fieldsID="26bea16796873b046b9ed08ba432bd4a" ns2:_="" ns3:_="">
    <xsd:import namespace="4958d846-9272-4f2a-befc-a96d3871aec0"/>
    <xsd:import namespace="4ae8180d-ef21-4c1c-b685-0de16884a0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8d846-9272-4f2a-befc-a96d3871aec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da9ce6f3-9f97-46f8-99cb-3877402741c4}" ma:internalName="TaxCatchAll" ma:showField="CatchAllData" ma:web="4958d846-9272-4f2a-befc-a96d3871aec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e8180d-ef21-4c1c-b685-0de16884a0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8d2b7012-69e0-4560-995e-bee6d3d963a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958d846-9272-4f2a-befc-a96d3871aec0" xsi:nil="true"/>
    <lcf76f155ced4ddcb4097134ff3c332f xmlns="4ae8180d-ef21-4c1c-b685-0de16884a04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46F002-13DC-442E-A2AC-5CA1B70D7133}">
  <ds:schemaRefs>
    <ds:schemaRef ds:uri="4958d846-9272-4f2a-befc-a96d3871aec0"/>
    <ds:schemaRef ds:uri="4ae8180d-ef21-4c1c-b685-0de16884a0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A25DAB1-DA65-42EB-9BFB-2F84C5D01AD5}">
  <ds:schemaRefs>
    <ds:schemaRef ds:uri="4ae8180d-ef21-4c1c-b685-0de16884a04e"/>
    <ds:schemaRef ds:uri="http://www.w3.org/XML/1998/namespace"/>
    <ds:schemaRef ds:uri="http://schemas.microsoft.com/office/infopath/2007/PartnerControls"/>
    <ds:schemaRef ds:uri="http://schemas.microsoft.com/office/2006/documentManagement/types"/>
    <ds:schemaRef ds:uri="4958d846-9272-4f2a-befc-a96d3871aec0"/>
    <ds:schemaRef ds:uri="http://purl.org/dc/elements/1.1/"/>
    <ds:schemaRef ds:uri="http://purl.org/dc/term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7DA868E-D049-4995-B0C4-CE20B4E339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5314</Words>
  <Application>Microsoft Macintosh PowerPoint</Application>
  <PresentationFormat>Bredbild</PresentationFormat>
  <Paragraphs>645</Paragraphs>
  <Slides>74</Slides>
  <Notes>74</Notes>
  <HiddenSlides>2</HiddenSlides>
  <MMClips>0</MMClips>
  <ScaleCrop>false</ScaleCrop>
  <HeadingPairs>
    <vt:vector size="6" baseType="variant">
      <vt:variant>
        <vt:lpstr>Använt teckensnitt</vt:lpstr>
      </vt:variant>
      <vt:variant>
        <vt:i4>12</vt:i4>
      </vt:variant>
      <vt:variant>
        <vt:lpstr>Tema</vt:lpstr>
      </vt:variant>
      <vt:variant>
        <vt:i4>2</vt:i4>
      </vt:variant>
      <vt:variant>
        <vt:lpstr>Bildrubriker</vt:lpstr>
      </vt:variant>
      <vt:variant>
        <vt:i4>74</vt:i4>
      </vt:variant>
    </vt:vector>
  </HeadingPairs>
  <TitlesOfParts>
    <vt:vector size="88" baseType="lpstr">
      <vt:lpstr>Arial</vt:lpstr>
      <vt:lpstr>Cabin</vt:lpstr>
      <vt:lpstr>Calibri</vt:lpstr>
      <vt:lpstr>Documan</vt:lpstr>
      <vt:lpstr>Garamond</vt:lpstr>
      <vt:lpstr>Georgia</vt:lpstr>
      <vt:lpstr>Gill Sans</vt:lpstr>
      <vt:lpstr>HelveticaRounded LT Pro BdCn</vt:lpstr>
      <vt:lpstr>Linux Libertine</vt:lpstr>
      <vt:lpstr>Open Sans</vt:lpstr>
      <vt:lpstr>Wingdings</vt:lpstr>
      <vt:lpstr>WordVisi_MSFontService</vt:lpstr>
      <vt:lpstr>MÄN</vt:lpstr>
      <vt:lpstr>1_MÄN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Sofie Kindahl</dc:creator>
  <cp:lastModifiedBy>Agnes Blunck</cp:lastModifiedBy>
  <cp:revision>1</cp:revision>
  <cp:lastPrinted>2017-06-13T15:49:34Z</cp:lastPrinted>
  <dcterms:created xsi:type="dcterms:W3CDTF">2017-06-08T12:30:11Z</dcterms:created>
  <dcterms:modified xsi:type="dcterms:W3CDTF">2025-11-14T13:16:10Z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0x010100D22D8E989332AD429758B37F3F3ED1D6</vt:lpwstr>
  </property>
  <property fmtid="{D5CDD505-2E9C-101B-9397-08002B2CF9AE}" pid="3" name="MediaServiceImageTags">
    <vt:lpwstr/>
  </property>
</Properties>
</file>