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notesMasterIdLst>
    <p:notesMasterId r:id="rId135"/>
  </p:notesMasterIdLst>
  <p:sldIdLst>
    <p:sldId id="256" r:id="rId6"/>
    <p:sldId id="382" r:id="rId7"/>
    <p:sldId id="258" r:id="rId8"/>
    <p:sldId id="418" r:id="rId9"/>
    <p:sldId id="259" r:id="rId10"/>
    <p:sldId id="260" r:id="rId11"/>
    <p:sldId id="261" r:id="rId12"/>
    <p:sldId id="460" r:id="rId13"/>
    <p:sldId id="443" r:id="rId14"/>
    <p:sldId id="428" r:id="rId15"/>
    <p:sldId id="1306" r:id="rId16"/>
    <p:sldId id="264" r:id="rId17"/>
    <p:sldId id="446" r:id="rId18"/>
    <p:sldId id="637" r:id="rId19"/>
    <p:sldId id="1316" r:id="rId20"/>
    <p:sldId id="1317" r:id="rId21"/>
    <p:sldId id="1319" r:id="rId22"/>
    <p:sldId id="3685" r:id="rId23"/>
    <p:sldId id="3688" r:id="rId24"/>
    <p:sldId id="1322" r:id="rId25"/>
    <p:sldId id="447" r:id="rId26"/>
    <p:sldId id="267" r:id="rId27"/>
    <p:sldId id="268" r:id="rId28"/>
    <p:sldId id="489" r:id="rId29"/>
    <p:sldId id="279" r:id="rId30"/>
    <p:sldId id="3662" r:id="rId31"/>
    <p:sldId id="257" r:id="rId32"/>
    <p:sldId id="3663" r:id="rId33"/>
    <p:sldId id="272" r:id="rId34"/>
    <p:sldId id="3664" r:id="rId35"/>
    <p:sldId id="3665" r:id="rId36"/>
    <p:sldId id="3674" r:id="rId37"/>
    <p:sldId id="1325" r:id="rId38"/>
    <p:sldId id="3630" r:id="rId39"/>
    <p:sldId id="3631" r:id="rId40"/>
    <p:sldId id="3678" r:id="rId41"/>
    <p:sldId id="3652" r:id="rId42"/>
    <p:sldId id="3657" r:id="rId43"/>
    <p:sldId id="3633" r:id="rId44"/>
    <p:sldId id="3634" r:id="rId45"/>
    <p:sldId id="3679" r:id="rId46"/>
    <p:sldId id="3680" r:id="rId47"/>
    <p:sldId id="3635" r:id="rId48"/>
    <p:sldId id="3636" r:id="rId49"/>
    <p:sldId id="3666" r:id="rId50"/>
    <p:sldId id="278" r:id="rId51"/>
    <p:sldId id="3637" r:id="rId52"/>
    <p:sldId id="3638" r:id="rId53"/>
    <p:sldId id="3639" r:id="rId54"/>
    <p:sldId id="3667" r:id="rId55"/>
    <p:sldId id="3676" r:id="rId56"/>
    <p:sldId id="3645" r:id="rId57"/>
    <p:sldId id="3646" r:id="rId58"/>
    <p:sldId id="3677" r:id="rId59"/>
    <p:sldId id="3668" r:id="rId60"/>
    <p:sldId id="3669" r:id="rId61"/>
    <p:sldId id="3670" r:id="rId62"/>
    <p:sldId id="1220" r:id="rId63"/>
    <p:sldId id="1197" r:id="rId64"/>
    <p:sldId id="283" r:id="rId65"/>
    <p:sldId id="324" r:id="rId66"/>
    <p:sldId id="302" r:id="rId67"/>
    <p:sldId id="269" r:id="rId68"/>
    <p:sldId id="408" r:id="rId69"/>
    <p:sldId id="1221" r:id="rId70"/>
    <p:sldId id="303" r:id="rId71"/>
    <p:sldId id="1187" r:id="rId72"/>
    <p:sldId id="323" r:id="rId73"/>
    <p:sldId id="336" r:id="rId74"/>
    <p:sldId id="337" r:id="rId75"/>
    <p:sldId id="338" r:id="rId76"/>
    <p:sldId id="339" r:id="rId77"/>
    <p:sldId id="340" r:id="rId78"/>
    <p:sldId id="341" r:id="rId79"/>
    <p:sldId id="1326" r:id="rId80"/>
    <p:sldId id="345" r:id="rId81"/>
    <p:sldId id="1223" r:id="rId82"/>
    <p:sldId id="1192" r:id="rId83"/>
    <p:sldId id="361" r:id="rId84"/>
    <p:sldId id="1208" r:id="rId85"/>
    <p:sldId id="342" r:id="rId86"/>
    <p:sldId id="1200" r:id="rId87"/>
    <p:sldId id="1201" r:id="rId88"/>
    <p:sldId id="1328" r:id="rId89"/>
    <p:sldId id="1227" r:id="rId90"/>
    <p:sldId id="1327" r:id="rId91"/>
    <p:sldId id="3661" r:id="rId92"/>
    <p:sldId id="1194" r:id="rId93"/>
    <p:sldId id="1212" r:id="rId94"/>
    <p:sldId id="3671" r:id="rId95"/>
    <p:sldId id="3672" r:id="rId96"/>
    <p:sldId id="407" r:id="rId97"/>
    <p:sldId id="1215" r:id="rId98"/>
    <p:sldId id="3644" r:id="rId99"/>
    <p:sldId id="474" r:id="rId100"/>
    <p:sldId id="1228" r:id="rId101"/>
    <p:sldId id="475" r:id="rId102"/>
    <p:sldId id="1217" r:id="rId103"/>
    <p:sldId id="478" r:id="rId104"/>
    <p:sldId id="3658" r:id="rId105"/>
    <p:sldId id="483" r:id="rId106"/>
    <p:sldId id="3650" r:id="rId107"/>
    <p:sldId id="482" r:id="rId108"/>
    <p:sldId id="3625" r:id="rId109"/>
    <p:sldId id="484" r:id="rId110"/>
    <p:sldId id="1203" r:id="rId111"/>
    <p:sldId id="1207" r:id="rId112"/>
    <p:sldId id="1333" r:id="rId113"/>
    <p:sldId id="1204" r:id="rId114"/>
    <p:sldId id="1205" r:id="rId115"/>
    <p:sldId id="1335" r:id="rId116"/>
    <p:sldId id="3659" r:id="rId117"/>
    <p:sldId id="485" r:id="rId118"/>
    <p:sldId id="486" r:id="rId119"/>
    <p:sldId id="487" r:id="rId120"/>
    <p:sldId id="1310" r:id="rId121"/>
    <p:sldId id="3687" r:id="rId122"/>
    <p:sldId id="3648" r:id="rId123"/>
    <p:sldId id="504" r:id="rId124"/>
    <p:sldId id="492" r:id="rId125"/>
    <p:sldId id="3681" r:id="rId126"/>
    <p:sldId id="488" r:id="rId127"/>
    <p:sldId id="1229" r:id="rId128"/>
    <p:sldId id="493" r:id="rId129"/>
    <p:sldId id="494" r:id="rId130"/>
    <p:sldId id="288" r:id="rId131"/>
    <p:sldId id="3641" r:id="rId132"/>
    <p:sldId id="1155" r:id="rId133"/>
    <p:sldId id="500" r:id="rId1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g 1" id="{51A6CDD0-3907-8748-94E2-D27D91B54783}">
          <p14:sldIdLst>
            <p14:sldId id="256"/>
            <p14:sldId id="382"/>
            <p14:sldId id="258"/>
            <p14:sldId id="418"/>
            <p14:sldId id="259"/>
            <p14:sldId id="260"/>
            <p14:sldId id="261"/>
            <p14:sldId id="460"/>
            <p14:sldId id="443"/>
            <p14:sldId id="428"/>
            <p14:sldId id="1306"/>
            <p14:sldId id="264"/>
            <p14:sldId id="446"/>
            <p14:sldId id="637"/>
            <p14:sldId id="1316"/>
            <p14:sldId id="1317"/>
            <p14:sldId id="1319"/>
            <p14:sldId id="3685"/>
            <p14:sldId id="3688"/>
            <p14:sldId id="1322"/>
            <p14:sldId id="447"/>
            <p14:sldId id="267"/>
            <p14:sldId id="268"/>
            <p14:sldId id="489"/>
            <p14:sldId id="279"/>
            <p14:sldId id="3662"/>
            <p14:sldId id="257"/>
            <p14:sldId id="3663"/>
            <p14:sldId id="272"/>
            <p14:sldId id="3664"/>
            <p14:sldId id="3665"/>
            <p14:sldId id="3674"/>
            <p14:sldId id="1325"/>
            <p14:sldId id="3630"/>
            <p14:sldId id="3631"/>
            <p14:sldId id="3678"/>
            <p14:sldId id="3652"/>
            <p14:sldId id="3657"/>
            <p14:sldId id="3633"/>
            <p14:sldId id="3634"/>
            <p14:sldId id="3679"/>
            <p14:sldId id="3680"/>
            <p14:sldId id="3635"/>
            <p14:sldId id="3636"/>
            <p14:sldId id="3666"/>
            <p14:sldId id="278"/>
            <p14:sldId id="3637"/>
            <p14:sldId id="3638"/>
            <p14:sldId id="3639"/>
            <p14:sldId id="3667"/>
            <p14:sldId id="3676"/>
            <p14:sldId id="3645"/>
            <p14:sldId id="3646"/>
            <p14:sldId id="3677"/>
            <p14:sldId id="3668"/>
            <p14:sldId id="3669"/>
            <p14:sldId id="3670"/>
            <p14:sldId id="1220"/>
            <p14:sldId id="1197"/>
            <p14:sldId id="283"/>
            <p14:sldId id="324"/>
            <p14:sldId id="302"/>
            <p14:sldId id="269"/>
            <p14:sldId id="408"/>
            <p14:sldId id="1221"/>
            <p14:sldId id="303"/>
            <p14:sldId id="1187"/>
            <p14:sldId id="323"/>
            <p14:sldId id="336"/>
            <p14:sldId id="337"/>
            <p14:sldId id="338"/>
            <p14:sldId id="339"/>
            <p14:sldId id="340"/>
            <p14:sldId id="341"/>
            <p14:sldId id="1326"/>
            <p14:sldId id="345"/>
            <p14:sldId id="1223"/>
            <p14:sldId id="1192"/>
            <p14:sldId id="361"/>
            <p14:sldId id="1208"/>
            <p14:sldId id="342"/>
            <p14:sldId id="1200"/>
            <p14:sldId id="1201"/>
            <p14:sldId id="1328"/>
            <p14:sldId id="1227"/>
            <p14:sldId id="1327"/>
            <p14:sldId id="3661"/>
            <p14:sldId id="1194"/>
          </p14:sldIdLst>
        </p14:section>
        <p14:section name="Dag 2" id="{02397868-5C0C-7D4E-8D5F-A47C451AE0C2}">
          <p14:sldIdLst>
            <p14:sldId id="1212"/>
            <p14:sldId id="3671"/>
            <p14:sldId id="3672"/>
            <p14:sldId id="407"/>
            <p14:sldId id="1215"/>
            <p14:sldId id="3644"/>
            <p14:sldId id="474"/>
            <p14:sldId id="1228"/>
            <p14:sldId id="475"/>
            <p14:sldId id="1217"/>
            <p14:sldId id="478"/>
            <p14:sldId id="3658"/>
            <p14:sldId id="483"/>
            <p14:sldId id="3650"/>
            <p14:sldId id="482"/>
            <p14:sldId id="3625"/>
            <p14:sldId id="484"/>
            <p14:sldId id="1203"/>
            <p14:sldId id="1207"/>
            <p14:sldId id="1333"/>
            <p14:sldId id="1204"/>
            <p14:sldId id="1205"/>
            <p14:sldId id="1335"/>
            <p14:sldId id="3659"/>
            <p14:sldId id="485"/>
            <p14:sldId id="486"/>
            <p14:sldId id="487"/>
            <p14:sldId id="1310"/>
            <p14:sldId id="3687"/>
            <p14:sldId id="3648"/>
            <p14:sldId id="504"/>
            <p14:sldId id="492"/>
            <p14:sldId id="3681"/>
            <p14:sldId id="488"/>
            <p14:sldId id="1229"/>
            <p14:sldId id="493"/>
            <p14:sldId id="494"/>
            <p14:sldId id="288"/>
            <p14:sldId id="3641"/>
            <p14:sldId id="1155"/>
            <p14:sldId id="5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11B81F-2183-9401-EE28-8B096FF9E756}" name="Svante Tidholm" initials="ST" userId="S::svante.tidholm@mfj.se::7f5e1503-ea1b-4cec-8dd2-864e4af81273" providerId="AD"/>
  <p188:author id="{72701949-4256-5F64-8854-09B1936900E0}" name="Agnes Blunck" initials="AB" userId="S::agnes.blunck@mfj.se::0b44d50f-09f2-4982-a6d5-bece8584cd8b" providerId="AD"/>
  <p188:author id="{9FD5285A-CB9C-C5CF-42D5-D412CD3A6A29}" name="Josefine Bimstrand" initials="JB" userId="S::josefine.bimstrand@mfj.se::5611d461-7f0f-4ffc-8103-844a6d751847" providerId="AD"/>
  <p188:author id="{8D89DDDB-97A2-F68F-59CF-159BF678B16A}" name="Emilia Eriksson" initials="EE" userId="S::emilia.eriksson@mfj.se::661306ae-6a24-4d6d-81fe-14669789b255" providerId="AD"/>
  <p188:author id="{307C04FC-52FC-1567-E9C0-732E39575408}" name="Adam Wassrin" initials="AW" userId="S::adam.wassrin@mfj.se::4db03747-c180-4f3d-91e1-9939efb3f4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1499"/>
    <a:srgbClr val="400F88"/>
    <a:srgbClr val="E4EBFB"/>
    <a:srgbClr val="5F4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55466" autoAdjust="0"/>
  </p:normalViewPr>
  <p:slideViewPr>
    <p:cSldViewPr snapToGrid="0">
      <p:cViewPr varScale="1">
        <p:scale>
          <a:sx n="56" d="100"/>
          <a:sy n="56" d="100"/>
        </p:scale>
        <p:origin x="160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Wassrin" userId="S::adam.wassrin@mfj.se::4db03747-c180-4f3d-91e1-9939efb3f48e" providerId="AD" clId="Web-{F8AA1095-47DE-1992-CA9D-E299CD31412C}"/>
    <pc:docChg chg="delSld modSection">
      <pc:chgData name="Adam Wassrin" userId="S::adam.wassrin@mfj.se::4db03747-c180-4f3d-91e1-9939efb3f48e" providerId="AD" clId="Web-{F8AA1095-47DE-1992-CA9D-E299CD31412C}" dt="2026-05-06T19:20:14.600" v="0"/>
      <pc:docMkLst>
        <pc:docMk/>
      </pc:docMkLst>
    </pc:docChg>
  </pc:docChgLst>
  <pc:docChgLst>
    <pc:chgData name="Adam Wassrin" userId="S::adam.wassrin@mfj.se::4db03747-c180-4f3d-91e1-9939efb3f48e" providerId="AD" clId="Web-{321A541F-3325-12A4-3B52-E38D2BF01AD5}"/>
    <pc:docChg chg="addSld delSld modSection">
      <pc:chgData name="Adam Wassrin" userId="S::adam.wassrin@mfj.se::4db03747-c180-4f3d-91e1-9939efb3f48e" providerId="AD" clId="Web-{321A541F-3325-12A4-3B52-E38D2BF01AD5}" dt="2026-05-24T13:05:53.300" v="1"/>
      <pc:docMkLst>
        <pc:docMk/>
      </pc:docMkLst>
      <pc:sldChg chg="add">
        <pc:chgData name="Adam Wassrin" userId="S::adam.wassrin@mfj.se::4db03747-c180-4f3d-91e1-9939efb3f48e" providerId="AD" clId="Web-{321A541F-3325-12A4-3B52-E38D2BF01AD5}" dt="2026-05-24T13:05:45.988" v="0"/>
        <pc:sldMkLst>
          <pc:docMk/>
          <pc:sldMk cId="2526662007" sldId="3688"/>
        </pc:sldMkLst>
      </pc:sldChg>
    </pc:docChg>
  </pc:docChgLst>
  <pc:docChgLst>
    <pc:chgData name="Adam Wassrin" userId="4db03747-c180-4f3d-91e1-9939efb3f48e" providerId="ADAL" clId="{488F81E7-BA02-5DDE-8CEF-4754D98C95FE}"/>
    <pc:docChg chg="undo custSel addSld delSld modSld sldOrd modSection">
      <pc:chgData name="Adam Wassrin" userId="4db03747-c180-4f3d-91e1-9939efb3f48e" providerId="ADAL" clId="{488F81E7-BA02-5DDE-8CEF-4754D98C95FE}" dt="2026-06-01T12:40:15.878" v="21" actId="26606"/>
      <pc:docMkLst>
        <pc:docMk/>
      </pc:docMkLst>
      <pc:sldChg chg="mod modShow">
        <pc:chgData name="Adam Wassrin" userId="4db03747-c180-4f3d-91e1-9939efb3f48e" providerId="ADAL" clId="{488F81E7-BA02-5DDE-8CEF-4754D98C95FE}" dt="2026-05-24T12:06:59.164" v="15" actId="729"/>
        <pc:sldMkLst>
          <pc:docMk/>
          <pc:sldMk cId="999440025" sldId="1310"/>
        </pc:sldMkLst>
      </pc:sldChg>
      <pc:sldChg chg="addSp delSp modSp mod">
        <pc:chgData name="Adam Wassrin" userId="4db03747-c180-4f3d-91e1-9939efb3f48e" providerId="ADAL" clId="{488F81E7-BA02-5DDE-8CEF-4754D98C95FE}" dt="2026-06-01T12:40:15.878" v="21" actId="26606"/>
        <pc:sldMkLst>
          <pc:docMk/>
          <pc:sldMk cId="1801742621" sldId="1328"/>
        </pc:sldMkLst>
        <pc:spChg chg="add">
          <ac:chgData name="Adam Wassrin" userId="4db03747-c180-4f3d-91e1-9939efb3f48e" providerId="ADAL" clId="{488F81E7-BA02-5DDE-8CEF-4754D98C95FE}" dt="2026-06-01T12:40:15.878" v="21" actId="26606"/>
          <ac:spMkLst>
            <pc:docMk/>
            <pc:sldMk cId="1801742621" sldId="1328"/>
            <ac:spMk id="46" creationId="{42A4FC2C-047E-45A5-965D-8E1E3BF09BC6}"/>
          </ac:spMkLst>
        </pc:spChg>
        <pc:picChg chg="add mod">
          <ac:chgData name="Adam Wassrin" userId="4db03747-c180-4f3d-91e1-9939efb3f48e" providerId="ADAL" clId="{488F81E7-BA02-5DDE-8CEF-4754D98C95FE}" dt="2026-06-01T12:40:15.878" v="21" actId="26606"/>
          <ac:picMkLst>
            <pc:docMk/>
            <pc:sldMk cId="1801742621" sldId="1328"/>
            <ac:picMk id="6" creationId="{20368D48-3B8A-F6CF-84C9-3D638FCC0090}"/>
          </ac:picMkLst>
        </pc:picChg>
      </pc:sldChg>
      <pc:sldChg chg="delSp add setBg delDesignElem">
        <pc:chgData name="Adam Wassrin" userId="4db03747-c180-4f3d-91e1-9939efb3f48e" providerId="ADAL" clId="{488F81E7-BA02-5DDE-8CEF-4754D98C95FE}" dt="2026-05-24T12:06:41.103" v="13"/>
        <pc:sldMkLst>
          <pc:docMk/>
          <pc:sldMk cId="1717814213" sldId="3687"/>
        </pc:sldMkLst>
      </pc:sldChg>
    </pc:docChg>
  </pc:docChgLst>
  <pc:docChgLst>
    <pc:chgData name="Agnes Blunck" userId="0b44d50f-09f2-4982-a6d5-bece8584cd8b" providerId="ADAL" clId="{25DEFF90-72A5-539B-AAC8-9E56C6BFA995}"/>
    <pc:docChg chg="undo custSel addSld delSld modSld sldOrd modSection">
      <pc:chgData name="Agnes Blunck" userId="0b44d50f-09f2-4982-a6d5-bece8584cd8b" providerId="ADAL" clId="{25DEFF90-72A5-539B-AAC8-9E56C6BFA995}" dt="2026-06-04T12:54:06.676" v="7358" actId="2696"/>
      <pc:docMkLst>
        <pc:docMk/>
      </pc:docMkLst>
      <pc:sldChg chg="del">
        <pc:chgData name="Agnes Blunck" userId="0b44d50f-09f2-4982-a6d5-bece8584cd8b" providerId="ADAL" clId="{25DEFF90-72A5-539B-AAC8-9E56C6BFA995}" dt="2026-06-04T12:54:06.676" v="7358" actId="2696"/>
        <pc:sldMkLst>
          <pc:docMk/>
          <pc:sldMk cId="2868446240" sldId="1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9E225-C065-7146-A183-775464B7DDBF}" type="datetimeFigureOut">
              <a:rPr lang="sv-SE" smtClean="0"/>
              <a:t>2026-06-04</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C067B-9CE4-1A4B-8AE5-B35BE213FF10}" type="slidenum">
              <a:rPr lang="sv-SE" smtClean="0"/>
              <a:t>‹#›</a:t>
            </a:fld>
            <a:endParaRPr/>
          </a:p>
        </p:txBody>
      </p:sp>
    </p:spTree>
    <p:extLst>
      <p:ext uri="{BB962C8B-B14F-4D97-AF65-F5344CB8AC3E}">
        <p14:creationId xmlns:p14="http://schemas.microsoft.com/office/powerpoint/2010/main" val="325346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jXtCs040z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a:t>Säkerställ </a:t>
            </a:r>
            <a:r>
              <a:rPr lang="sv-SE" err="1"/>
              <a:t>wifi</a:t>
            </a:r>
            <a:r>
              <a:rPr lang="sv-SE"/>
              <a:t> och ljud.</a:t>
            </a:r>
          </a:p>
          <a:p>
            <a:pPr marL="171450" indent="-171450">
              <a:buFont typeface="Arial" panose="020B0604020202020204" pitchFamily="34" charset="0"/>
              <a:buChar char="•"/>
            </a:pPr>
            <a:r>
              <a:rPr lang="sv-SE"/>
              <a:t>Förbered övningar på </a:t>
            </a:r>
            <a:r>
              <a:rPr lang="sv-SE" err="1"/>
              <a:t>mvpsverige.se</a:t>
            </a:r>
            <a:r>
              <a:rPr lang="sv-SE"/>
              <a:t>.</a:t>
            </a:r>
          </a:p>
          <a:p>
            <a:pPr marL="171450" indent="-171450">
              <a:buFont typeface="Arial" panose="020B0604020202020204" pitchFamily="34" charset="0"/>
              <a:buChar char="•"/>
            </a:pPr>
            <a:r>
              <a:rPr lang="sv-SE"/>
              <a:t>Kolla passande platser för lilla rummet.</a:t>
            </a:r>
          </a:p>
          <a:p>
            <a:pPr marL="171450" indent="-171450">
              <a:buFont typeface="Arial" panose="020B0604020202020204" pitchFamily="34" charset="0"/>
              <a:buChar char="•"/>
            </a:pPr>
            <a:r>
              <a:rPr lang="sv-SE"/>
              <a:t>Dölj </a:t>
            </a:r>
            <a:r>
              <a:rPr lang="sv-SE" err="1"/>
              <a:t>slides</a:t>
            </a:r>
            <a:r>
              <a:rPr lang="sv-SE"/>
              <a:t> från mellanstadiet/högstadiet/gymnasiet beroende på utbildning.</a:t>
            </a:r>
          </a:p>
          <a:p>
            <a:pPr marL="171450" indent="-171450">
              <a:buFont typeface="Arial" panose="020B0604020202020204" pitchFamily="34" charset="0"/>
              <a:buChar char="•"/>
            </a:pPr>
            <a:r>
              <a:rPr lang="sv-SE"/>
              <a:t>Kolla närvaro och fyll i deltagarlistan.</a:t>
            </a:r>
          </a:p>
        </p:txBody>
      </p:sp>
      <p:sp>
        <p:nvSpPr>
          <p:cNvPr id="4" name="Platshållare för bildnummer 3"/>
          <p:cNvSpPr>
            <a:spLocks noGrp="1"/>
          </p:cNvSpPr>
          <p:nvPr>
            <p:ph type="sldNum" sz="quarter" idx="5"/>
          </p:nvPr>
        </p:nvSpPr>
        <p:spPr/>
        <p:txBody>
          <a:bodyPr/>
          <a:lstStyle/>
          <a:p>
            <a:fld id="{149C067B-9CE4-1A4B-8AE5-B35BE213FF10}" type="slidenum">
              <a:rPr lang="sv-SE" smtClean="0"/>
              <a:t>1</a:t>
            </a:fld>
            <a:endParaRPr lang="sv-SE"/>
          </a:p>
        </p:txBody>
      </p:sp>
    </p:spTree>
    <p:extLst>
      <p:ext uri="{BB962C8B-B14F-4D97-AF65-F5344CB8AC3E}">
        <p14:creationId xmlns:p14="http://schemas.microsoft.com/office/powerpoint/2010/main" val="42439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i="0" noProof="0" dirty="0">
                <a:effectLst/>
                <a:latin typeface="AGaramondPro"/>
              </a:rPr>
              <a:t>Att göra:</a:t>
            </a:r>
          </a:p>
          <a:p>
            <a:pPr marL="228600" indent="-228600">
              <a:buFont typeface="+mj-lt"/>
              <a:buAutoNum type="arabicPeriod"/>
            </a:pPr>
            <a:r>
              <a:rPr lang="sv-SE" dirty="0"/>
              <a:t>Introducera MVP Skolas processplan och ge en kort sammanfattning av implementeringens olika faser.</a:t>
            </a:r>
          </a:p>
          <a:p>
            <a:pPr marL="228600" indent="-228600">
              <a:buFont typeface="+mj-lt"/>
              <a:buAutoNum type="arabicPeriod"/>
            </a:pPr>
            <a:r>
              <a:rPr lang="sv-SE" dirty="0"/>
              <a:t>Lyft de insatser vi redan genomfört tillsammans med skolans ledning.</a:t>
            </a:r>
          </a:p>
          <a:p>
            <a:pPr marL="228600" indent="-228600">
              <a:buFont typeface="+mj-lt"/>
              <a:buAutoNum type="arabicPeriod"/>
            </a:pPr>
            <a:r>
              <a:rPr lang="sv-SE" dirty="0"/>
              <a:t>Gå igenom utbildningens två delar:</a:t>
            </a:r>
          </a:p>
          <a:p>
            <a:pPr marL="685800" lvl="1" indent="-228600" defTabSz="946313">
              <a:buFont typeface="Arial" panose="020B0604020202020204" pitchFamily="34" charset="0"/>
              <a:buChar char="•"/>
              <a:defRPr/>
            </a:pPr>
            <a:r>
              <a:rPr lang="sv-SE" b="0" i="0" u="none" dirty="0">
                <a:solidFill>
                  <a:srgbClr val="FF0000"/>
                </a:solidFill>
              </a:rPr>
              <a:t>Del 1. Teoriutbildningen </a:t>
            </a:r>
          </a:p>
          <a:p>
            <a:pPr marL="685800" marR="0" lvl="1" indent="-228600" algn="l" defTabSz="94631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u="none" dirty="0">
                <a:solidFill>
                  <a:srgbClr val="FF0000"/>
                </a:solidFill>
              </a:rPr>
              <a:t>Del 2. Ledarutbildningen </a:t>
            </a:r>
            <a:r>
              <a:rPr lang="sv-SE" b="0" dirty="0"/>
              <a:t>– där vi befinner oss idag</a:t>
            </a:r>
            <a:endParaRPr lang="sv-SE" b="0" i="0" u="none" dirty="0">
              <a:solidFill>
                <a:srgbClr val="FF0000"/>
              </a:solidFill>
            </a:endParaRPr>
          </a:p>
          <a:p>
            <a:pPr marL="228600" indent="-228600">
              <a:buFont typeface="+mj-lt"/>
              <a:buAutoNum type="arabicPeriod"/>
            </a:pPr>
            <a:r>
              <a:rPr lang="sv-SE" dirty="0"/>
              <a:t>Tydliggör att man behöver genomföra </a:t>
            </a:r>
            <a:r>
              <a:rPr lang="sv-SE" b="1" dirty="0"/>
              <a:t>båda delarna</a:t>
            </a:r>
            <a:r>
              <a:rPr lang="sv-SE" dirty="0"/>
              <a:t> för att tillgodoräkna sig hela utbildningen.</a:t>
            </a:r>
          </a:p>
          <a:p>
            <a:endParaRPr lang="sv-SE" dirty="0"/>
          </a:p>
          <a:p>
            <a:endParaRPr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10</a:t>
            </a:fld>
            <a:endParaRPr lang="sv-SE"/>
          </a:p>
        </p:txBody>
      </p:sp>
    </p:spTree>
    <p:extLst>
      <p:ext uri="{BB962C8B-B14F-4D97-AF65-F5344CB8AC3E}">
        <p14:creationId xmlns:p14="http://schemas.microsoft.com/office/powerpoint/2010/main" val="27434672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Fråga: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212529"/>
                </a:solidFill>
                <a:effectLst/>
                <a:latin typeface="Open Sans" panose="020B0606030504020204" pitchFamily="34" charset="0"/>
              </a:rPr>
              <a:t>Är situationen realistisk?</a:t>
            </a:r>
          </a:p>
          <a:p>
            <a:pPr marL="685800" lvl="1" indent="-228600">
              <a:buFont typeface="Arial" panose="020B0604020202020204" pitchFamily="34" charset="0"/>
              <a:buChar char="•"/>
            </a:pPr>
            <a:r>
              <a:rPr lang="sv-SE"/>
              <a:t>Är det någon som känner igen sig eller som har varit med om något liknande?</a:t>
            </a:r>
          </a:p>
          <a:p>
            <a:pPr marL="228600" lvl="0" indent="-228600">
              <a:buFont typeface="+mj-lt"/>
              <a:buAutoNum type="arabicPeriod"/>
            </a:pPr>
            <a:r>
              <a:rPr lang="sv-SE"/>
              <a:t>Om scenariot inte upplevs som realistiskt ber du gruppen justera beskrivningen.</a:t>
            </a:r>
          </a:p>
        </p:txBody>
      </p:sp>
      <p:sp>
        <p:nvSpPr>
          <p:cNvPr id="4" name="Platshållare för bildnummer 3"/>
          <p:cNvSpPr>
            <a:spLocks noGrp="1"/>
          </p:cNvSpPr>
          <p:nvPr>
            <p:ph type="sldNum" sz="quarter" idx="5"/>
          </p:nvPr>
        </p:nvSpPr>
        <p:spPr/>
        <p:txBody>
          <a:bodyPr/>
          <a:lstStyle/>
          <a:p>
            <a:fld id="{F29E5D8B-393A-C54A-9D94-1E7914ED0C31}" type="slidenum">
              <a:rPr lang="sv-SE" smtClean="0"/>
              <a:t>100</a:t>
            </a:fld>
            <a:endParaRPr lang="sv-SE"/>
          </a:p>
        </p:txBody>
      </p:sp>
    </p:spTree>
    <p:extLst>
      <p:ext uri="{BB962C8B-B14F-4D97-AF65-F5344CB8AC3E}">
        <p14:creationId xmlns:p14="http://schemas.microsoft.com/office/powerpoint/2010/main" val="22991743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prata om hur man som åskådare hade kunnat ingripa i den här situationen.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a:solidFill>
                  <a:schemeClr val="tx1"/>
                </a:solidFill>
                <a:effectLst/>
                <a:latin typeface="+mn-lt"/>
                <a:ea typeface="+mn-ea"/>
                <a:cs typeface="+mn-cs"/>
              </a:rPr>
              <a:t>Gå vidare till ingripandestrategierna på nästa slide.</a:t>
            </a:r>
          </a:p>
          <a:p>
            <a:pPr marL="228600" indent="-228600">
              <a:buFont typeface="+mj-lt"/>
              <a:buAutoNum type="arabicPeriod"/>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101</a:t>
            </a:fld>
            <a:endParaRPr lang="sv-SE"/>
          </a:p>
        </p:txBody>
      </p:sp>
    </p:spTree>
    <p:extLst>
      <p:ext uri="{BB962C8B-B14F-4D97-AF65-F5344CB8AC3E}">
        <p14:creationId xmlns:p14="http://schemas.microsoft.com/office/powerpoint/2010/main" val="13896035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7745-F7C8-5F1F-15B6-69881656C9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CE601E-B028-1658-7517-4228DE518E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D247218-503C-C61A-BFC2-86B38EDBB0CB}"/>
              </a:ext>
            </a:extLst>
          </p:cNvPr>
          <p:cNvSpPr>
            <a:spLocks noGrp="1"/>
          </p:cNvSpPr>
          <p:nvPr>
            <p:ph type="body" idx="1"/>
          </p:nvPr>
        </p:nvSpPr>
        <p:spPr/>
        <p:txBody>
          <a:bodyPr/>
          <a:lstStyle/>
          <a:p>
            <a:r>
              <a:rPr lang="sv-SE" dirty="0"/>
              <a:t>Att göra:</a:t>
            </a:r>
          </a:p>
          <a:p>
            <a:pPr marL="228600" indent="-228600" rtl="0">
              <a:buFont typeface="+mj-lt"/>
              <a:buAutoNum type="arabicPeriod"/>
            </a:pPr>
            <a:r>
              <a:rPr lang="sv-SE" dirty="0"/>
              <a:t>Uppmuntra </a:t>
            </a:r>
            <a:r>
              <a:rPr lang="sv-SE" u="none" dirty="0"/>
              <a:t>deltagarna att </a:t>
            </a:r>
            <a:r>
              <a:rPr lang="sv-SE" sz="1200" b="0" i="0" u="none" kern="1200" dirty="0">
                <a:solidFill>
                  <a:schemeClr val="tx1"/>
                </a:solidFill>
                <a:effectLst/>
                <a:latin typeface="+mn-lt"/>
                <a:ea typeface="+mn-ea"/>
                <a:cs typeface="+mn-cs"/>
              </a:rPr>
              <a:t>ge </a:t>
            </a:r>
            <a:r>
              <a:rPr lang="sv-SE" sz="1200" b="0" i="0" u="sng" kern="1200" dirty="0">
                <a:solidFill>
                  <a:schemeClr val="tx1"/>
                </a:solidFill>
                <a:effectLst/>
                <a:latin typeface="+mn-lt"/>
                <a:ea typeface="+mn-ea"/>
                <a:cs typeface="+mn-cs"/>
              </a:rPr>
              <a:t>exempel</a:t>
            </a:r>
            <a:r>
              <a:rPr lang="sv-SE" sz="1200" b="0" i="0" u="none" kern="1200" dirty="0">
                <a:solidFill>
                  <a:schemeClr val="tx1"/>
                </a:solidFill>
                <a:effectLst/>
                <a:latin typeface="+mn-lt"/>
                <a:ea typeface="+mn-ea"/>
                <a:cs typeface="+mn-cs"/>
              </a:rPr>
              <a:t> på hur </a:t>
            </a:r>
            <a:r>
              <a:rPr lang="sv-SE" sz="1200" b="0" i="0" kern="1200" dirty="0">
                <a:solidFill>
                  <a:schemeClr val="tx1"/>
                </a:solidFill>
                <a:effectLst/>
                <a:latin typeface="+mn-lt"/>
                <a:ea typeface="+mn-ea"/>
                <a:cs typeface="+mn-cs"/>
              </a:rPr>
              <a:t>man hade kunnat:</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Ta hjälp av andra</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Distrahera</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Ingripa direkt</a:t>
            </a:r>
          </a:p>
          <a:p>
            <a:pPr marL="628650" lvl="1" indent="-171450" rtl="0">
              <a:buFont typeface="Arial" panose="020B0604020202020204" pitchFamily="34" charset="0"/>
              <a:buChar char="•"/>
            </a:pPr>
            <a:r>
              <a:rPr lang="sv-SE" sz="1200" b="0" i="0" kern="1200" dirty="0">
                <a:solidFill>
                  <a:schemeClr val="tx1"/>
                </a:solidFill>
                <a:effectLst/>
                <a:latin typeface="+mn-lt"/>
                <a:ea typeface="+mn-ea"/>
                <a:cs typeface="+mn-cs"/>
              </a:rPr>
              <a:t>Ge omsorg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Låt deltagarna diskutera i smågrupper.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kern="1200" dirty="0">
                <a:solidFill>
                  <a:schemeClr val="tx1"/>
                </a:solidFill>
                <a:effectLst/>
                <a:latin typeface="+mn-lt"/>
                <a:ea typeface="+mn-ea"/>
                <a:cs typeface="+mn-cs"/>
              </a:rPr>
              <a:t>Följ upp förslagen i helgrupp.</a:t>
            </a:r>
          </a:p>
          <a:p>
            <a:endParaRPr lang="sv-SE" dirty="0"/>
          </a:p>
        </p:txBody>
      </p:sp>
      <p:sp>
        <p:nvSpPr>
          <p:cNvPr id="4" name="Platshållare för bildnummer 3">
            <a:extLst>
              <a:ext uri="{FF2B5EF4-FFF2-40B4-BE49-F238E27FC236}">
                <a16:creationId xmlns:a16="http://schemas.microsoft.com/office/drawing/2014/main" id="{789E0A13-0477-57A2-C25B-5812D72D587B}"/>
              </a:ext>
            </a:extLst>
          </p:cNvPr>
          <p:cNvSpPr>
            <a:spLocks noGrp="1"/>
          </p:cNvSpPr>
          <p:nvPr>
            <p:ph type="sldNum" sz="quarter" idx="5"/>
          </p:nvPr>
        </p:nvSpPr>
        <p:spPr/>
        <p:txBody>
          <a:bodyPr/>
          <a:lstStyle/>
          <a:p>
            <a:fld id="{F29E5D8B-393A-C54A-9D94-1E7914ED0C31}" type="slidenum">
              <a:rPr lang="sv-SE" smtClean="0"/>
              <a:t>102</a:t>
            </a:fld>
            <a:endParaRPr lang="sv-SE"/>
          </a:p>
        </p:txBody>
      </p:sp>
    </p:spTree>
    <p:extLst>
      <p:ext uri="{BB962C8B-B14F-4D97-AF65-F5344CB8AC3E}">
        <p14:creationId xmlns:p14="http://schemas.microsoft.com/office/powerpoint/2010/main" val="5070591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mån av tid)</a:t>
            </a:r>
          </a:p>
          <a:p>
            <a:endParaRPr lang="sv-SE" dirty="0"/>
          </a:p>
          <a:p>
            <a:r>
              <a:rPr lang="sv-SE" dirty="0"/>
              <a:t>Att göra: </a:t>
            </a:r>
          </a:p>
          <a:p>
            <a:pPr marL="228600" indent="-228600">
              <a:buFont typeface="+mj-lt"/>
              <a:buAutoNum type="arabicPeriod"/>
            </a:pPr>
            <a:r>
              <a:rPr lang="sv-SE" dirty="0"/>
              <a:t>Låt deltagarna diskutera frågorna i smågrupper.</a:t>
            </a:r>
          </a:p>
          <a:p>
            <a:pPr marL="228600" indent="-228600">
              <a:buFont typeface="+mj-lt"/>
              <a:buAutoNum type="arabicPeriod"/>
            </a:pPr>
            <a:r>
              <a:rPr lang="sv-SE" dirty="0"/>
              <a:t>Följ upp i helgrupp.</a:t>
            </a:r>
          </a:p>
          <a:p>
            <a:pPr marL="0" indent="0">
              <a:buFont typeface="+mj-lt"/>
              <a:buNone/>
            </a:pPr>
            <a:endParaRPr lang="sv-SE" dirty="0"/>
          </a:p>
          <a:p>
            <a:endParaRPr lang="sv-SE" dirty="0"/>
          </a:p>
          <a:p>
            <a:endParaRPr lang="sv-SE" dirty="0"/>
          </a:p>
          <a:p>
            <a:endParaRPr lang="sv-SE" dirty="0"/>
          </a:p>
          <a:p>
            <a:endParaRPr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103</a:t>
            </a:fld>
            <a:endParaRPr lang="sv-SE"/>
          </a:p>
        </p:txBody>
      </p:sp>
    </p:spTree>
    <p:extLst>
      <p:ext uri="{BB962C8B-B14F-4D97-AF65-F5344CB8AC3E}">
        <p14:creationId xmlns:p14="http://schemas.microsoft.com/office/powerpoint/2010/main" val="19485046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i="0" dirty="0">
                <a:solidFill>
                  <a:srgbClr val="000000"/>
                </a:solidFill>
                <a:effectLst/>
                <a:latin typeface="Calibri" panose="020F0502020204030204" pitchFamily="34" charset="0"/>
              </a:rPr>
              <a:t>Vid behov </a:t>
            </a:r>
            <a:r>
              <a:rPr lang="sv-SE" sz="1800" b="0" i="0" dirty="0">
                <a:solidFill>
                  <a:srgbClr val="000000"/>
                </a:solidFill>
                <a:effectLst/>
                <a:latin typeface="Calibri" panose="020F0502020204030204" pitchFamily="34" charset="0"/>
              </a:rPr>
              <a:t>–</a:t>
            </a:r>
            <a:r>
              <a:rPr lang="sv-SE" sz="1800" b="1" i="0" dirty="0">
                <a:solidFill>
                  <a:srgbClr val="000000"/>
                </a:solidFill>
                <a:effectLst/>
                <a:latin typeface="Calibri" panose="020F0502020204030204" pitchFamily="34" charset="0"/>
              </a:rPr>
              <a:t> upplever ni att gruppen har en splittrad bild av rasism, kan ni dela definitionen av rasism som vi utgår från i MVP.</a:t>
            </a:r>
            <a:endParaRPr lang="sv-SE" sz="1800" b="0" i="0" dirty="0">
              <a:solidFill>
                <a:srgbClr val="000000"/>
              </a:solidFill>
              <a:effectLst/>
              <a:latin typeface="Calibri" panose="020F0502020204030204" pitchFamily="34" charset="0"/>
            </a:endParaRPr>
          </a:p>
          <a:p>
            <a:endParaRPr lang="sv-SE" sz="1800" b="0" i="0" dirty="0">
              <a:solidFill>
                <a:srgbClr val="000000"/>
              </a:solidFill>
              <a:effectLst/>
              <a:latin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i="0" dirty="0"/>
              <a:t>Definitionen av rasism kommer från samhällsforskaren </a:t>
            </a:r>
            <a:r>
              <a:rPr lang="sv-SE" i="0" dirty="0" err="1"/>
              <a:t>Philomena</a:t>
            </a:r>
            <a:r>
              <a:rPr lang="sv-SE" i="0" dirty="0"/>
              <a:t> </a:t>
            </a:r>
            <a:r>
              <a:rPr lang="sv-SE" i="0" dirty="0" err="1"/>
              <a:t>Essed</a:t>
            </a:r>
            <a:r>
              <a:rPr lang="sv-SE" i="0" dirty="0"/>
              <a:t> som menar att rasism måste förstås som en </a:t>
            </a:r>
            <a:r>
              <a:rPr lang="sv-SE" i="0" u="sng" dirty="0"/>
              <a:t>ideologi, struktur och process </a:t>
            </a:r>
            <a:r>
              <a:rPr lang="sv-SE" i="0" dirty="0"/>
              <a:t>på samma gång: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Ideologin</a:t>
            </a:r>
            <a:r>
              <a:rPr lang="sv-SE" i="0" dirty="0"/>
              <a:t> – handlar här om den samling av idéer och antaganden som bottnar i att människosläktet skulle kunna delas in i olika raser/folkgrupper och att dessa bär på olika egenskaper/förmågor som i sig värderades över- och underlägsna (en hierarki med vitheten som norm).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Struktur</a:t>
            </a:r>
            <a:r>
              <a:rPr lang="sv-SE" i="0" dirty="0"/>
              <a:t> – med ordet struktur menar hon att dessa idéer, antaganden och attityder om människor bildat ett mönster och en maktstruktur över tid. En central del av vad rasism innebär är alltså denna maktstruktur – som är global, och inte bara ses i Sverige.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t>Process</a:t>
            </a:r>
            <a:r>
              <a:rPr lang="sv-SE" i="0" dirty="0"/>
              <a:t> – för att förstå hur rasism fungerar menar </a:t>
            </a:r>
            <a:r>
              <a:rPr lang="sv-SE" i="0" dirty="0" err="1"/>
              <a:t>Essed</a:t>
            </a:r>
            <a:r>
              <a:rPr lang="sv-SE" i="0" dirty="0"/>
              <a:t> att vi därför också måste se på rasism som en process</a:t>
            </a:r>
            <a:r>
              <a:rPr lang="sv-SE" i="1" dirty="0"/>
              <a:t>,</a:t>
            </a:r>
            <a:r>
              <a:rPr lang="sv-SE" i="0" dirty="0"/>
              <a:t> alltså ett typ av ”görande" precis som med andra maktsystem (sexism, homofobi osv). Idéer/normer om människors olikheter baserat på ”ras” lever vidare eftersom vi gör och upprepar rasism i vardagliga antaganden om varandra. Görandet av rasism i vardagliga situationer brukar ibland beskrivas som ”vardagsrasism”.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i="0" dirty="0"/>
          </a:p>
          <a:p>
            <a:r>
              <a:rPr lang="sv-SE" sz="1200" b="0" i="0" u="sng" dirty="0">
                <a:solidFill>
                  <a:srgbClr val="000000"/>
                </a:solidFill>
                <a:effectLst/>
                <a:latin typeface="Calibri" panose="020F0502020204030204" pitchFamily="34" charset="0"/>
              </a:rPr>
              <a:t>Tänk på: </a:t>
            </a:r>
          </a:p>
          <a:p>
            <a:r>
              <a:rPr lang="sv-SE" sz="1200" dirty="0"/>
              <a:t>Ibland kan deltagare tala om ”omvänd rasism”, alltså idén att rasism kan riktas mot vita. I MVP utgår vi dock från att rasism inte bara handlar om enskilda attityder, utan om makt och en historiskt formad rasmaktordning som skapar strukturell ojämlikhet.</a:t>
            </a:r>
          </a:p>
          <a:p>
            <a:r>
              <a:rPr lang="sv-SE" sz="1200" dirty="0"/>
              <a:t>Att bli kränkt eller påhoppad för sin hudfärg är alltid fel och räknas som våld. Men att beskriva det som ”omvänd rasism” förenklar problemet, förminskar den strukturella utsattheten och kan skuldbelägga redan drabbade.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E5D8B-393A-C54A-9D94-1E7914ED0C3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813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Paus</a:t>
            </a:r>
            <a:r>
              <a:rPr lang="sv-SE" dirty="0"/>
              <a:t> – 10.00-10.10 </a:t>
            </a:r>
            <a:r>
              <a:rPr lang="sv-SE" b="0" baseline="0" dirty="0"/>
              <a:t>(10 min)</a:t>
            </a:r>
            <a:endParaRPr lang="sv-SE" dirty="0"/>
          </a:p>
          <a:p>
            <a:endParaRPr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105</a:t>
            </a:fld>
            <a:endParaRPr lang="sv-SE"/>
          </a:p>
        </p:txBody>
      </p:sp>
    </p:spTree>
    <p:extLst>
      <p:ext uri="{BB962C8B-B14F-4D97-AF65-F5344CB8AC3E}">
        <p14:creationId xmlns:p14="http://schemas.microsoft.com/office/powerpoint/2010/main" val="18294796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Samtalsverktyg</a:t>
            </a:r>
            <a:r>
              <a:rPr lang="sv-SE" dirty="0"/>
              <a:t> – 10.10-10.25 (15 min)</a:t>
            </a:r>
          </a:p>
          <a:p>
            <a:endParaRPr lang="sv-SE" dirty="0"/>
          </a:p>
          <a:p>
            <a:r>
              <a:rPr lang="sv-SE" dirty="0"/>
              <a:t>Att göra:</a:t>
            </a:r>
          </a:p>
          <a:p>
            <a:pPr marL="228600" indent="-228600">
              <a:buFont typeface="+mj-lt"/>
              <a:buAutoNum type="arabicPeriod"/>
            </a:pPr>
            <a:r>
              <a:rPr lang="sv-SE" dirty="0"/>
              <a:t>Förmedla att ni nu kommer gå igenom några samtalsverktyg som kan vara hjälpande som samtalsledare.</a:t>
            </a:r>
          </a:p>
        </p:txBody>
      </p:sp>
      <p:sp>
        <p:nvSpPr>
          <p:cNvPr id="4" name="Platshållare för bildnummer 3"/>
          <p:cNvSpPr>
            <a:spLocks noGrp="1"/>
          </p:cNvSpPr>
          <p:nvPr>
            <p:ph type="sldNum" sz="quarter" idx="5"/>
          </p:nvPr>
        </p:nvSpPr>
        <p:spPr/>
        <p:txBody>
          <a:bodyPr/>
          <a:lstStyle/>
          <a:p>
            <a:fld id="{4DC01E4E-69F1-4149-85FE-E8F355F61696}" type="slidenum">
              <a:rPr lang="sv-SE" smtClean="0"/>
              <a:t>106</a:t>
            </a:fld>
            <a:endParaRPr lang="sv-SE"/>
          </a:p>
        </p:txBody>
      </p:sp>
    </p:spTree>
    <p:extLst>
      <p:ext uri="{BB962C8B-B14F-4D97-AF65-F5344CB8AC3E}">
        <p14:creationId xmlns:p14="http://schemas.microsoft.com/office/powerpoint/2010/main" val="25743644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skillnaden mellan öppna och slutna frågor (med hjälp av exemplen på sliden).</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Öppna frågor är att föredra – g</a:t>
            </a:r>
            <a:r>
              <a:rPr lang="sv-SE" dirty="0">
                <a:latin typeface="Open Sans" panose="020B0606030504020204" pitchFamily="34" charset="0"/>
              </a:rPr>
              <a:t>er personer större möjlighet att tänka efter själva.</a:t>
            </a:r>
            <a:endParaRPr lang="sv-SE" sz="1200" b="1"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685800" marR="0" lvl="1" indent="-22860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sv-SE" sz="1200" b="0"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685800" marR="0" lvl="1" indent="-22860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endParaRPr lang="sv-SE" sz="1200" b="0" u="none" strike="noStrike" cap="none" noProof="0" dirty="0">
              <a:solidFill>
                <a:srgbClr val="5B47A0"/>
              </a:solidFill>
              <a:latin typeface="Documan Heavy" pitchFamily="2" charset="77"/>
              <a:ea typeface="Gill Sans"/>
              <a:cs typeface="Arial" panose="020B0604020202020204" pitchFamily="34" charset="0"/>
              <a:sym typeface="Trebuchet M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kern="1200" noProof="0" dirty="0">
              <a:solidFill>
                <a:schemeClr val="tx1"/>
              </a:solidFill>
              <a:effectLst/>
              <a:latin typeface="+mn-lt"/>
              <a:ea typeface="+mn-ea"/>
              <a:cs typeface="+mn-c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107</a:t>
            </a:fld>
            <a:endParaRPr lang="sv-SE"/>
          </a:p>
        </p:txBody>
      </p:sp>
    </p:spTree>
    <p:extLst>
      <p:ext uri="{BB962C8B-B14F-4D97-AF65-F5344CB8AC3E}">
        <p14:creationId xmlns:p14="http://schemas.microsoft.com/office/powerpoint/2010/main" val="15906682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2BD1-EC76-0A8E-9876-50E53F8AE7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6EF417-C020-058F-D106-56C5D837E4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10CE65-C541-C581-FCB6-4B4AC33A78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hur du kan bemöta frågor genom att bjuda in andra att svara (med hjälp av exemplet på sliden).</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Påminn om att MVP-ledaren är där för </a:t>
            </a:r>
            <a:r>
              <a:rPr lang="sv-SE" b="0" i="0" u="sng" dirty="0">
                <a:effectLst/>
              </a:rPr>
              <a:t>leda</a:t>
            </a:r>
            <a:r>
              <a:rPr lang="sv-SE" b="0" i="0" dirty="0">
                <a:effectLst/>
              </a:rPr>
              <a:t> samtalet (inte föra sin egen talan).</a:t>
            </a:r>
            <a:endParaRPr lang="sv-SE" sz="12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2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kern="1200" noProof="0" dirty="0">
              <a:solidFill>
                <a:schemeClr val="tx1"/>
              </a:solidFill>
              <a:effectLst/>
              <a:latin typeface="+mn-lt"/>
              <a:ea typeface="+mn-ea"/>
              <a:cs typeface="+mn-c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2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a:extLst>
              <a:ext uri="{FF2B5EF4-FFF2-40B4-BE49-F238E27FC236}">
                <a16:creationId xmlns:a16="http://schemas.microsoft.com/office/drawing/2014/main" id="{61DF626A-2F3B-D189-CBE3-AE640AC95FCC}"/>
              </a:ext>
            </a:extLst>
          </p:cNvPr>
          <p:cNvSpPr>
            <a:spLocks noGrp="1"/>
          </p:cNvSpPr>
          <p:nvPr>
            <p:ph type="sldNum" sz="quarter" idx="5"/>
          </p:nvPr>
        </p:nvSpPr>
        <p:spPr/>
        <p:txBody>
          <a:bodyPr/>
          <a:lstStyle/>
          <a:p>
            <a:fld id="{4DC01E4E-69F1-4149-85FE-E8F355F61696}" type="slidenum">
              <a:rPr lang="sv-SE" smtClean="0"/>
              <a:t>108</a:t>
            </a:fld>
            <a:endParaRPr lang="sv-SE"/>
          </a:p>
        </p:txBody>
      </p:sp>
    </p:spTree>
    <p:extLst>
      <p:ext uri="{BB962C8B-B14F-4D97-AF65-F5344CB8AC3E}">
        <p14:creationId xmlns:p14="http://schemas.microsoft.com/office/powerpoint/2010/main" val="26178588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 vikten av att bekräfta deltagares tankar och erfarenheter (med </a:t>
            </a:r>
            <a:r>
              <a:rPr lang="sv-SE" sz="1200" b="0" i="0" u="none" strike="noStrike" cap="none" noProof="0" dirty="0">
                <a:solidFill>
                  <a:schemeClr val="dk1"/>
                </a:solidFill>
                <a:latin typeface="Gill Sans"/>
                <a:ea typeface="Gill Sans"/>
                <a:cs typeface="Gill Sans"/>
                <a:sym typeface="Gill Sans"/>
              </a:rPr>
              <a:t>hjälp av exemplen på sliden).</a:t>
            </a:r>
            <a:endParaRPr lang="sv-SE" dirty="0"/>
          </a:p>
          <a:p>
            <a:pPr marL="228600" indent="-228600">
              <a:buFont typeface="+mj-lt"/>
              <a:buAutoNum type="arabicPeriod"/>
            </a:pPr>
            <a:endParaRPr lang="sv-SE" dirty="0"/>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sz="1800" b="0" i="0" u="none" strike="noStrike" dirty="0">
                <a:solidFill>
                  <a:srgbClr val="000000"/>
                </a:solidFill>
                <a:effectLst/>
                <a:latin typeface="Calibri" panose="020F0502020204030204" pitchFamily="34" charset="0"/>
              </a:rPr>
              <a:t>Att bekräfta deltagare handlar om att i ord och handling visa att du ser och hör </a:t>
            </a:r>
            <a:r>
              <a:rPr lang="sv-SE" dirty="0"/>
              <a:t>deltagares tankar/ reflektioner/erfarenheter – utan att döma eller värdera.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Genom ögonkontakt, nyfikenhet och tacksamhet för att deltagare delar med sig – </a:t>
            </a:r>
            <a:r>
              <a:rPr lang="sv-SE" dirty="0"/>
              <a:t>skapar vi förtroende och tillit i samtalet. </a:t>
            </a:r>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109</a:t>
            </a:fld>
            <a:endParaRPr lang="sv-SE"/>
          </a:p>
        </p:txBody>
      </p:sp>
    </p:spTree>
    <p:extLst>
      <p:ext uri="{BB962C8B-B14F-4D97-AF65-F5344CB8AC3E}">
        <p14:creationId xmlns:p14="http://schemas.microsoft.com/office/powerpoint/2010/main" val="469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i="0" u="none" dirty="0">
                <a:solidFill>
                  <a:srgbClr val="FF0000"/>
                </a:solidFill>
              </a:rPr>
              <a:t>Att göra:</a:t>
            </a:r>
          </a:p>
          <a:p>
            <a:pPr marL="228600" indent="-228600" defTabSz="946313">
              <a:buFont typeface="+mj-lt"/>
              <a:buAutoNum type="arabicPeriod"/>
              <a:defRPr/>
            </a:pPr>
            <a:r>
              <a:rPr lang="sv-SE" b="0" i="0" u="none" dirty="0">
                <a:solidFill>
                  <a:srgbClr val="FF0000"/>
                </a:solidFill>
              </a:rPr>
              <a:t>Gå igenom tider och innehåll för dagarna.</a:t>
            </a:r>
          </a:p>
          <a:p>
            <a:pPr marL="228600" indent="-228600" defTabSz="946313">
              <a:buFont typeface="+mj-lt"/>
              <a:buAutoNum type="arabicPeriod"/>
              <a:defRPr/>
            </a:pPr>
            <a:r>
              <a:rPr lang="sv-SE" b="0" i="0" u="none" dirty="0">
                <a:solidFill>
                  <a:srgbClr val="FF0000"/>
                </a:solidFill>
              </a:rPr>
              <a:t>Förmedla att ni kommer ta pauser ungefär en gång i timmen.</a:t>
            </a:r>
          </a:p>
          <a:p>
            <a:endParaRPr lang="sv-SE" dirty="0"/>
          </a:p>
          <a:p>
            <a:endParaRPr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11</a:t>
            </a:fld>
            <a:endParaRPr lang="sv-SE"/>
          </a:p>
        </p:txBody>
      </p:sp>
    </p:spTree>
    <p:extLst>
      <p:ext uri="{BB962C8B-B14F-4D97-AF65-F5344CB8AC3E}">
        <p14:creationId xmlns:p14="http://schemas.microsoft.com/office/powerpoint/2010/main" val="21617052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 typeface="+mj-lt"/>
              <a:buNone/>
              <a:tabLst/>
              <a:defRPr/>
            </a:pPr>
            <a:r>
              <a:rPr lang="sv-SE" sz="1200" b="0" i="0" u="none" strike="noStrike" cap="none" noProof="0" dirty="0">
                <a:solidFill>
                  <a:schemeClr val="dk1"/>
                </a:solidFill>
                <a:latin typeface="Gill Sans"/>
                <a:ea typeface="Gill Sans"/>
                <a:cs typeface="Gill Sans"/>
                <a:sym typeface="Gill Sans"/>
              </a:rPr>
              <a:t>Att göra:</a:t>
            </a: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sv-SE" sz="1200" b="0" i="0" u="none" strike="noStrike" cap="none" noProof="0" dirty="0">
                <a:solidFill>
                  <a:schemeClr val="dk1"/>
                </a:solidFill>
                <a:latin typeface="Gill Sans"/>
                <a:ea typeface="Gill Sans"/>
                <a:cs typeface="Gill Sans"/>
                <a:sym typeface="Gill Sans"/>
              </a:rPr>
              <a:t>Förmedla hur du kan spegla det deltagare säger eller berättar (med hjälp av exemplen på sliden).</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u="none" kern="1200" dirty="0">
              <a:solidFill>
                <a:schemeClr val="tx1"/>
              </a:solidFill>
              <a:effectLst/>
              <a:latin typeface="+mn-lt"/>
              <a:ea typeface="+mn-ea"/>
              <a:cs typeface="+mn-cs"/>
            </a:endParaRPr>
          </a:p>
          <a:p>
            <a:pPr marL="228600" indent="-228600">
              <a:buFont typeface="+mj-lt"/>
              <a:buAutoNum type="arabicPeriod"/>
            </a:pPr>
            <a:r>
              <a:rPr lang="sv-SE" sz="1200" kern="1200" noProof="0" dirty="0">
                <a:solidFill>
                  <a:schemeClr val="tx1"/>
                </a:solidFill>
                <a:effectLst/>
                <a:latin typeface="+mn-lt"/>
                <a:ea typeface="+mn-ea"/>
                <a:cs typeface="+mn-cs"/>
              </a:rPr>
              <a:t>Att spegla är att med dina egna ord förmedla din förståelse av vad en deltagare berättar.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i="0" u="none" strike="noStrike" cap="none" dirty="0">
                <a:solidFill>
                  <a:schemeClr val="dk1"/>
                </a:solidFill>
                <a:latin typeface="Gill Sans"/>
                <a:ea typeface="Gill Sans"/>
                <a:cs typeface="Gill Sans"/>
                <a:sym typeface="Gill Sans"/>
              </a:rPr>
              <a:t>När vi speglar visar vi att vi vill förstå och öppna upp för ett samtal - snarare än att debattera om ”rätt/fel”. </a:t>
            </a:r>
          </a:p>
          <a:p>
            <a:pPr marL="228600" indent="-228600">
              <a:buFont typeface="+mj-lt"/>
              <a:buAutoNum type="arabicPeriod"/>
            </a:pPr>
            <a:r>
              <a:rPr lang="sv-SE" sz="1200" kern="1200" noProof="0" dirty="0">
                <a:solidFill>
                  <a:schemeClr val="tx1"/>
                </a:solidFill>
                <a:effectLst/>
                <a:latin typeface="+mn-lt"/>
                <a:ea typeface="+mn-ea"/>
                <a:cs typeface="+mn-cs"/>
              </a:rPr>
              <a:t>Samtidigt ges deltagare möjlighet att korrigera en om man uppfattat något fel. </a:t>
            </a:r>
          </a:p>
          <a:p>
            <a:pPr marL="228600" indent="-228600">
              <a:buFont typeface="+mj-lt"/>
              <a:buAutoNum type="arabicPeriod"/>
            </a:pPr>
            <a:r>
              <a:rPr lang="sv-SE" sz="1200" kern="1200" noProof="0" dirty="0">
                <a:solidFill>
                  <a:schemeClr val="tx1"/>
                </a:solidFill>
                <a:effectLst/>
                <a:latin typeface="+mn-lt"/>
                <a:ea typeface="+mn-ea"/>
                <a:cs typeface="+mn-cs"/>
              </a:rPr>
              <a:t>Vi kan göra det lättare för deltagare att korrigera oss med fraser som:</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a:t>
            </a:r>
            <a:r>
              <a:rPr lang="sv-SE" sz="1200" b="1" kern="1200" noProof="0" dirty="0">
                <a:solidFill>
                  <a:schemeClr val="tx1"/>
                </a:solidFill>
                <a:effectLst/>
                <a:latin typeface="+mn-lt"/>
                <a:ea typeface="+mn-ea"/>
                <a:cs typeface="+mn-cs"/>
              </a:rPr>
              <a:t>Förstår jag dig rätt att </a:t>
            </a:r>
            <a:r>
              <a:rPr lang="sv-SE" sz="1200" kern="1200" noProof="0" dirty="0">
                <a:solidFill>
                  <a:schemeClr val="tx1"/>
                </a:solidFill>
                <a:effectLst/>
                <a:latin typeface="+mn-lt"/>
                <a:ea typeface="+mn-ea"/>
                <a:cs typeface="+mn-cs"/>
              </a:rPr>
              <a:t>du vill kunna knuffas och skoja med dina kompisar? Berätta mer…”</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a:t>
            </a:r>
            <a:r>
              <a:rPr lang="sv-SE" sz="1200" b="1" kern="1200" noProof="0" dirty="0">
                <a:solidFill>
                  <a:schemeClr val="tx1"/>
                </a:solidFill>
                <a:effectLst/>
                <a:latin typeface="+mn-lt"/>
                <a:ea typeface="+mn-ea"/>
                <a:cs typeface="+mn-cs"/>
              </a:rPr>
              <a:t>Det du/ni beskriver låter som en känsla av att</a:t>
            </a:r>
            <a:r>
              <a:rPr lang="sv-SE" sz="1200" kern="1200" noProof="0" dirty="0">
                <a:solidFill>
                  <a:schemeClr val="tx1"/>
                </a:solidFill>
                <a:effectLst/>
                <a:latin typeface="+mn-lt"/>
                <a:ea typeface="+mn-ea"/>
                <a:cs typeface="+mn-cs"/>
              </a:rPr>
              <a:t> ingen vuxen bryr sig”</a:t>
            </a:r>
          </a:p>
          <a:p>
            <a:pPr marL="685800" lvl="1" indent="-228600">
              <a:buFont typeface="Arial" panose="020B0604020202020204" pitchFamily="34" charset="0"/>
              <a:buChar char="•"/>
            </a:pPr>
            <a:endParaRPr lang="sv-SE" sz="1200" kern="1200" noProof="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Pct val="25000"/>
              <a:buFont typeface="+mj-lt"/>
              <a:buAutoNum type="arabicPeriod"/>
              <a:tabLst/>
              <a:defRPr/>
            </a:pPr>
            <a:endParaRPr lang="sv-SE"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a:p>
            <a:pPr marL="0" marR="0" lvl="0" indent="0" algn="l" defTabSz="914400" rtl="0" eaLnBrk="1" fontAlgn="auto" latinLnBrk="0" hangingPunct="1">
              <a:lnSpc>
                <a:spcPct val="100000"/>
              </a:lnSpc>
              <a:spcBef>
                <a:spcPts val="0"/>
              </a:spcBef>
              <a:spcAft>
                <a:spcPts val="0"/>
              </a:spcAft>
              <a:buClrTx/>
              <a:buSzPct val="25000"/>
              <a:buFont typeface="+mj-lt"/>
              <a:buNone/>
              <a:tabLst/>
              <a:defRPr/>
            </a:pPr>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110</a:t>
            </a:fld>
            <a:endParaRPr lang="sv-SE"/>
          </a:p>
        </p:txBody>
      </p:sp>
    </p:spTree>
    <p:extLst>
      <p:ext uri="{BB962C8B-B14F-4D97-AF65-F5344CB8AC3E}">
        <p14:creationId xmlns:p14="http://schemas.microsoft.com/office/powerpoint/2010/main" val="28323734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FB7CB-84E8-1DE0-5ED7-D739E48DB07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DE4A21-D45D-53DB-84B4-A838C86BD8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48E5797-54C1-DD51-BD6C-8E4015BC5122}"/>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vikten av att vi undviker att värdera deltagares tankar, inspel och reflektioner i så stor utsträckning som möjligt.</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dirty="0"/>
              <a:t>När vi värderar deltagares tankar och svar försvårar vi ett öppet samtal där det ska vara okej att få tänka olika. </a:t>
            </a:r>
          </a:p>
          <a:p>
            <a:pPr marL="228600" indent="-228600">
              <a:buFont typeface="+mj-lt"/>
              <a:buAutoNum type="arabicPeriod"/>
            </a:pPr>
            <a:r>
              <a:rPr lang="sv-SE" dirty="0"/>
              <a:t>Med det sagt kan vi fortfarande utmana deltagares idéer/föreställningar genom att ställa undersökande frågor.</a:t>
            </a:r>
          </a:p>
          <a:p>
            <a:pPr marL="228600" indent="-228600">
              <a:buFont typeface="+mj-lt"/>
              <a:buAutoNum type="arabicPeriod"/>
            </a:pPr>
            <a:r>
              <a:rPr lang="sv-SE" dirty="0"/>
              <a:t>Det är också skillnad om en deltagare värderar vad en annan deltagare säger – då deras maktposition i rummet är mer jämlik.</a:t>
            </a:r>
          </a:p>
          <a:p>
            <a:pPr marL="228600" indent="-228600">
              <a:buFont typeface="+mj-lt"/>
              <a:buAutoNum type="arabicPeriod"/>
            </a:pPr>
            <a:r>
              <a:rPr lang="sv-SE" dirty="0"/>
              <a:t>Det kan vi också uppmuntra till genom att bjuda in andra till att resonera om man håller med eller inte. </a:t>
            </a:r>
          </a:p>
          <a:p>
            <a:pPr marL="228600" indent="-228600">
              <a:buFont typeface="+mj-lt"/>
              <a:buAutoNum type="arabicPeriod"/>
            </a:pPr>
            <a:r>
              <a:rPr lang="sv-SE" b="1" dirty="0"/>
              <a:t>Undantag</a:t>
            </a:r>
            <a:r>
              <a:rPr lang="sv-SE" dirty="0"/>
              <a:t> – kom ihåg att detta inte gäller om kränkningar eller förolämpningar sker i rummet. Vid sådana lägen bär vi som ledare ansvaret att ingripa.</a:t>
            </a:r>
            <a:endParaRPr lang="sv-SE" sz="10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000" b="0" i="0" u="none" strike="noStrike" cap="none" noProof="0" dirty="0">
              <a:solidFill>
                <a:schemeClr val="dk1"/>
              </a:solidFill>
              <a:latin typeface="Gill Sans"/>
              <a:ea typeface="Gill Sans"/>
              <a:cs typeface="Gill Sans"/>
              <a:sym typeface="Gill Sans"/>
            </a:endParaRPr>
          </a:p>
          <a:p>
            <a:pPr marL="228600" marR="0" lvl="0" indent="-228600" algn="l" rtl="0">
              <a:spcBef>
                <a:spcPts val="0"/>
              </a:spcBef>
              <a:spcAft>
                <a:spcPts val="0"/>
              </a:spcAft>
              <a:buSzPct val="25000"/>
              <a:buFont typeface="+mj-lt"/>
              <a:buAutoNum type="arabicPeriod"/>
            </a:pPr>
            <a:endParaRPr lang="sv-SE" sz="1000" b="0" i="0" u="none" strike="noStrike" cap="none" noProof="0" dirty="0">
              <a:solidFill>
                <a:schemeClr val="dk1"/>
              </a:solidFill>
              <a:latin typeface="Gill Sans"/>
              <a:ea typeface="Gill Sans"/>
              <a:cs typeface="Gill Sans"/>
              <a:sym typeface="Gill Sans"/>
            </a:endParaRPr>
          </a:p>
          <a:p>
            <a:pPr marL="0" marR="0" lvl="0" indent="0" algn="l" rtl="0">
              <a:spcBef>
                <a:spcPts val="0"/>
              </a:spcBef>
              <a:spcAft>
                <a:spcPts val="0"/>
              </a:spcAft>
              <a:buSzPct val="25000"/>
              <a:buNone/>
            </a:pPr>
            <a:endParaRPr lang="sv-SE" sz="1000" b="0" i="0" u="none" strike="noStrike" cap="none" dirty="0">
              <a:solidFill>
                <a:schemeClr val="dk1"/>
              </a:solidFill>
              <a:latin typeface="Gill Sans"/>
              <a:ea typeface="Gill Sans"/>
              <a:cs typeface="Gill Sans"/>
              <a:sym typeface="Gill Sans"/>
            </a:endParaRPr>
          </a:p>
          <a:p>
            <a:endParaRPr lang="sv-SE" dirty="0"/>
          </a:p>
        </p:txBody>
      </p:sp>
      <p:sp>
        <p:nvSpPr>
          <p:cNvPr id="4" name="Platshållare för bildnummer 3">
            <a:extLst>
              <a:ext uri="{FF2B5EF4-FFF2-40B4-BE49-F238E27FC236}">
                <a16:creationId xmlns:a16="http://schemas.microsoft.com/office/drawing/2014/main" id="{7C2F52C3-E1B5-5D00-1F29-C8C8D8628B03}"/>
              </a:ext>
            </a:extLst>
          </p:cNvPr>
          <p:cNvSpPr>
            <a:spLocks noGrp="1"/>
          </p:cNvSpPr>
          <p:nvPr>
            <p:ph type="sldNum" sz="quarter" idx="5"/>
          </p:nvPr>
        </p:nvSpPr>
        <p:spPr/>
        <p:txBody>
          <a:bodyPr/>
          <a:lstStyle/>
          <a:p>
            <a:fld id="{4DC01E4E-69F1-4149-85FE-E8F355F61696}" type="slidenum">
              <a:rPr lang="sv-SE" smtClean="0"/>
              <a:t>111</a:t>
            </a:fld>
            <a:endParaRPr lang="sv-SE"/>
          </a:p>
        </p:txBody>
      </p:sp>
    </p:spTree>
    <p:extLst>
      <p:ext uri="{BB962C8B-B14F-4D97-AF65-F5344CB8AC3E}">
        <p14:creationId xmlns:p14="http://schemas.microsoft.com/office/powerpoint/2010/main" val="33806783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766B-E986-A98B-2531-AA992687A9F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88AA91-A107-3B0C-3F44-61111ACD03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2296831-ABCB-84CF-E32C-F8A5A257B4D9}"/>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innebörden av att sammanfatta det centrala för att skapa tydlighet i samtalet för alla (med hjälp av exemplet på sliden).</a:t>
            </a:r>
          </a:p>
          <a:p>
            <a:pPr marL="228600" indent="-228600">
              <a:buFont typeface="+mj-lt"/>
              <a:buAutoNum type="arabicPeriod"/>
            </a:pPr>
            <a:endParaRPr lang="sv-SE" dirty="0"/>
          </a:p>
        </p:txBody>
      </p:sp>
      <p:sp>
        <p:nvSpPr>
          <p:cNvPr id="4" name="Platshållare för bildnummer 3">
            <a:extLst>
              <a:ext uri="{FF2B5EF4-FFF2-40B4-BE49-F238E27FC236}">
                <a16:creationId xmlns:a16="http://schemas.microsoft.com/office/drawing/2014/main" id="{C1FC68DB-4229-BF5F-E589-1B3DD4D7B038}"/>
              </a:ext>
            </a:extLst>
          </p:cNvPr>
          <p:cNvSpPr>
            <a:spLocks noGrp="1"/>
          </p:cNvSpPr>
          <p:nvPr>
            <p:ph type="sldNum" sz="quarter" idx="5"/>
          </p:nvPr>
        </p:nvSpPr>
        <p:spPr/>
        <p:txBody>
          <a:bodyPr/>
          <a:lstStyle/>
          <a:p>
            <a:fld id="{4DC01E4E-69F1-4149-85FE-E8F355F61696}" type="slidenum">
              <a:rPr lang="sv-SE" smtClean="0"/>
              <a:t>112</a:t>
            </a:fld>
            <a:endParaRPr lang="sv-SE"/>
          </a:p>
        </p:txBody>
      </p:sp>
    </p:spTree>
    <p:extLst>
      <p:ext uri="{BB962C8B-B14F-4D97-AF65-F5344CB8AC3E}">
        <p14:creationId xmlns:p14="http://schemas.microsoft.com/office/powerpoint/2010/main" val="25148426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Visa hemsidan </a:t>
            </a:r>
            <a:r>
              <a:rPr lang="sv-SE" dirty="0"/>
              <a:t>– 10.25-10.35 </a:t>
            </a:r>
            <a:r>
              <a:rPr lang="sv-SE" b="0" baseline="0" dirty="0"/>
              <a:t>(10 min)</a:t>
            </a:r>
            <a:endParaRPr lang="sv-SE" dirty="0"/>
          </a:p>
          <a:p>
            <a:endParaRPr lang="sv-SE" dirty="0"/>
          </a:p>
          <a:p>
            <a:r>
              <a:rPr lang="sv-SE" dirty="0"/>
              <a:t>Att göra:</a:t>
            </a:r>
          </a:p>
          <a:p>
            <a:pPr marL="228600" indent="-228600">
              <a:buFont typeface="+mj-lt"/>
              <a:buAutoNum type="arabicPeriod"/>
            </a:pPr>
            <a:r>
              <a:rPr lang="sv-SE" dirty="0"/>
              <a:t>Gå igenom hemsidan:</a:t>
            </a:r>
          </a:p>
          <a:p>
            <a:pPr marL="685800" lvl="1" indent="-228600">
              <a:buFont typeface="Arial" panose="020B0604020202020204" pitchFamily="34" charset="0"/>
              <a:buChar char="•"/>
            </a:pPr>
            <a:r>
              <a:rPr lang="sv-SE" dirty="0"/>
              <a:t>Resurscentrum</a:t>
            </a:r>
          </a:p>
          <a:p>
            <a:pPr marL="685800" lvl="1" indent="-228600">
              <a:buFont typeface="Arial" panose="020B0604020202020204" pitchFamily="34" charset="0"/>
              <a:buChar char="•"/>
            </a:pPr>
            <a:r>
              <a:rPr lang="sv-SE" dirty="0"/>
              <a:t>Lektionsöversikt</a:t>
            </a:r>
          </a:p>
          <a:p>
            <a:pPr marL="685800" lvl="1" indent="-228600">
              <a:buFont typeface="Arial" panose="020B0604020202020204" pitchFamily="34" charset="0"/>
              <a:buChar char="•"/>
            </a:pPr>
            <a:r>
              <a:rPr lang="sv-SE" dirty="0"/>
              <a:t>Hur man startar en lektion och delar skärm.</a:t>
            </a:r>
          </a:p>
          <a:p>
            <a:pPr marL="685800" lvl="1" indent="-228600">
              <a:buFont typeface="Arial" panose="020B0604020202020204" pitchFamily="34" charset="0"/>
              <a:buChar char="•"/>
            </a:pPr>
            <a:r>
              <a:rPr lang="sv-SE" dirty="0"/>
              <a:t>Feedback och support-rutorna</a:t>
            </a:r>
          </a:p>
        </p:txBody>
      </p:sp>
      <p:sp>
        <p:nvSpPr>
          <p:cNvPr id="4" name="Platshållare för bildnummer 3"/>
          <p:cNvSpPr>
            <a:spLocks noGrp="1"/>
          </p:cNvSpPr>
          <p:nvPr>
            <p:ph type="sldNum" sz="quarter" idx="5"/>
          </p:nvPr>
        </p:nvSpPr>
        <p:spPr/>
        <p:txBody>
          <a:bodyPr/>
          <a:lstStyle/>
          <a:p>
            <a:fld id="{F29E5D8B-393A-C54A-9D94-1E7914ED0C31}" type="slidenum">
              <a:rPr lang="sv-SE" smtClean="0"/>
              <a:t>113</a:t>
            </a:fld>
            <a:endParaRPr lang="sv-SE"/>
          </a:p>
        </p:txBody>
      </p:sp>
    </p:spTree>
    <p:extLst>
      <p:ext uri="{BB962C8B-B14F-4D97-AF65-F5344CB8AC3E}">
        <p14:creationId xmlns:p14="http://schemas.microsoft.com/office/powerpoint/2010/main" val="5680098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Instruktioner till att hålla övningar </a:t>
            </a:r>
            <a:r>
              <a:rPr lang="sv-SE" b="0" dirty="0"/>
              <a:t>– 10.35-10.40 </a:t>
            </a:r>
            <a:r>
              <a:rPr lang="sv-SE" b="0" baseline="0" dirty="0"/>
              <a:t>(</a:t>
            </a:r>
            <a:r>
              <a:rPr lang="sv-SE" b="0" u="none" baseline="0" dirty="0"/>
              <a:t>5</a:t>
            </a:r>
            <a:r>
              <a:rPr lang="sv-SE" b="0" baseline="0" dirty="0"/>
              <a:t>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ni få prova på att hålla i övningar ur metodmaterialet.</a:t>
            </a:r>
          </a:p>
          <a:p>
            <a:pPr marL="685800" lvl="1" indent="-228600">
              <a:buFont typeface="Arial" panose="020B0604020202020204" pitchFamily="34" charset="0"/>
              <a:buChar char="•"/>
            </a:pPr>
            <a:r>
              <a:rPr lang="sv-SE" dirty="0"/>
              <a:t>Syftet är att få bekanta oss mer med metodmaterialet mer det ska få prova på och öva. </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114</a:t>
            </a:fld>
            <a:endParaRPr lang="sv-SE"/>
          </a:p>
        </p:txBody>
      </p:sp>
    </p:spTree>
    <p:extLst>
      <p:ext uri="{BB962C8B-B14F-4D97-AF65-F5344CB8AC3E}">
        <p14:creationId xmlns:p14="http://schemas.microsoft.com/office/powerpoint/2010/main" val="41577045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instruktionerna.</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115</a:t>
            </a:fld>
            <a:endParaRPr lang="sv-SE"/>
          </a:p>
        </p:txBody>
      </p:sp>
    </p:spTree>
    <p:extLst>
      <p:ext uri="{BB962C8B-B14F-4D97-AF65-F5344CB8AC3E}">
        <p14:creationId xmlns:p14="http://schemas.microsoft.com/office/powerpoint/2010/main" val="34179616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116</a:t>
            </a:fld>
            <a:endParaRPr lang="sv-SE"/>
          </a:p>
        </p:txBody>
      </p:sp>
    </p:spTree>
    <p:extLst>
      <p:ext uri="{BB962C8B-B14F-4D97-AF65-F5344CB8AC3E}">
        <p14:creationId xmlns:p14="http://schemas.microsoft.com/office/powerpoint/2010/main" val="17282731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117</a:t>
            </a:fld>
            <a:endParaRPr lang="sv-SE"/>
          </a:p>
        </p:txBody>
      </p:sp>
    </p:spTree>
    <p:extLst>
      <p:ext uri="{BB962C8B-B14F-4D97-AF65-F5344CB8AC3E}">
        <p14:creationId xmlns:p14="http://schemas.microsoft.com/office/powerpoint/2010/main" val="17282731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HÖGSTADIET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118</a:t>
            </a:fld>
            <a:endParaRPr lang="sv-SE"/>
          </a:p>
        </p:txBody>
      </p:sp>
    </p:spTree>
    <p:extLst>
      <p:ext uri="{BB962C8B-B14F-4D97-AF65-F5344CB8AC3E}">
        <p14:creationId xmlns:p14="http://schemas.microsoft.com/office/powerpoint/2010/main" val="37185122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GYMNASIET</a:t>
            </a:r>
          </a:p>
          <a:p>
            <a:endParaRPr lang="sv-SE"/>
          </a:p>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Gå igenom gruppindelningen.</a:t>
            </a:r>
          </a:p>
          <a:p>
            <a:pPr marL="228600" indent="-228600">
              <a:buFont typeface="+mj-lt"/>
              <a:buAutoNum type="arabicPeriod"/>
            </a:pPr>
            <a:r>
              <a:rPr lang="sv-SE"/>
              <a:t>Be deltagarna om feedback kring gruppindelningen, behöver den ändras?</a:t>
            </a:r>
          </a:p>
          <a:p>
            <a:pPr marL="228600" indent="-228600">
              <a:buFont typeface="+mj-lt"/>
              <a:buAutoNum type="arabicPeriod"/>
            </a:pPr>
            <a:r>
              <a:rPr lang="sv-SE"/>
              <a:t>Informera om vilken ledare som kommer vara i vilket rum. </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b="0" i="0" u="none" strike="noStrike" kern="1200">
                <a:solidFill>
                  <a:schemeClr val="tx1"/>
                </a:solidFill>
                <a:effectLst/>
                <a:latin typeface="+mn-lt"/>
                <a:ea typeface="+mn-ea"/>
                <a:cs typeface="+mn-cs"/>
              </a:rPr>
              <a:t>Gör ett första utkast på grupp- och ledarindelning inför utbildningen som ni sedan kan ändra i vid behov.</a:t>
            </a:r>
          </a:p>
          <a:p>
            <a:pPr marL="228600" indent="-228600">
              <a:buFont typeface="+mj-lt"/>
              <a:buAutoNum type="arabicPeriod"/>
            </a:pPr>
            <a:r>
              <a:rPr lang="sv-SE" sz="1200" b="0" i="0" u="none" strike="noStrike" kern="1200">
                <a:solidFill>
                  <a:schemeClr val="tx1"/>
                </a:solidFill>
                <a:effectLst/>
                <a:latin typeface="+mn-lt"/>
                <a:ea typeface="+mn-ea"/>
                <a:cs typeface="+mn-cs"/>
              </a:rPr>
              <a:t>Dela in så att varje ledarpar består av fler kön (en man och en kvinna ex.), så långt det är möjligt.</a:t>
            </a:r>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119</a:t>
            </a:fld>
            <a:endParaRPr lang="sv-SE"/>
          </a:p>
        </p:txBody>
      </p:sp>
    </p:spTree>
    <p:extLst>
      <p:ext uri="{BB962C8B-B14F-4D97-AF65-F5344CB8AC3E}">
        <p14:creationId xmlns:p14="http://schemas.microsoft.com/office/powerpoint/2010/main" val="116474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Calibri" panose="020F0502020204030204" pitchFamily="34" charset="0"/>
                <a:ea typeface="+mn-ea"/>
                <a:cs typeface="Calibri" panose="020F0502020204030204" pitchFamily="34" charset="0"/>
                <a:sym typeface="Lucida Grande"/>
              </a:rPr>
              <a:t>Att göra: </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Som ett sätt att skapa tryggare rum under MVP-lektionerna introduceras dessa klassrumsregler i lektion 1.</a:t>
            </a:r>
          </a:p>
          <a:p>
            <a:pPr marL="685800" lvl="1" indent="-228600">
              <a:buFont typeface="Arial" panose="020B0604020202020204" pitchFamily="34" charset="0"/>
              <a:buChar cha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Dessa regler vill vi även introducera för er och ska gälla under våra två dagar tillsammans.</a:t>
            </a:r>
          </a:p>
          <a:p>
            <a:pPr marL="228600" indent="-228600">
              <a:buFont typeface="+mj-lt"/>
              <a:buAutoNum type="arabicPeriod"/>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Gå igenom reglerna.</a:t>
            </a:r>
          </a:p>
          <a:p>
            <a:pPr marL="228600" indent="-228600">
              <a:buFont typeface="+mj-lt"/>
              <a:buAutoNum type="arabicPeriod"/>
            </a:pPr>
            <a:r>
              <a:rPr lang="sv-SE" b="0" i="0">
                <a:solidFill>
                  <a:srgbClr val="000000"/>
                </a:solidFill>
                <a:effectLst/>
                <a:latin typeface="Avenir LT W01_55 Roman1475520" panose="02000503020000020003" pitchFamily="2" charset="0"/>
              </a:rPr>
              <a:t>Fråga:</a:t>
            </a:r>
          </a:p>
          <a:p>
            <a:pPr marL="685800" lvl="1" indent="-228600">
              <a:buFont typeface="Arial" panose="020B0604020202020204" pitchFamily="34" charset="0"/>
              <a:buChar char="•"/>
            </a:pPr>
            <a:r>
              <a:rPr lang="sv-SE" b="0" i="0">
                <a:solidFill>
                  <a:srgbClr val="000000"/>
                </a:solidFill>
                <a:effectLst/>
                <a:latin typeface="inherit"/>
              </a:rPr>
              <a:t>Är det något ni tycker saknas?</a:t>
            </a:r>
            <a:endParaRPr lang="sv-SE" sz="1200" kern="1200">
              <a:solidFill>
                <a:schemeClr val="tx1"/>
              </a:solidFill>
              <a:effectLst/>
              <a:latin typeface="Calibri" panose="020F0502020204030204" pitchFamily="34" charset="0"/>
              <a:ea typeface="+mn-ea"/>
              <a:cs typeface="Calibri" panose="020F0502020204030204" pitchFamily="34" charset="0"/>
              <a:sym typeface="Lucida Grande"/>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Skriv upp eventuella tillägg på tavlan/blädderblock.</a:t>
            </a:r>
            <a:endParaRPr lang="sv-SE"/>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Vi ansvar alla för att respektera förhållningsreglerna men vi som utbildare bär det ytterst ansvaret för tryggheten här i rummet.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Därför vill vi be om mandat att kunna kliva in eller avbryta i en diskussion för att säkerställa ingen far illa.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a:solidFill>
                  <a:schemeClr val="tx1"/>
                </a:solidFill>
                <a:effectLst/>
                <a:latin typeface="Calibri" panose="020F0502020204030204" pitchFamily="34" charset="0"/>
                <a:ea typeface="+mn-ea"/>
                <a:cs typeface="Calibri" panose="020F0502020204030204" pitchFamily="34" charset="0"/>
                <a:sym typeface="Lucida Grande"/>
              </a:rPr>
              <a:t>Känns det okej?</a:t>
            </a:r>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12</a:t>
            </a:fld>
            <a:endParaRPr lang="sv-SE"/>
          </a:p>
        </p:txBody>
      </p:sp>
    </p:spTree>
    <p:extLst>
      <p:ext uri="{BB962C8B-B14F-4D97-AF65-F5344CB8AC3E}">
        <p14:creationId xmlns:p14="http://schemas.microsoft.com/office/powerpoint/2010/main" val="23341054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Förberedelsetid + egen paus </a:t>
            </a:r>
            <a:r>
              <a:rPr lang="sv-SE" b="0" dirty="0"/>
              <a:t>– 10.40-11.30 </a:t>
            </a:r>
            <a:r>
              <a:rPr lang="sv-SE" b="0" baseline="0" dirty="0"/>
              <a:t>(50 min)</a:t>
            </a:r>
            <a:endParaRPr lang="sv-SE" b="0" dirty="0"/>
          </a:p>
          <a:p>
            <a:endParaRPr lang="sv-SE" b="1" dirty="0"/>
          </a:p>
          <a:p>
            <a:r>
              <a:rPr lang="sv-SE" b="0"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kommer ni få </a:t>
            </a:r>
            <a:r>
              <a:rPr lang="sv-SE" dirty="0">
                <a:highlight>
                  <a:srgbClr val="FFFF00"/>
                </a:highlight>
              </a:rPr>
              <a:t>tid </a:t>
            </a:r>
            <a:r>
              <a:rPr lang="sv-SE" dirty="0"/>
              <a:t>för förberedelser ink. egen paus.</a:t>
            </a:r>
          </a:p>
          <a:p>
            <a:pPr marL="685800" lvl="1" indent="-228600">
              <a:buFont typeface="Arial" panose="020B0604020202020204" pitchFamily="34" charset="0"/>
              <a:buChar char="•"/>
            </a:pPr>
            <a:r>
              <a:rPr lang="sv-SE" dirty="0"/>
              <a:t>Återsamling sker 11.30 i halvgrupper. </a:t>
            </a:r>
          </a:p>
          <a:p>
            <a:pPr marL="685800" lvl="1" indent="-228600">
              <a:buFont typeface="Arial" panose="020B0604020202020204" pitchFamily="34" charset="0"/>
              <a:buChar char="•"/>
            </a:pPr>
            <a:r>
              <a:rPr lang="sv-SE" dirty="0"/>
              <a:t>Understryk vikten av att vara på plats i tid. </a:t>
            </a:r>
          </a:p>
          <a:p>
            <a:endParaRPr lang="sv-SE" dirty="0"/>
          </a:p>
          <a:p>
            <a:endParaRPr lang="sv-SE" dirty="0"/>
          </a:p>
          <a:p>
            <a:r>
              <a:rPr lang="sv-SE" u="sng" dirty="0"/>
              <a:t>Tider för grupper:</a:t>
            </a:r>
          </a:p>
          <a:p>
            <a:pPr marL="0" indent="0">
              <a:buFont typeface="+mj-lt"/>
              <a:buNone/>
            </a:pPr>
            <a:r>
              <a:rPr lang="sv-SE" b="1" dirty="0"/>
              <a:t>Grupp 1 </a:t>
            </a:r>
            <a:r>
              <a:rPr lang="sv-SE" dirty="0"/>
              <a:t>– 11.30-12.00</a:t>
            </a:r>
          </a:p>
          <a:p>
            <a:pPr marL="0" indent="0">
              <a:buFont typeface="+mj-lt"/>
              <a:buNone/>
            </a:pPr>
            <a:r>
              <a:rPr lang="sv-SE" dirty="0"/>
              <a:t>Lunch – 12.00-13.00 (60 min)</a:t>
            </a:r>
          </a:p>
          <a:p>
            <a:pPr marL="0" indent="0">
              <a:buFont typeface="+mj-lt"/>
              <a:buNone/>
            </a:pPr>
            <a:r>
              <a:rPr lang="sv-SE" b="1" dirty="0"/>
              <a:t>Grupp 2 </a:t>
            </a:r>
            <a:r>
              <a:rPr lang="sv-SE" dirty="0"/>
              <a:t>– 13.00-13.30</a:t>
            </a:r>
          </a:p>
          <a:p>
            <a:pPr marL="0" indent="0">
              <a:buFont typeface="+mj-lt"/>
              <a:buNone/>
            </a:pPr>
            <a:r>
              <a:rPr lang="sv-SE" b="1" dirty="0"/>
              <a:t>Grupp 3 </a:t>
            </a:r>
            <a:r>
              <a:rPr lang="sv-SE" dirty="0"/>
              <a:t>– 13.30-14.00</a:t>
            </a:r>
          </a:p>
          <a:p>
            <a:pPr marL="0" indent="0">
              <a:buFont typeface="+mj-lt"/>
              <a:buNone/>
            </a:pPr>
            <a:r>
              <a:rPr lang="sv-SE" dirty="0"/>
              <a:t>Paus – 14.00-14.15 (15 min)</a:t>
            </a:r>
          </a:p>
          <a:p>
            <a:pPr marL="0" indent="0">
              <a:buFont typeface="+mj-lt"/>
              <a:buNone/>
            </a:pPr>
            <a:r>
              <a:rPr lang="sv-SE" b="1" dirty="0"/>
              <a:t>Grupp 4 </a:t>
            </a:r>
            <a:r>
              <a:rPr lang="sv-SE" dirty="0"/>
              <a:t>– 14.15-14.45</a:t>
            </a:r>
          </a:p>
          <a:p>
            <a:pPr marL="0" indent="0">
              <a:buFont typeface="+mj-lt"/>
              <a:buNone/>
            </a:pPr>
            <a:r>
              <a:rPr lang="sv-SE" b="1" dirty="0"/>
              <a:t>Grupp 5 </a:t>
            </a:r>
            <a:r>
              <a:rPr lang="sv-SE" dirty="0"/>
              <a:t>– 14.45-15.15</a:t>
            </a:r>
          </a:p>
          <a:p>
            <a:pPr marL="0" indent="0">
              <a:buFont typeface="+mj-lt"/>
              <a:buNone/>
            </a:pPr>
            <a:r>
              <a:rPr lang="sv-SE" dirty="0"/>
              <a:t>Bensträckare – 15.15-15.20 (5 min)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Grupp 6 </a:t>
            </a:r>
            <a:r>
              <a:rPr lang="sv-SE" dirty="0"/>
              <a:t>– 15.20-15.50</a:t>
            </a:r>
          </a:p>
          <a:p>
            <a:pPr marL="0" indent="0">
              <a:buFont typeface="+mj-lt"/>
              <a:buNone/>
            </a:pPr>
            <a:r>
              <a:rPr lang="sv-SE" b="1" dirty="0"/>
              <a:t>Reflektion i halvgrupp </a:t>
            </a:r>
            <a:r>
              <a:rPr lang="sv-SE" dirty="0"/>
              <a:t>– 15.50-16.00 (10 min)</a:t>
            </a:r>
          </a:p>
          <a:p>
            <a:pPr marL="0" indent="0">
              <a:buFont typeface="+mj-lt"/>
              <a:buNone/>
            </a:pPr>
            <a:r>
              <a:rPr lang="sv-SE" dirty="0"/>
              <a:t>Paus/förflyttning – 16.00-16.10 (10 min)</a:t>
            </a:r>
          </a:p>
          <a:p>
            <a:pPr marL="0" indent="0">
              <a:buFont typeface="+mj-lt"/>
              <a:buNone/>
            </a:pPr>
            <a:r>
              <a:rPr lang="sv-SE" b="1" dirty="0"/>
              <a:t>Samling i helgrupp </a:t>
            </a:r>
            <a:r>
              <a:rPr lang="sv-SE" dirty="0"/>
              <a:t>– 16.10</a:t>
            </a:r>
          </a:p>
          <a:p>
            <a:pPr marL="0" indent="0">
              <a:buFont typeface="+mj-lt"/>
              <a:buNone/>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120</a:t>
            </a:fld>
            <a:endParaRPr lang="sv-SE"/>
          </a:p>
        </p:txBody>
      </p:sp>
    </p:spTree>
    <p:extLst>
      <p:ext uri="{BB962C8B-B14F-4D97-AF65-F5344CB8AC3E}">
        <p14:creationId xmlns:p14="http://schemas.microsoft.com/office/powerpoint/2010/main" val="8155037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D1A2-7CAC-1470-A51B-EF1D28EF5C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14FE079-19B3-F4C9-6DFA-C089C11EEC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6C01F5C-FC02-4562-1ED3-CFBCA67FF4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Hålla i övningar </a:t>
            </a:r>
            <a:r>
              <a:rPr lang="sv-SE" b="0" dirty="0"/>
              <a:t>– 11.30-12.00 </a:t>
            </a:r>
          </a:p>
          <a:p>
            <a:endParaRPr lang="sv-SE" dirty="0"/>
          </a:p>
          <a:p>
            <a:r>
              <a:rPr lang="sv-SE" dirty="0"/>
              <a:t>Att göra:</a:t>
            </a:r>
          </a:p>
          <a:p>
            <a:pPr marL="228600" indent="-228600">
              <a:buFont typeface="+mj-lt"/>
              <a:buAutoNum type="arabicPeriod"/>
            </a:pPr>
            <a:r>
              <a:rPr lang="sv-SE" dirty="0"/>
              <a:t>Deltagarna håller övningar i ledarpar, i respektive halvgrupp. </a:t>
            </a:r>
          </a:p>
          <a:p>
            <a:pPr marL="228600" indent="-228600">
              <a:buFont typeface="+mj-lt"/>
              <a:buAutoNum type="arabicPeriod"/>
            </a:pPr>
            <a:endParaRPr lang="sv-SE" dirty="0"/>
          </a:p>
          <a:p>
            <a:pPr marL="228600" indent="-228600">
              <a:buFont typeface="+mj-lt"/>
              <a:buAutoNum type="arabicPeriod"/>
            </a:pPr>
            <a:endParaRPr lang="sv-SE" dirty="0"/>
          </a:p>
          <a:p>
            <a:r>
              <a:rPr lang="sv-SE" u="sng" dirty="0"/>
              <a:t>Tider för grupper:</a:t>
            </a:r>
          </a:p>
          <a:p>
            <a:pPr marL="0" indent="0">
              <a:buFont typeface="+mj-lt"/>
              <a:buNone/>
            </a:pPr>
            <a:r>
              <a:rPr lang="sv-SE" b="1" dirty="0"/>
              <a:t>Grupp 1 </a:t>
            </a:r>
            <a:r>
              <a:rPr lang="sv-SE" dirty="0"/>
              <a:t>– 11.30-12.00</a:t>
            </a:r>
          </a:p>
          <a:p>
            <a:pPr marL="0" indent="0">
              <a:buFont typeface="+mj-lt"/>
              <a:buNone/>
            </a:pPr>
            <a:r>
              <a:rPr lang="sv-SE" dirty="0"/>
              <a:t>Lunch – 12.00-13.00 (60 min)</a:t>
            </a:r>
          </a:p>
          <a:p>
            <a:pPr marL="0" indent="0">
              <a:buFont typeface="+mj-lt"/>
              <a:buNone/>
            </a:pPr>
            <a:r>
              <a:rPr lang="sv-SE" b="1" dirty="0"/>
              <a:t>Grupp 2 </a:t>
            </a:r>
            <a:r>
              <a:rPr lang="sv-SE" dirty="0"/>
              <a:t>– 13.00-13.30</a:t>
            </a:r>
          </a:p>
          <a:p>
            <a:pPr marL="0" indent="0">
              <a:buFont typeface="+mj-lt"/>
              <a:buNone/>
            </a:pPr>
            <a:r>
              <a:rPr lang="sv-SE" b="1" dirty="0"/>
              <a:t>Grupp 3 </a:t>
            </a:r>
            <a:r>
              <a:rPr lang="sv-SE" dirty="0"/>
              <a:t>– 13.30-14.00</a:t>
            </a:r>
          </a:p>
          <a:p>
            <a:pPr marL="0" indent="0">
              <a:buFont typeface="+mj-lt"/>
              <a:buNone/>
            </a:pPr>
            <a:r>
              <a:rPr lang="sv-SE" dirty="0"/>
              <a:t>Paus – 14.00-14.15 (15 min)</a:t>
            </a:r>
          </a:p>
          <a:p>
            <a:pPr marL="0" indent="0">
              <a:buFont typeface="+mj-lt"/>
              <a:buNone/>
            </a:pPr>
            <a:r>
              <a:rPr lang="sv-SE" b="1" dirty="0"/>
              <a:t>Grupp 4 </a:t>
            </a:r>
            <a:r>
              <a:rPr lang="sv-SE" dirty="0"/>
              <a:t>– 14.15-14.45</a:t>
            </a:r>
          </a:p>
          <a:p>
            <a:pPr marL="0" indent="0">
              <a:buFont typeface="+mj-lt"/>
              <a:buNone/>
            </a:pPr>
            <a:r>
              <a:rPr lang="sv-SE" b="1" dirty="0"/>
              <a:t>Grupp 5 </a:t>
            </a:r>
            <a:r>
              <a:rPr lang="sv-SE" dirty="0"/>
              <a:t>– 14.45-15.15</a:t>
            </a:r>
          </a:p>
          <a:p>
            <a:pPr marL="0" indent="0">
              <a:buFont typeface="+mj-lt"/>
              <a:buNone/>
            </a:pPr>
            <a:r>
              <a:rPr lang="sv-SE" dirty="0"/>
              <a:t>Bensträckare – 15.15-15.20 (5 min)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Grupp 6 </a:t>
            </a:r>
            <a:r>
              <a:rPr lang="sv-SE" dirty="0"/>
              <a:t>– 15.20-15.50</a:t>
            </a:r>
          </a:p>
          <a:p>
            <a:pPr marL="0" indent="0">
              <a:buFont typeface="+mj-lt"/>
              <a:buNone/>
            </a:pPr>
            <a:r>
              <a:rPr lang="sv-SE" b="1" dirty="0"/>
              <a:t>Reflektion i halvgrupp </a:t>
            </a:r>
            <a:r>
              <a:rPr lang="sv-SE" dirty="0"/>
              <a:t>– 15.50-16.00 (10 min)</a:t>
            </a:r>
          </a:p>
          <a:p>
            <a:pPr marL="0" indent="0">
              <a:buFont typeface="+mj-lt"/>
              <a:buNone/>
            </a:pPr>
            <a:r>
              <a:rPr lang="sv-SE" dirty="0"/>
              <a:t>Paus/förflyttning – 16.00-16.10 (10 min)</a:t>
            </a:r>
          </a:p>
          <a:p>
            <a:pPr marL="0" indent="0">
              <a:buFont typeface="+mj-lt"/>
              <a:buNone/>
            </a:pPr>
            <a:r>
              <a:rPr lang="sv-SE" b="1" dirty="0"/>
              <a:t>Samling i helgrupp </a:t>
            </a:r>
            <a:r>
              <a:rPr lang="sv-SE" dirty="0"/>
              <a:t>– 16.10</a:t>
            </a:r>
          </a:p>
          <a:p>
            <a:endParaRPr lang="sv-SE" u="sng" dirty="0"/>
          </a:p>
        </p:txBody>
      </p:sp>
      <p:sp>
        <p:nvSpPr>
          <p:cNvPr id="4" name="Platshållare för bildnummer 3">
            <a:extLst>
              <a:ext uri="{FF2B5EF4-FFF2-40B4-BE49-F238E27FC236}">
                <a16:creationId xmlns:a16="http://schemas.microsoft.com/office/drawing/2014/main" id="{2E171CE5-D006-C626-3384-04FD6B91705D}"/>
              </a:ext>
            </a:extLst>
          </p:cNvPr>
          <p:cNvSpPr>
            <a:spLocks noGrp="1"/>
          </p:cNvSpPr>
          <p:nvPr>
            <p:ph type="sldNum" sz="quarter" idx="5"/>
          </p:nvPr>
        </p:nvSpPr>
        <p:spPr/>
        <p:txBody>
          <a:bodyPr/>
          <a:lstStyle/>
          <a:p>
            <a:fld id="{F29E5D8B-393A-C54A-9D94-1E7914ED0C31}" type="slidenum">
              <a:rPr lang="sv-SE" smtClean="0"/>
              <a:t>121</a:t>
            </a:fld>
            <a:endParaRPr lang="sv-SE"/>
          </a:p>
        </p:txBody>
      </p:sp>
    </p:spTree>
    <p:extLst>
      <p:ext uri="{BB962C8B-B14F-4D97-AF65-F5344CB8AC3E}">
        <p14:creationId xmlns:p14="http://schemas.microsoft.com/office/powerpoint/2010/main" val="11699308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Lunch</a:t>
            </a:r>
            <a:r>
              <a:rPr lang="sv-SE"/>
              <a:t> – 12.00-13.00 </a:t>
            </a:r>
            <a:r>
              <a:rPr lang="sv-SE" b="0" baseline="0"/>
              <a:t>(60 min)</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122</a:t>
            </a:fld>
            <a:endParaRPr lang="sv-SE"/>
          </a:p>
        </p:txBody>
      </p:sp>
    </p:spTree>
    <p:extLst>
      <p:ext uri="{BB962C8B-B14F-4D97-AF65-F5344CB8AC3E}">
        <p14:creationId xmlns:p14="http://schemas.microsoft.com/office/powerpoint/2010/main" val="21511015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91EB-78BD-EED7-3CB1-BEBF7B93A6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F0D8987-93F7-3AB4-B02C-D6396B1D2D7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F98F2AB-027F-18C7-3973-6BF9DD517B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Hålla i övningar </a:t>
            </a:r>
            <a:r>
              <a:rPr lang="sv-SE" b="0" dirty="0"/>
              <a:t>– 13.00-16.00 </a:t>
            </a:r>
          </a:p>
          <a:p>
            <a:endParaRPr lang="sv-SE" dirty="0"/>
          </a:p>
          <a:p>
            <a:r>
              <a:rPr lang="sv-SE" dirty="0"/>
              <a:t>Att göra:</a:t>
            </a:r>
          </a:p>
          <a:p>
            <a:pPr marL="228600" indent="-228600">
              <a:buFont typeface="+mj-lt"/>
              <a:buAutoNum type="arabicPeriod"/>
            </a:pPr>
            <a:r>
              <a:rPr lang="sv-SE" dirty="0"/>
              <a:t>Deltagarna håller övningar i ledarpar, i respektive halvgrupp. </a:t>
            </a:r>
          </a:p>
          <a:p>
            <a:pPr marL="228600" indent="-228600">
              <a:buFont typeface="+mj-lt"/>
              <a:buAutoNum type="arabicPeriod"/>
            </a:pPr>
            <a:endParaRPr lang="sv-SE" dirty="0"/>
          </a:p>
          <a:p>
            <a:pPr marL="228600" indent="-228600">
              <a:buFont typeface="+mj-lt"/>
              <a:buAutoNum type="arabicPeriod"/>
            </a:pPr>
            <a:endParaRPr lang="sv-SE" dirty="0"/>
          </a:p>
          <a:p>
            <a:r>
              <a:rPr lang="sv-SE" u="sng" dirty="0"/>
              <a:t>Tider för grupper:</a:t>
            </a:r>
          </a:p>
          <a:p>
            <a:pPr marL="0" indent="0">
              <a:buFont typeface="+mj-lt"/>
              <a:buNone/>
            </a:pPr>
            <a:r>
              <a:rPr lang="sv-SE" b="1" dirty="0"/>
              <a:t>Grupp 1 </a:t>
            </a:r>
            <a:r>
              <a:rPr lang="sv-SE" dirty="0"/>
              <a:t>– 11.30-12.00</a:t>
            </a:r>
          </a:p>
          <a:p>
            <a:pPr marL="0" indent="0">
              <a:buFont typeface="+mj-lt"/>
              <a:buNone/>
            </a:pPr>
            <a:r>
              <a:rPr lang="sv-SE" dirty="0"/>
              <a:t>Lunch – 12.00-13.00 (60 min)</a:t>
            </a:r>
          </a:p>
          <a:p>
            <a:pPr marL="0" indent="0">
              <a:buFont typeface="+mj-lt"/>
              <a:buNone/>
            </a:pPr>
            <a:r>
              <a:rPr lang="sv-SE" b="1" dirty="0"/>
              <a:t>Grupp 2 </a:t>
            </a:r>
            <a:r>
              <a:rPr lang="sv-SE" dirty="0"/>
              <a:t>– 13.00-13.30</a:t>
            </a:r>
          </a:p>
          <a:p>
            <a:pPr marL="0" indent="0">
              <a:buFont typeface="+mj-lt"/>
              <a:buNone/>
            </a:pPr>
            <a:r>
              <a:rPr lang="sv-SE" b="1" dirty="0"/>
              <a:t>Grupp 3 </a:t>
            </a:r>
            <a:r>
              <a:rPr lang="sv-SE" dirty="0"/>
              <a:t>– 13.30-14.00</a:t>
            </a:r>
          </a:p>
          <a:p>
            <a:pPr marL="0" indent="0">
              <a:buFont typeface="+mj-lt"/>
              <a:buNone/>
            </a:pPr>
            <a:r>
              <a:rPr lang="sv-SE" dirty="0"/>
              <a:t>Paus – 14.00-14.15 (15 min)</a:t>
            </a:r>
          </a:p>
          <a:p>
            <a:pPr marL="0" indent="0">
              <a:buFont typeface="+mj-lt"/>
              <a:buNone/>
            </a:pPr>
            <a:r>
              <a:rPr lang="sv-SE" b="1" dirty="0"/>
              <a:t>Grupp 4 </a:t>
            </a:r>
            <a:r>
              <a:rPr lang="sv-SE" dirty="0"/>
              <a:t>– 14.15-14.45</a:t>
            </a:r>
          </a:p>
          <a:p>
            <a:pPr marL="0" indent="0">
              <a:buFont typeface="+mj-lt"/>
              <a:buNone/>
            </a:pPr>
            <a:r>
              <a:rPr lang="sv-SE" b="1" dirty="0"/>
              <a:t>Grupp 5 </a:t>
            </a:r>
            <a:r>
              <a:rPr lang="sv-SE" dirty="0"/>
              <a:t>– 14.45-15.15</a:t>
            </a:r>
          </a:p>
          <a:p>
            <a:pPr marL="0" indent="0">
              <a:buFont typeface="+mj-lt"/>
              <a:buNone/>
            </a:pPr>
            <a:r>
              <a:rPr lang="sv-SE" dirty="0"/>
              <a:t>Bensträckare – 15.15-15.20 (5 min)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Grupp 6 </a:t>
            </a:r>
            <a:r>
              <a:rPr lang="sv-SE" dirty="0"/>
              <a:t>– 15.20-15.50</a:t>
            </a:r>
          </a:p>
          <a:p>
            <a:pPr marL="0" indent="0">
              <a:buFont typeface="+mj-lt"/>
              <a:buNone/>
            </a:pPr>
            <a:r>
              <a:rPr lang="sv-SE" b="1" dirty="0"/>
              <a:t>Reflektion i halvgrupp </a:t>
            </a:r>
            <a:r>
              <a:rPr lang="sv-SE" dirty="0"/>
              <a:t>– 15.50-16.00 (10 min)</a:t>
            </a:r>
          </a:p>
          <a:p>
            <a:pPr marL="0" indent="0">
              <a:buFont typeface="+mj-lt"/>
              <a:buNone/>
            </a:pPr>
            <a:r>
              <a:rPr lang="sv-SE" dirty="0"/>
              <a:t>Paus/förflyttning – 16.00-16.10 (10 min)</a:t>
            </a:r>
          </a:p>
          <a:p>
            <a:pPr marL="0" indent="0">
              <a:buFont typeface="+mj-lt"/>
              <a:buNone/>
            </a:pPr>
            <a:r>
              <a:rPr lang="sv-SE" b="1" dirty="0"/>
              <a:t>Samling i helgrupp </a:t>
            </a:r>
            <a:r>
              <a:rPr lang="sv-SE" dirty="0"/>
              <a:t>– 16.10</a:t>
            </a:r>
          </a:p>
          <a:p>
            <a:endParaRPr lang="sv-SE" u="sng" dirty="0"/>
          </a:p>
        </p:txBody>
      </p:sp>
      <p:sp>
        <p:nvSpPr>
          <p:cNvPr id="4" name="Platshållare för bildnummer 3">
            <a:extLst>
              <a:ext uri="{FF2B5EF4-FFF2-40B4-BE49-F238E27FC236}">
                <a16:creationId xmlns:a16="http://schemas.microsoft.com/office/drawing/2014/main" id="{8634DE94-5848-7BE8-8A41-654F717B6C4F}"/>
              </a:ext>
            </a:extLst>
          </p:cNvPr>
          <p:cNvSpPr>
            <a:spLocks noGrp="1"/>
          </p:cNvSpPr>
          <p:nvPr>
            <p:ph type="sldNum" sz="quarter" idx="5"/>
          </p:nvPr>
        </p:nvSpPr>
        <p:spPr/>
        <p:txBody>
          <a:bodyPr/>
          <a:lstStyle/>
          <a:p>
            <a:fld id="{F29E5D8B-393A-C54A-9D94-1E7914ED0C31}" type="slidenum">
              <a:rPr lang="sv-SE" smtClean="0"/>
              <a:t>123</a:t>
            </a:fld>
            <a:endParaRPr lang="sv-SE"/>
          </a:p>
        </p:txBody>
      </p:sp>
    </p:spTree>
    <p:extLst>
      <p:ext uri="{BB962C8B-B14F-4D97-AF65-F5344CB8AC3E}">
        <p14:creationId xmlns:p14="http://schemas.microsoft.com/office/powerpoint/2010/main" val="5215576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1" dirty="0"/>
              <a:t>Reflektion i halvgrupp </a:t>
            </a:r>
            <a:r>
              <a:rPr lang="sv-SE" dirty="0"/>
              <a:t>– 15.50-16.00 (10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Att göra : </a:t>
            </a:r>
          </a:p>
          <a:p>
            <a:pPr marL="228600" indent="-228600">
              <a:buFont typeface="+mj-lt"/>
              <a:buAutoNum type="arabicPeriod"/>
            </a:pPr>
            <a:r>
              <a:rPr lang="sv-SE" dirty="0"/>
              <a:t>Reflektera kring frågeställningarna i halvgruppen.</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124</a:t>
            </a:fld>
            <a:endParaRPr lang="sv-SE"/>
          </a:p>
        </p:txBody>
      </p:sp>
    </p:spTree>
    <p:extLst>
      <p:ext uri="{BB962C8B-B14F-4D97-AF65-F5344CB8AC3E}">
        <p14:creationId xmlns:p14="http://schemas.microsoft.com/office/powerpoint/2010/main" val="25150905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Vad blir nästa steg? (helgrupp) </a:t>
            </a:r>
            <a:r>
              <a:rPr lang="sv-SE" dirty="0"/>
              <a:t>– 16.10-16.30 </a:t>
            </a:r>
            <a:r>
              <a:rPr lang="sv-SE" b="0" baseline="0" dirty="0"/>
              <a:t>(20 min)</a:t>
            </a:r>
            <a:endParaRPr lang="sv-SE" dirty="0"/>
          </a:p>
          <a:p>
            <a:endParaRPr lang="sv-SE" dirty="0"/>
          </a:p>
          <a:p>
            <a:r>
              <a:rPr lang="sv-SE" dirty="0"/>
              <a:t>Att göra:</a:t>
            </a:r>
          </a:p>
          <a:p>
            <a:pPr marL="228600" indent="-228600">
              <a:buFont typeface="+mj-lt"/>
              <a:buAutoNum type="arabicPeriod"/>
            </a:pPr>
            <a:r>
              <a:rPr lang="sv-SE" dirty="0"/>
              <a:t>Berätta att vi nu kommer gå titta på vad som sker härnäst.</a:t>
            </a:r>
          </a:p>
          <a:p>
            <a:pPr marL="228600" indent="-228600">
              <a:buFont typeface="+mj-lt"/>
              <a:buAutoNum type="arabicPeriod"/>
            </a:pPr>
            <a:r>
              <a:rPr lang="sv-SE" dirty="0"/>
              <a:t>Gå igenom de efterkommande </a:t>
            </a:r>
            <a:r>
              <a:rPr lang="sv-SE" dirty="0" err="1"/>
              <a:t>slides</a:t>
            </a:r>
            <a:r>
              <a:rPr lang="sv-SE" dirty="0"/>
              <a:t>.</a:t>
            </a:r>
          </a:p>
          <a:p>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125</a:t>
            </a:fld>
            <a:endParaRPr lang="sv-SE"/>
          </a:p>
        </p:txBody>
      </p:sp>
    </p:spTree>
    <p:extLst>
      <p:ext uri="{BB962C8B-B14F-4D97-AF65-F5344CB8AC3E}">
        <p14:creationId xmlns:p14="http://schemas.microsoft.com/office/powerpoint/2010/main" val="18774172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Förmedla: </a:t>
            </a:r>
          </a:p>
          <a:p>
            <a:pPr marL="228600" indent="-228600">
              <a:buFont typeface="+mj-lt"/>
              <a:buAutoNum type="arabicPeriod"/>
            </a:pPr>
            <a:r>
              <a:rPr lang="sv-SE" sz="1200" i="0" kern="1200" dirty="0">
                <a:solidFill>
                  <a:schemeClr val="tx1"/>
                </a:solidFill>
                <a:effectLst/>
                <a:latin typeface="+mn-lt"/>
                <a:ea typeface="+mn-ea"/>
                <a:cs typeface="+mn-cs"/>
              </a:rPr>
              <a:t>Efter utbildningen behöver ni gemensamt planera de fortsatta stegen i genomförandet. </a:t>
            </a:r>
          </a:p>
          <a:p>
            <a:pPr marL="228600" indent="-228600">
              <a:buFont typeface="+mj-lt"/>
              <a:buAutoNum type="arabicPeriod"/>
            </a:pPr>
            <a:r>
              <a:rPr lang="sv-SE" sz="1200" i="0" kern="1200" dirty="0">
                <a:solidFill>
                  <a:schemeClr val="tx1"/>
                </a:solidFill>
                <a:effectLst/>
                <a:latin typeface="+mn-lt"/>
                <a:ea typeface="+mn-ea"/>
                <a:cs typeface="+mn-cs"/>
              </a:rPr>
              <a:t>Vi rekommenderar att ni redan ni bokar in gemensam planeringstid för detta. </a:t>
            </a:r>
          </a:p>
          <a:p>
            <a:pPr marL="228600" indent="-228600">
              <a:buFont typeface="+mj-lt"/>
              <a:buAutoNum type="arabicPeriod"/>
            </a:pPr>
            <a:r>
              <a:rPr lang="sv-SE" sz="1200" i="0" kern="1200" dirty="0">
                <a:solidFill>
                  <a:schemeClr val="tx1"/>
                </a:solidFill>
                <a:effectLst/>
                <a:latin typeface="+mn-lt"/>
                <a:ea typeface="+mn-ea"/>
                <a:cs typeface="+mn-cs"/>
              </a:rPr>
              <a:t>Som stöd finns här planeringsguiden som tydliggör vad som behöver vara på plats inför start.</a:t>
            </a:r>
          </a:p>
          <a:p>
            <a:pPr marL="228600" indent="-228600">
              <a:buFont typeface="+mj-lt"/>
              <a:buAutoNum type="arabicPeriod"/>
            </a:pPr>
            <a:r>
              <a:rPr lang="sv-SE" sz="1200" i="0" kern="1200" dirty="0">
                <a:solidFill>
                  <a:schemeClr val="tx1"/>
                </a:solidFill>
                <a:effectLst/>
                <a:latin typeface="+mn-lt"/>
                <a:ea typeface="+mn-ea"/>
                <a:cs typeface="+mn-cs"/>
              </a:rPr>
              <a:t>Planeringsguiden hittar ni under avsnittet ”förberedelser” i metodmaterialet.</a:t>
            </a:r>
          </a:p>
          <a:p>
            <a:pPr marL="228600" indent="-228600">
              <a:buFont typeface="+mj-lt"/>
              <a:buAutoNum type="arabicPeriod"/>
            </a:pPr>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963AE1F-56DA-5141-8041-33060721ADEB}" type="slidenum">
              <a:rPr lang="sv-SE" smtClean="0"/>
              <a:t>126</a:t>
            </a:fld>
            <a:endParaRPr lang="sv-SE"/>
          </a:p>
        </p:txBody>
      </p:sp>
    </p:spTree>
    <p:extLst>
      <p:ext uri="{BB962C8B-B14F-4D97-AF65-F5344CB8AC3E}">
        <p14:creationId xmlns:p14="http://schemas.microsoft.com/office/powerpoint/2010/main" val="22361568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A6A8-1F6D-1C88-38AC-2B813E4904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F06007-24DB-6168-4F6A-FFC41692B5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337EE90-852F-AF5D-C0EB-9B793064A607}"/>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i="0" dirty="0">
                <a:effectLst/>
              </a:rPr>
              <a:t>Ett 50-tal kommuner runtom i landet jobbar med MVP! </a:t>
            </a:r>
          </a:p>
          <a:p>
            <a:pPr marL="685800" lvl="1" indent="-228600">
              <a:buFont typeface="Arial" panose="020B0604020202020204" pitchFamily="34" charset="0"/>
              <a:buChar char="•"/>
            </a:pPr>
            <a:r>
              <a:rPr lang="sv-SE" b="0" i="0" dirty="0">
                <a:effectLst/>
              </a:rPr>
              <a:t>Vissa har arbetat länge med metoden, så det finns mycket erfarenhet och praktisk kunskap att ta del av. </a:t>
            </a:r>
          </a:p>
          <a:p>
            <a:pPr marL="685800" lvl="1" indent="-228600">
              <a:buFont typeface="Arial" panose="020B0604020202020204" pitchFamily="34" charset="0"/>
              <a:buChar char="•"/>
            </a:pPr>
            <a:r>
              <a:rPr lang="sv-SE" b="0" i="0" dirty="0">
                <a:effectLst/>
              </a:rPr>
              <a:t>Varje termin anordnar MÄN inspirationsträffar för MVP-ledare runt om i landet – med syfte att möjliggöra fortbildning och erfarenhetsutbyte i det våldsförebyggande arbetet.</a:t>
            </a:r>
          </a:p>
          <a:p>
            <a:pPr marL="228600" indent="-228600">
              <a:buFont typeface="+mj-lt"/>
              <a:buAutoNum type="arabicPeriod"/>
            </a:pPr>
            <a:endParaRPr lang="sv-SE" b="0" i="0" dirty="0">
              <a:effectLst/>
            </a:endParaRPr>
          </a:p>
        </p:txBody>
      </p:sp>
      <p:sp>
        <p:nvSpPr>
          <p:cNvPr id="4" name="Platshållare för bildnummer 3">
            <a:extLst>
              <a:ext uri="{FF2B5EF4-FFF2-40B4-BE49-F238E27FC236}">
                <a16:creationId xmlns:a16="http://schemas.microsoft.com/office/drawing/2014/main" id="{00D7CD05-9850-0480-F073-C12DA4956B63}"/>
              </a:ext>
            </a:extLst>
          </p:cNvPr>
          <p:cNvSpPr>
            <a:spLocks noGrp="1"/>
          </p:cNvSpPr>
          <p:nvPr>
            <p:ph type="sldNum" sz="quarter" idx="5"/>
          </p:nvPr>
        </p:nvSpPr>
        <p:spPr/>
        <p:txBody>
          <a:bodyPr/>
          <a:lstStyle/>
          <a:p>
            <a:fld id="{F29E5D8B-393A-C54A-9D94-1E7914ED0C31}" type="slidenum">
              <a:rPr lang="sv-SE" smtClean="0"/>
              <a:t>127</a:t>
            </a:fld>
            <a:endParaRPr lang="sv-SE"/>
          </a:p>
        </p:txBody>
      </p:sp>
    </p:spTree>
    <p:extLst>
      <p:ext uri="{BB962C8B-B14F-4D97-AF65-F5344CB8AC3E}">
        <p14:creationId xmlns:p14="http://schemas.microsoft.com/office/powerpoint/2010/main" val="30868139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Avsluta dagen </a:t>
            </a:r>
            <a:r>
              <a:rPr lang="sv-SE" dirty="0"/>
              <a:t>– 15.50-16.00</a:t>
            </a:r>
          </a:p>
          <a:p>
            <a:endParaRPr lang="sv-SE" dirty="0"/>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Avrunda utbildningen genom att visa filmen som </a:t>
            </a:r>
            <a:r>
              <a:rPr lang="sv-SE" dirty="0" err="1"/>
              <a:t>pepp</a:t>
            </a:r>
            <a:r>
              <a:rPr lang="sv-SE" dirty="0"/>
              <a:t> och inspiration! (2:44 min)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Filmklippet kommer från Lilla aktuellts reportage om Knutbyskolans våldsförebyggande arbete med MVP Mellanstadiet (Stockholm, Rinkeby).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a:t>
            </a:r>
            <a:r>
              <a:rPr lang="sv-SE" dirty="0" err="1"/>
              <a:t>youtube</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https</a:t>
            </a:r>
            <a:r>
              <a:rPr lang="sv-SE" dirty="0"/>
              <a:t>://</a:t>
            </a:r>
            <a:r>
              <a:rPr lang="sv-SE" dirty="0" err="1"/>
              <a:t>www.youtube.com</a:t>
            </a:r>
            <a:r>
              <a:rPr lang="sv-SE" dirty="0"/>
              <a:t>/</a:t>
            </a:r>
            <a:r>
              <a:rPr lang="sv-SE" dirty="0" err="1"/>
              <a:t>watch?v</a:t>
            </a:r>
            <a:r>
              <a:rPr lang="sv-SE" dirty="0"/>
              <a:t>=AAcNRtGf48k  </a:t>
            </a:r>
          </a:p>
          <a:p>
            <a:pPr marL="0" indent="0">
              <a:buFont typeface="+mj-lt"/>
              <a:buNone/>
            </a:pPr>
            <a:endParaRPr lang="sv-SE" dirty="0"/>
          </a:p>
          <a:p>
            <a:pPr marL="0" indent="0">
              <a:buFont typeface="+mj-lt"/>
              <a:buNone/>
            </a:pPr>
            <a:endParaRPr lang="sv-SE" dirty="0"/>
          </a:p>
          <a:p>
            <a:pPr marL="0" indent="0">
              <a:buFont typeface="+mj-lt"/>
              <a:buNone/>
            </a:pPr>
            <a:endParaRPr lang="sv-SE" dirty="0"/>
          </a:p>
          <a:p>
            <a:endParaRPr lang="sv-SE" dirty="0"/>
          </a:p>
        </p:txBody>
      </p:sp>
      <p:sp>
        <p:nvSpPr>
          <p:cNvPr id="4" name="Platshållare för bildnummer 3"/>
          <p:cNvSpPr>
            <a:spLocks noGrp="1"/>
          </p:cNvSpPr>
          <p:nvPr>
            <p:ph type="sldNum" sz="quarter" idx="5"/>
          </p:nvPr>
        </p:nvSpPr>
        <p:spPr/>
        <p:txBody>
          <a:bodyPr/>
          <a:lstStyle/>
          <a:p>
            <a:fld id="{4A03CA87-41A8-094E-9158-42B8BA12BB19}" type="slidenum">
              <a:rPr lang="sv-SE" smtClean="0"/>
              <a:t>128</a:t>
            </a:fld>
            <a:endParaRPr lang="sv-SE"/>
          </a:p>
        </p:txBody>
      </p:sp>
    </p:spTree>
    <p:extLst>
      <p:ext uri="{BB962C8B-B14F-4D97-AF65-F5344CB8AC3E}">
        <p14:creationId xmlns:p14="http://schemas.microsoft.com/office/powerpoint/2010/main" val="3104423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Avsluta dagen </a:t>
            </a:r>
            <a:r>
              <a:rPr lang="sv-SE" dirty="0"/>
              <a:t>– 15.50-16.00</a:t>
            </a:r>
          </a:p>
          <a:p>
            <a:endParaRPr lang="sv-SE" dirty="0"/>
          </a:p>
          <a:p>
            <a:r>
              <a:rPr lang="sv-SE" dirty="0"/>
              <a:t>Att göra:</a:t>
            </a:r>
          </a:p>
          <a:p>
            <a:pPr marL="228600" indent="-228600">
              <a:buFont typeface="+mj-lt"/>
              <a:buAutoNum type="arabicPeriod"/>
            </a:pPr>
            <a:r>
              <a:rPr lang="sv-SE" dirty="0"/>
              <a:t>Kör en valfri utcheckningsrunda (i mån av tid)</a:t>
            </a:r>
          </a:p>
          <a:p>
            <a:pPr marL="228600" indent="-228600">
              <a:buFont typeface="+mj-lt"/>
              <a:buAutoNum type="arabicPeriod"/>
            </a:pPr>
            <a:r>
              <a:rPr lang="sv-SE" dirty="0"/>
              <a:t>Tacka för utbildningen och önska deltagarna lycka till.</a:t>
            </a:r>
          </a:p>
          <a:p>
            <a:pPr marL="228600" indent="-228600">
              <a:buFont typeface="+mj-lt"/>
              <a:buAutoNum type="arabicPeriod"/>
            </a:pPr>
            <a:r>
              <a:rPr lang="sv-SE" dirty="0"/>
              <a:t>Dela era kontaktuppgifter vid behov. </a:t>
            </a:r>
          </a:p>
          <a:p>
            <a:pPr marL="228600" indent="-228600">
              <a:buFont typeface="+mj-lt"/>
              <a:buAutoNum type="arabicPeriod"/>
            </a:pPr>
            <a:r>
              <a:rPr lang="sv-SE" dirty="0"/>
              <a:t>Berätta att vid frågor till MÄN kan de mejla adressen på sliden.</a:t>
            </a:r>
            <a:endParaRPr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129</a:t>
            </a:fld>
            <a:endParaRPr lang="sv-SE"/>
          </a:p>
        </p:txBody>
      </p:sp>
    </p:spTree>
    <p:extLst>
      <p:ext uri="{BB962C8B-B14F-4D97-AF65-F5344CB8AC3E}">
        <p14:creationId xmlns:p14="http://schemas.microsoft.com/office/powerpoint/2010/main" val="377453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a:t>
            </a:r>
          </a:p>
          <a:p>
            <a:pPr marL="685800" lvl="1" indent="-228600">
              <a:buFont typeface="Arial" panose="020B0604020202020204" pitchFamily="34" charset="0"/>
              <a:buChar char="•"/>
            </a:pPr>
            <a:r>
              <a:rPr lang="sv-SE"/>
              <a:t>Att prata om våld är inte enkelt. </a:t>
            </a:r>
          </a:p>
          <a:p>
            <a:pPr marL="685800" lvl="1" indent="-228600">
              <a:buFont typeface="Arial" panose="020B0604020202020204" pitchFamily="34" charset="0"/>
              <a:buChar char="•"/>
            </a:pPr>
            <a:r>
              <a:rPr lang="sv-SE"/>
              <a:t>Som vi vet är erfarenheter av våld vanligt, de finns även här i rummet idag.</a:t>
            </a:r>
          </a:p>
          <a:p>
            <a:pPr marL="685800" lvl="1" indent="-228600">
              <a:buFont typeface="Arial" panose="020B0604020202020204" pitchFamily="34" charset="0"/>
              <a:buChar char="•"/>
            </a:pPr>
            <a:r>
              <a:rPr lang="sv-SE"/>
              <a:t>Därför behöver vi alla visa respekt för varandra och ämnet i sig.</a:t>
            </a:r>
          </a:p>
          <a:p>
            <a:pPr marL="228600" lvl="0" indent="-228600">
              <a:buFont typeface="+mj-lt"/>
              <a:buAutoNum type="arabicPeriod"/>
            </a:pPr>
            <a:r>
              <a:rPr lang="sv-SE"/>
              <a:t>Informera om stödlistorna för vuxna och elever.</a:t>
            </a:r>
          </a:p>
          <a:p>
            <a:pPr marL="228600" lvl="0" indent="-228600">
              <a:buFont typeface="+mj-lt"/>
              <a:buAutoNum type="arabicPeriod"/>
            </a:pPr>
            <a:r>
              <a:rPr lang="sv-SE"/>
              <a:t>Förmedla:</a:t>
            </a:r>
          </a:p>
          <a:p>
            <a:pPr marL="685800" lvl="1" indent="-228600">
              <a:buFont typeface="Arial" panose="020B0604020202020204" pitchFamily="34" charset="0"/>
              <a:buChar char="•"/>
            </a:pPr>
            <a:r>
              <a:rPr lang="sv-SE" baseline="0">
                <a:highlight>
                  <a:srgbClr val="FF0000"/>
                </a:highlight>
              </a:rPr>
              <a:t>Att prata om våld leder ofta till ökad kännedom om våld.</a:t>
            </a:r>
          </a:p>
          <a:p>
            <a:pPr marL="685800" lvl="1" indent="-228600">
              <a:buFont typeface="Arial" panose="020B0604020202020204" pitchFamily="34" charset="0"/>
              <a:buChar char="•"/>
            </a:pPr>
            <a:r>
              <a:rPr lang="sv-SE" baseline="0">
                <a:highlight>
                  <a:srgbClr val="FF0000"/>
                </a:highlight>
              </a:rPr>
              <a:t>Viktigt med beredskap för att kunna hantera den ökade kännedomen.</a:t>
            </a:r>
          </a:p>
          <a:p>
            <a:pPr marL="1143000" lvl="2" indent="-228600">
              <a:buFont typeface="Arial" panose="020B0604020202020204" pitchFamily="34" charset="0"/>
              <a:buChar char="•"/>
            </a:pPr>
            <a:r>
              <a:rPr lang="sv-SE" baseline="0">
                <a:highlight>
                  <a:srgbClr val="FF0000"/>
                </a:highlight>
              </a:rPr>
              <a:t>Att elevhälsan är involverad </a:t>
            </a:r>
          </a:p>
          <a:p>
            <a:pPr marL="1143000" lvl="2" indent="-228600">
              <a:buFont typeface="Arial" panose="020B0604020202020204" pitchFamily="34" charset="0"/>
              <a:buChar char="•"/>
            </a:pPr>
            <a:r>
              <a:rPr lang="sv-SE" baseline="0">
                <a:highlight>
                  <a:srgbClr val="FF0000"/>
                </a:highlight>
              </a:rPr>
              <a:t>Att alla på skolan känner till rutiner vid kännedom om våld.</a:t>
            </a:r>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13</a:t>
            </a:fld>
            <a:endParaRPr lang="sv-SE"/>
          </a:p>
        </p:txBody>
      </p:sp>
    </p:spTree>
    <p:extLst>
      <p:ext uri="{BB962C8B-B14F-4D97-AF65-F5344CB8AC3E}">
        <p14:creationId xmlns:p14="http://schemas.microsoft.com/office/powerpoint/2010/main" val="3661778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Varför vi det här </a:t>
            </a:r>
            <a:r>
              <a:rPr lang="sv-SE" b="0" baseline="0" dirty="0"/>
              <a:t>– 9.00-9.15 (15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dirty="0">
                <a:solidFill>
                  <a:schemeClr val="tx1"/>
                </a:solidFill>
                <a:effectLst/>
                <a:latin typeface="+mn-lt"/>
                <a:ea typeface="+mn-ea"/>
                <a:cs typeface="+mn-cs"/>
              </a:rPr>
              <a:t>Förmedla: </a:t>
            </a:r>
            <a:r>
              <a:rPr lang="sv-SE" b="0" kern="1200" baseline="0" dirty="0">
                <a:solidFill>
                  <a:schemeClr val="tx1"/>
                </a:solidFill>
                <a:effectLst/>
                <a:latin typeface="+mn-lt"/>
                <a:ea typeface="+mn-ea"/>
                <a:cs typeface="+mn-cs"/>
              </a:rPr>
              <a:t>Varför gör vi det här?</a:t>
            </a:r>
            <a:endParaRPr lang="sv-SE" dirty="0"/>
          </a:p>
          <a:p>
            <a:pPr marL="171450" indent="-171450">
              <a:buFontTx/>
              <a:buChar char="-"/>
            </a:pPr>
            <a:endParaRPr lang="sv-SE" dirty="0"/>
          </a:p>
          <a:p>
            <a:pPr marL="171450" indent="-171450">
              <a:buFontTx/>
              <a:buChar char="-"/>
            </a:pPr>
            <a:endParaRPr lang="sv-SE" dirty="0"/>
          </a:p>
          <a:p>
            <a:pPr marL="171450" indent="-171450">
              <a:buFontTx/>
              <a:buChar char="-"/>
            </a:pPr>
            <a:endParaRPr lang="sv-SE" dirty="0"/>
          </a:p>
        </p:txBody>
      </p:sp>
      <p:sp>
        <p:nvSpPr>
          <p:cNvPr id="4" name="Platshållare för bildnummer 3"/>
          <p:cNvSpPr>
            <a:spLocks noGrp="1"/>
          </p:cNvSpPr>
          <p:nvPr>
            <p:ph type="sldNum" sz="quarter" idx="10"/>
          </p:nvPr>
        </p:nvSpPr>
        <p:spPr/>
        <p:txBody>
          <a:bodyPr/>
          <a:lstStyle/>
          <a:p>
            <a:fld id="{91983B2C-8742-462B-80D2-17BF7749832E}" type="slidenum">
              <a:rPr lang="sv-SE" smtClean="0"/>
              <a:t>14</a:t>
            </a:fld>
            <a:endParaRPr lang="sv-SE"/>
          </a:p>
        </p:txBody>
      </p:sp>
    </p:spTree>
    <p:extLst>
      <p:ext uri="{BB962C8B-B14F-4D97-AF65-F5344CB8AC3E}">
        <p14:creationId xmlns:p14="http://schemas.microsoft.com/office/powerpoint/2010/main" val="79530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15</a:t>
            </a:fld>
            <a:endParaRPr lang="sv-SE"/>
          </a:p>
        </p:txBody>
      </p:sp>
    </p:spTree>
    <p:extLst>
      <p:ext uri="{BB962C8B-B14F-4D97-AF65-F5344CB8AC3E}">
        <p14:creationId xmlns:p14="http://schemas.microsoft.com/office/powerpoint/2010/main" val="387355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619A-1ABC-0932-7CA5-13B79BD470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7C743D-34AC-3F51-5F7E-75197E47AB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05D1E3-AA97-5789-0963-FBF8021ED4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statistik kring </a:t>
            </a:r>
            <a:r>
              <a:rPr lang="sv-SE" sz="1200" b="0" u="sng" kern="1200">
                <a:solidFill>
                  <a:schemeClr val="tx1"/>
                </a:solidFill>
                <a:effectLst/>
                <a:latin typeface="+mn-lt"/>
                <a:ea typeface="+mn-ea"/>
                <a:cs typeface="+mn-cs"/>
              </a:rPr>
              <a:t>utsatthet av våld</a:t>
            </a:r>
            <a:r>
              <a:rPr lang="sv-SE" sz="1200" b="0" u="none" kern="1200">
                <a:solidFill>
                  <a:schemeClr val="tx1"/>
                </a:solidFill>
                <a:effectLst/>
                <a:latin typeface="+mn-lt"/>
                <a:ea typeface="+mn-ea"/>
                <a:cs typeface="+mn-cs"/>
              </a:rPr>
              <a:t> </a:t>
            </a:r>
            <a:r>
              <a:rPr lang="sv-SE" sz="1200" b="0" kern="1200">
                <a:solidFill>
                  <a:schemeClr val="tx1"/>
                </a:solidFill>
                <a:effectLst/>
                <a:latin typeface="+mn-lt"/>
                <a:ea typeface="+mn-ea"/>
                <a:cs typeface="+mn-cs"/>
              </a:rPr>
              <a:t>bland unga.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a:solidFill>
                  <a:schemeClr val="tx1"/>
                </a:solidFill>
                <a:effectLst/>
                <a:latin typeface="+mn-lt"/>
                <a:ea typeface="+mn-ea"/>
                <a:cs typeface="+mn-cs"/>
              </a:rPr>
              <a:t>(Statistiken redovisar utsattheten för våld och säger ingenting våldsutövaren)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a:solidFill>
                <a:schemeClr val="tx1"/>
              </a:solidFill>
              <a:effectLst/>
              <a:latin typeface="+mn-lt"/>
              <a:ea typeface="+mn-ea"/>
              <a:cs typeface="+mn-cs"/>
            </a:endParaRPr>
          </a:p>
          <a:p>
            <a:pPr marL="171450" indent="-171450">
              <a:buFontTx/>
              <a:buChar char="-"/>
            </a:pPr>
            <a:endParaRPr lang="sv-SE"/>
          </a:p>
          <a:p>
            <a:pPr marL="0" indent="0">
              <a:buFontTx/>
              <a:buNone/>
            </a:pPr>
            <a:endParaRPr lang="sv-SE"/>
          </a:p>
        </p:txBody>
      </p:sp>
      <p:sp>
        <p:nvSpPr>
          <p:cNvPr id="4" name="Platshållare för bildnummer 3">
            <a:extLst>
              <a:ext uri="{FF2B5EF4-FFF2-40B4-BE49-F238E27FC236}">
                <a16:creationId xmlns:a16="http://schemas.microsoft.com/office/drawing/2014/main" id="{58268DC1-2C1E-509E-905E-EAC4656B640A}"/>
              </a:ext>
            </a:extLst>
          </p:cNvPr>
          <p:cNvSpPr>
            <a:spLocks noGrp="1"/>
          </p:cNvSpPr>
          <p:nvPr>
            <p:ph type="sldNum" sz="quarter" idx="10"/>
          </p:nvPr>
        </p:nvSpPr>
        <p:spPr/>
        <p:txBody>
          <a:bodyPr/>
          <a:lstStyle/>
          <a:p>
            <a:fld id="{91983B2C-8742-462B-80D2-17BF7749832E}" type="slidenum">
              <a:rPr lang="sv-SE" smtClean="0"/>
              <a:t>16</a:t>
            </a:fld>
            <a:endParaRPr lang="sv-SE"/>
          </a:p>
        </p:txBody>
      </p:sp>
    </p:spTree>
    <p:extLst>
      <p:ext uri="{BB962C8B-B14F-4D97-AF65-F5344CB8AC3E}">
        <p14:creationId xmlns:p14="http://schemas.microsoft.com/office/powerpoint/2010/main" val="3782792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D8DF1-B4E3-B3B8-9075-D9BD759CCA6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9B27D5-5544-E133-AD42-6EE3544DE7A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3F9BA7-A0A9-09BA-59D3-DBD32DF4BE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 innehållet på sliden.</a:t>
            </a:r>
            <a:endParaRPr lang="sv-SE"/>
          </a:p>
          <a:p>
            <a:pPr marL="171450" indent="-171450">
              <a:buFontTx/>
              <a:buChar char="-"/>
            </a:pPr>
            <a:endParaRPr lang="sv-SE"/>
          </a:p>
          <a:p>
            <a:pPr marL="171450" indent="-171450">
              <a:buFontTx/>
              <a:buChar char="-"/>
            </a:pPr>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lvl="0" indent="-228600">
              <a:buFont typeface="+mj-lt"/>
              <a:buAutoNum type="arabicPeriod"/>
            </a:pPr>
            <a:r>
              <a:rPr lang="sv-SE"/>
              <a:t>Sammanfattat vet vi att unga är mer utsatta än äldre åldersgrupper.</a:t>
            </a:r>
          </a:p>
          <a:p>
            <a:pPr marL="228600" lvl="0" indent="-228600">
              <a:buFont typeface="+mj-lt"/>
              <a:buAutoNum type="arabicPeriod"/>
            </a:pPr>
            <a:r>
              <a:rPr lang="sv-SE"/>
              <a:t>Våldet utövas där unga befinner sig – hemma, i skolan, på fritidsgården och en stor arena är våldet i onlinemiljöer.</a:t>
            </a:r>
          </a:p>
          <a:p>
            <a:pPr marL="228600" lvl="0" indent="-228600">
              <a:buFont typeface="+mj-lt"/>
              <a:buAutoNum type="arabicPeriod"/>
            </a:pPr>
            <a:r>
              <a:rPr lang="sv-SE"/>
              <a:t>Våldsutsatthet leder i vissa fall till eget våldsutövande och i många fall till psykisk/fysisk ohälsa (självskadebeteende, depression, ångest, fysiska besvär, koncentrationssvårigheter, suicid och självmordsförsök).</a:t>
            </a:r>
          </a:p>
          <a:p>
            <a:pPr marL="0" indent="0">
              <a:buFontTx/>
              <a:buNone/>
            </a:pPr>
            <a:endParaRPr lang="sv-SE"/>
          </a:p>
        </p:txBody>
      </p:sp>
      <p:sp>
        <p:nvSpPr>
          <p:cNvPr id="4" name="Platshållare för bildnummer 3">
            <a:extLst>
              <a:ext uri="{FF2B5EF4-FFF2-40B4-BE49-F238E27FC236}">
                <a16:creationId xmlns:a16="http://schemas.microsoft.com/office/drawing/2014/main" id="{59F307CA-D452-AE61-D90E-0051BB091B6B}"/>
              </a:ext>
            </a:extLst>
          </p:cNvPr>
          <p:cNvSpPr>
            <a:spLocks noGrp="1"/>
          </p:cNvSpPr>
          <p:nvPr>
            <p:ph type="sldNum" sz="quarter" idx="10"/>
          </p:nvPr>
        </p:nvSpPr>
        <p:spPr/>
        <p:txBody>
          <a:bodyPr/>
          <a:lstStyle/>
          <a:p>
            <a:fld id="{91983B2C-8742-462B-80D2-17BF7749832E}" type="slidenum">
              <a:rPr lang="sv-SE" smtClean="0"/>
              <a:t>17</a:t>
            </a:fld>
            <a:endParaRPr lang="sv-SE"/>
          </a:p>
        </p:txBody>
      </p:sp>
    </p:spTree>
    <p:extLst>
      <p:ext uri="{BB962C8B-B14F-4D97-AF65-F5344CB8AC3E}">
        <p14:creationId xmlns:p14="http://schemas.microsoft.com/office/powerpoint/2010/main" val="4106409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F3D3-E8D1-2CA5-BBF7-5554EC850B0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43D9250-CE00-6E01-8F99-696CABC19B9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C33CE99-7020-4450-E3EC-7D332701F6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Vad är då priset för våld i samhället?</a:t>
            </a:r>
          </a:p>
          <a:p>
            <a:pPr marL="228600" indent="-228600">
              <a:buFont typeface="+mj-lt"/>
              <a:buAutoNum type="arabicPeriod"/>
            </a:pPr>
            <a:r>
              <a:rPr lang="sv-SE" dirty="0"/>
              <a:t>Låt deltagarna diskutera i bikupor vad de tror respektive siffra står för.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Gå igenom vad statistiken motsvarar i helgrupp (förklaringarna är animerade i presentationen).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dirty="0">
              <a:solidFill>
                <a:schemeClr val="tx1"/>
              </a:solidFill>
              <a:effectLst/>
              <a:latin typeface="+mn-lt"/>
              <a:ea typeface="+mn-ea"/>
              <a:cs typeface="+mn-cs"/>
            </a:endParaRPr>
          </a:p>
          <a:p>
            <a:pPr marL="171450" indent="-171450">
              <a:buFontTx/>
              <a:buChar char="-"/>
            </a:pPr>
            <a:endParaRPr lang="sv-SE" dirty="0"/>
          </a:p>
          <a:p>
            <a:pPr marL="171450" indent="-171450">
              <a:buFontTx/>
              <a:buChar char="-"/>
            </a:pPr>
            <a:endParaRPr lang="sv-SE" dirty="0"/>
          </a:p>
          <a:p>
            <a:pPr marL="171450" indent="-171450">
              <a:buFontTx/>
              <a:buChar char="-"/>
            </a:pPr>
            <a:endParaRPr lang="sv-SE" dirty="0"/>
          </a:p>
        </p:txBody>
      </p:sp>
      <p:sp>
        <p:nvSpPr>
          <p:cNvPr id="4" name="Platshållare för bildnummer 3">
            <a:extLst>
              <a:ext uri="{FF2B5EF4-FFF2-40B4-BE49-F238E27FC236}">
                <a16:creationId xmlns:a16="http://schemas.microsoft.com/office/drawing/2014/main" id="{A5FB43D8-189B-3E14-3849-95C8DA3E1182}"/>
              </a:ext>
            </a:extLst>
          </p:cNvPr>
          <p:cNvSpPr>
            <a:spLocks noGrp="1"/>
          </p:cNvSpPr>
          <p:nvPr>
            <p:ph type="sldNum" sz="quarter" idx="10"/>
          </p:nvPr>
        </p:nvSpPr>
        <p:spPr/>
        <p:txBody>
          <a:bodyPr/>
          <a:lstStyle/>
          <a:p>
            <a:fld id="{91983B2C-8742-462B-80D2-17BF7749832E}" type="slidenum">
              <a:rPr lang="sv-SE" smtClean="0"/>
              <a:t>18</a:t>
            </a:fld>
            <a:endParaRPr lang="sv-SE"/>
          </a:p>
        </p:txBody>
      </p:sp>
    </p:spTree>
    <p:extLst>
      <p:ext uri="{BB962C8B-B14F-4D97-AF65-F5344CB8AC3E}">
        <p14:creationId xmlns:p14="http://schemas.microsoft.com/office/powerpoint/2010/main" val="1265699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dirty="0">
                <a:solidFill>
                  <a:schemeClr val="tx1"/>
                </a:solidFill>
                <a:effectLst/>
                <a:latin typeface="+mn-lt"/>
                <a:ea typeface="+mn-ea"/>
                <a:cs typeface="+mn-cs"/>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dirty="0">
                <a:solidFill>
                  <a:schemeClr val="tx1"/>
                </a:solidFill>
                <a:effectLst/>
                <a:latin typeface="+mn-lt"/>
                <a:ea typeface="+mn-ea"/>
                <a:cs typeface="+mn-cs"/>
              </a:rPr>
              <a:t>Hittills har vi tittat på vad olika former av våld kostar samhället och hur utsattheten ser ut bland unga.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dirty="0">
                <a:solidFill>
                  <a:schemeClr val="tx1"/>
                </a:solidFill>
                <a:effectLst/>
                <a:latin typeface="+mn-lt"/>
                <a:ea typeface="+mn-ea"/>
                <a:cs typeface="+mn-cs"/>
              </a:rPr>
              <a:t>Nu vänder vi på perspektivet – </a:t>
            </a:r>
            <a:r>
              <a:rPr lang="sv-SE" sz="1200" b="0" u="sng" kern="1200" dirty="0">
                <a:solidFill>
                  <a:schemeClr val="tx1"/>
                </a:solidFill>
                <a:effectLst/>
                <a:latin typeface="+mn-lt"/>
                <a:ea typeface="+mn-ea"/>
                <a:cs typeface="+mn-cs"/>
              </a:rPr>
              <a:t>våldsutövare</a:t>
            </a:r>
            <a:r>
              <a:rPr lang="sv-SE" sz="1200" b="0" kern="1200" dirty="0">
                <a:solidFill>
                  <a:schemeClr val="tx1"/>
                </a:solidFill>
                <a:effectLst/>
                <a:latin typeface="+mn-lt"/>
                <a:ea typeface="+mn-ea"/>
                <a:cs typeface="+mn-cs"/>
              </a:rPr>
              <a:t> baserat på kön.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dirty="0">
                <a:solidFill>
                  <a:schemeClr val="tx1"/>
                </a:solidFill>
                <a:effectLst/>
                <a:latin typeface="+mn-lt"/>
                <a:ea typeface="+mn-ea"/>
                <a:cs typeface="+mn-cs"/>
              </a:rPr>
              <a:t>Gå igenom sliden.</a:t>
            </a:r>
            <a:endParaRPr lang="sv-SE"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mn-lt"/>
                <a:ea typeface="+mn-ea"/>
                <a:cs typeface="+mn-cs"/>
              </a:rPr>
              <a:t>Förmedla:</a:t>
            </a:r>
          </a:p>
          <a:p>
            <a:pPr marL="685800" lvl="1" indent="-228600">
              <a:buFont typeface="Arial" panose="020B0604020202020204" pitchFamily="34" charset="0"/>
              <a:buChar char="•"/>
            </a:pPr>
            <a:r>
              <a:rPr lang="sv-SE" dirty="0"/>
              <a:t>Statistiken </a:t>
            </a:r>
            <a:r>
              <a:rPr lang="sv-SE" sz="1200" kern="1200" noProof="0" dirty="0">
                <a:solidFill>
                  <a:schemeClr val="tx1"/>
                </a:solidFill>
                <a:effectLst/>
                <a:latin typeface="+mn-lt"/>
                <a:ea typeface="+mn-ea"/>
                <a:cs typeface="+mn-cs"/>
              </a:rPr>
              <a:t>synliggör att våld är en könsrelaterad fråga. </a:t>
            </a:r>
          </a:p>
          <a:p>
            <a:pPr marL="685800" lvl="1" indent="-228600">
              <a:buFont typeface="Arial" panose="020B0604020202020204" pitchFamily="34" charset="0"/>
              <a:buChar char="•"/>
            </a:pPr>
            <a:r>
              <a:rPr lang="sv-SE" sz="1200" kern="1200" noProof="0" dirty="0">
                <a:solidFill>
                  <a:schemeClr val="tx1"/>
                </a:solidFill>
                <a:effectLst/>
                <a:latin typeface="+mn-lt"/>
                <a:ea typeface="+mn-ea"/>
                <a:cs typeface="+mn-cs"/>
              </a:rPr>
              <a:t>Även om förövare är av olika kön så är manliga förövare starkt överrepresenterade. </a:t>
            </a:r>
          </a:p>
          <a:p>
            <a:pPr marL="685800" lvl="1" indent="-228600">
              <a:buFont typeface="Arial" panose="020B0604020202020204" pitchFamily="34" charset="0"/>
              <a:buChar char="•"/>
            </a:pPr>
            <a:r>
              <a:rPr lang="sv-SE" sz="1200" b="1" i="0" u="none" strike="noStrike" cap="none" dirty="0">
                <a:solidFill>
                  <a:schemeClr val="dk1"/>
                </a:solidFill>
                <a:latin typeface="Cabin"/>
                <a:ea typeface="Cabin"/>
                <a:cs typeface="Cabin"/>
                <a:sym typeface="Cabin"/>
              </a:rPr>
              <a:t>Viktigt</a:t>
            </a:r>
            <a:r>
              <a:rPr lang="sv-SE" sz="1200" b="0" i="0" u="none" strike="noStrike" cap="none" dirty="0">
                <a:solidFill>
                  <a:schemeClr val="dk1"/>
                </a:solidFill>
                <a:latin typeface="Cabin"/>
                <a:ea typeface="Cabin"/>
                <a:cs typeface="Cabin"/>
                <a:sym typeface="Cabin"/>
              </a:rPr>
              <a:t> – statistiken säger oss </a:t>
            </a:r>
            <a:r>
              <a:rPr lang="sv-SE" sz="1200" b="0" i="0" u="sng" strike="noStrike" cap="none" dirty="0">
                <a:solidFill>
                  <a:schemeClr val="dk1"/>
                </a:solidFill>
                <a:latin typeface="Cabin"/>
                <a:ea typeface="Cabin"/>
                <a:cs typeface="Cabin"/>
                <a:sym typeface="Cabin"/>
              </a:rPr>
              <a:t>inte</a:t>
            </a:r>
            <a:r>
              <a:rPr lang="sv-SE" sz="1200" b="0" i="0" u="none" strike="noStrike" cap="none" dirty="0">
                <a:solidFill>
                  <a:schemeClr val="dk1"/>
                </a:solidFill>
                <a:latin typeface="Cabin"/>
                <a:ea typeface="Cabin"/>
                <a:cs typeface="Cabin"/>
                <a:sym typeface="Cabin"/>
              </a:rPr>
              <a:t> att majoriteten av män utövar våld – den visar att av de som utövar våld, är majoriteten män.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1" i="0" u="none" strike="noStrike" cap="none" dirty="0">
                <a:solidFill>
                  <a:schemeClr val="dk1"/>
                </a:solidFill>
                <a:latin typeface="Cabin"/>
                <a:ea typeface="Cabin"/>
                <a:cs typeface="Cabin"/>
                <a:sym typeface="Cabin"/>
              </a:rPr>
              <a:t>Viktigt</a:t>
            </a:r>
            <a:r>
              <a:rPr lang="sv-SE" sz="1200" b="0" i="0" u="none" strike="noStrike" cap="none" dirty="0">
                <a:solidFill>
                  <a:schemeClr val="dk1"/>
                </a:solidFill>
                <a:latin typeface="Cabin"/>
                <a:ea typeface="Cabin"/>
                <a:cs typeface="Cabin"/>
                <a:sym typeface="Cabin"/>
              </a:rPr>
              <a:t> – </a:t>
            </a:r>
            <a:r>
              <a:rPr lang="sv-SE" sz="1200" b="0" i="0" u="none" strike="noStrike" kern="1200" cap="none" dirty="0">
                <a:solidFill>
                  <a:schemeClr val="tx1"/>
                </a:solidFill>
                <a:effectLst/>
                <a:latin typeface="+mn-lt"/>
                <a:ea typeface="+mn-ea"/>
                <a:cs typeface="+mn-cs"/>
                <a:sym typeface="Cabin"/>
              </a:rPr>
              <a:t>s</a:t>
            </a:r>
            <a:r>
              <a:rPr lang="sv-SE" sz="1200" kern="1200" dirty="0">
                <a:solidFill>
                  <a:schemeClr val="tx1"/>
                </a:solidFill>
                <a:effectLst/>
                <a:latin typeface="+mn-lt"/>
                <a:ea typeface="+mn-ea"/>
                <a:cs typeface="+mn-cs"/>
              </a:rPr>
              <a:t>tatistiken säger heller ingenting om den utsattes kön i dessa fall.</a:t>
            </a:r>
          </a:p>
          <a:p>
            <a:pPr marL="685800" lvl="1" indent="-228600">
              <a:buFont typeface="Arial" panose="020B0604020202020204" pitchFamily="34" charset="0"/>
              <a:buChar char="•"/>
            </a:pPr>
            <a:endParaRPr lang="sv-SE" sz="1200" b="0" i="0" u="none" strike="noStrike" cap="none" dirty="0">
              <a:solidFill>
                <a:schemeClr val="dk1"/>
              </a:solidFill>
              <a:latin typeface="Cabin"/>
              <a:ea typeface="Cabin"/>
              <a:cs typeface="Cabin"/>
              <a:sym typeface="Cabin"/>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kern="1200" baseline="0" dirty="0">
              <a:solidFill>
                <a:schemeClr val="tx1"/>
              </a:solidFill>
              <a:effectLst/>
              <a:latin typeface="+mn-lt"/>
              <a:ea typeface="+mn-ea"/>
              <a:cs typeface="+mn-cs"/>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mn-lt"/>
                <a:ea typeface="+mn-ea"/>
                <a:cs typeface="+mn-cs"/>
              </a:rPr>
              <a:t>Statistiken redovisar de gärningspersoner som rättsväsendet kunnat identifiera och bedömt vara skäligen misstänkta för brott,</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och inte det faktiska totala antalet gärningspersoner i samhället.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mn-lt"/>
                <a:ea typeface="+mn-ea"/>
                <a:cs typeface="+mn-cs"/>
              </a:rPr>
              <a:t>I dessa fall har det gjorts en anmälan där det fattats ett beslut, som innebär att handläggningen av brottsmisstanken är avslutad.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mn-lt"/>
                <a:ea typeface="+mn-ea"/>
                <a:cs typeface="+mn-cs"/>
              </a:rPr>
              <a:t>Beslutet kan vara ett lagföringsbeslut eller ett nedläggningsbeslut.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dirty="0">
                <a:solidFill>
                  <a:schemeClr val="tx1"/>
                </a:solidFill>
                <a:effectLst/>
                <a:latin typeface="+mn-lt"/>
                <a:ea typeface="+mn-ea"/>
                <a:cs typeface="+mn-cs"/>
              </a:rPr>
              <a:t>För att en misstänkt person ska kunna identifieras och registreras som misstänkt för brott av utredande myndighet krävs således ytterst att brottet både upptäcks och anmäls.</a:t>
            </a:r>
          </a:p>
          <a:p>
            <a:pPr marL="228600" lvl="0" indent="-228600">
              <a:buFont typeface="+mj-lt"/>
              <a:buAutoNum type="arabicPeriod"/>
            </a:pPr>
            <a:r>
              <a:rPr lang="sv-SE" sz="1200" b="0" kern="1200" dirty="0">
                <a:solidFill>
                  <a:schemeClr val="tx1"/>
                </a:solidFill>
                <a:effectLst/>
                <a:latin typeface="+mn-lt"/>
                <a:ea typeface="+mn-ea"/>
                <a:cs typeface="+mn-cs"/>
              </a:rPr>
              <a:t>Benägenheten att anmäla brott varierar mellan olika typer av brott. Av flera anledningar är anmälningsbenägenheten för till exempel sexualbrott låg. Det beror i sin tur bland annat på att uppklarnings-procenten för sexualbrott är låg.</a:t>
            </a:r>
          </a:p>
          <a:p>
            <a:pPr marL="228600" lvl="0" indent="-228600">
              <a:buFont typeface="+mj-lt"/>
              <a:buAutoNum type="arabicPeriod"/>
            </a:pPr>
            <a:r>
              <a:rPr lang="sv-SE" sz="1200" kern="1200" dirty="0">
                <a:solidFill>
                  <a:schemeClr val="tx1"/>
                </a:solidFill>
                <a:effectLst/>
                <a:latin typeface="+mn-lt"/>
                <a:ea typeface="+mn-ea"/>
                <a:cs typeface="+mn-cs"/>
              </a:rPr>
              <a:t>Statistiken grundar sig på uppgifter från Polismyndighetens, Åklagarmyndighetens och andra brottsutredande myndigheters ärendehanteringssystem. </a:t>
            </a:r>
          </a:p>
          <a:p>
            <a:pPr marL="0" indent="0">
              <a:buFont typeface="Arial"/>
              <a:buNone/>
            </a:pPr>
            <a:r>
              <a:rPr lang="sv-SE" sz="1200" kern="1200" dirty="0">
                <a:solidFill>
                  <a:schemeClr val="tx1"/>
                </a:solidFill>
                <a:effectLst/>
                <a:latin typeface="+mn-lt"/>
                <a:ea typeface="+mn-ea"/>
                <a:cs typeface="+mn-cs"/>
              </a:rPr>
              <a:t>*Personer som var under 15 år vid brottstillfället och därmed inte straffmyndiga ingår inte i statistiken.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dirty="0">
                <a:solidFill>
                  <a:schemeClr val="tx1"/>
                </a:solidFill>
                <a:effectLst/>
                <a:latin typeface="+mn-lt"/>
                <a:ea typeface="+mn-ea"/>
                <a:cs typeface="+mn-cs"/>
              </a:rPr>
              <a:t>Statistiken finns tillgänglig här: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sng" kern="1200" dirty="0" err="1">
                <a:solidFill>
                  <a:schemeClr val="tx1"/>
                </a:solidFill>
                <a:effectLst/>
                <a:latin typeface="+mn-lt"/>
                <a:ea typeface="+mn-ea"/>
                <a:cs typeface="+mn-cs"/>
              </a:rPr>
              <a:t>https</a:t>
            </a:r>
            <a:r>
              <a:rPr lang="sv-SE" sz="1200" u="sng" kern="1200" dirty="0">
                <a:solidFill>
                  <a:schemeClr val="tx1"/>
                </a:solidFill>
                <a:effectLst/>
                <a:latin typeface="+mn-lt"/>
                <a:ea typeface="+mn-ea"/>
                <a:cs typeface="+mn-cs"/>
              </a:rPr>
              <a:t>://</a:t>
            </a:r>
            <a:r>
              <a:rPr lang="sv-SE" sz="1200" u="sng" kern="1200" dirty="0" err="1">
                <a:solidFill>
                  <a:schemeClr val="tx1"/>
                </a:solidFill>
                <a:effectLst/>
                <a:latin typeface="+mn-lt"/>
                <a:ea typeface="+mn-ea"/>
                <a:cs typeface="+mn-cs"/>
              </a:rPr>
              <a:t>bra.se</a:t>
            </a:r>
            <a:r>
              <a:rPr lang="sv-SE" sz="1200" u="sng" kern="1200" dirty="0">
                <a:solidFill>
                  <a:schemeClr val="tx1"/>
                </a:solidFill>
                <a:effectLst/>
                <a:latin typeface="+mn-lt"/>
                <a:ea typeface="+mn-ea"/>
                <a:cs typeface="+mn-cs"/>
              </a:rPr>
              <a:t>/statistik/kriminalstatistik/</a:t>
            </a:r>
            <a:r>
              <a:rPr lang="sv-SE" sz="1200" u="sng" kern="1200" dirty="0" err="1">
                <a:solidFill>
                  <a:schemeClr val="tx1"/>
                </a:solidFill>
                <a:effectLst/>
                <a:latin typeface="+mn-lt"/>
                <a:ea typeface="+mn-ea"/>
                <a:cs typeface="+mn-cs"/>
              </a:rPr>
              <a:t>misstankta-personer.html</a:t>
            </a:r>
            <a:endParaRPr lang="sv-SE"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u="sng" kern="1200" dirty="0" err="1">
                <a:solidFill>
                  <a:schemeClr val="tx1"/>
                </a:solidFill>
                <a:effectLst/>
                <a:latin typeface="+mn-lt"/>
                <a:ea typeface="+mn-ea"/>
                <a:cs typeface="+mn-cs"/>
              </a:rPr>
              <a:t>https</a:t>
            </a:r>
            <a:r>
              <a:rPr lang="sv-SE" sz="1200" u="sng" kern="1200" dirty="0">
                <a:solidFill>
                  <a:schemeClr val="tx1"/>
                </a:solidFill>
                <a:effectLst/>
                <a:latin typeface="+mn-lt"/>
                <a:ea typeface="+mn-ea"/>
                <a:cs typeface="+mn-cs"/>
              </a:rPr>
              <a:t>://</a:t>
            </a:r>
            <a:r>
              <a:rPr lang="sv-SE" sz="1200" u="sng" kern="1200" dirty="0" err="1">
                <a:solidFill>
                  <a:schemeClr val="tx1"/>
                </a:solidFill>
                <a:effectLst/>
                <a:latin typeface="+mn-lt"/>
                <a:ea typeface="+mn-ea"/>
                <a:cs typeface="+mn-cs"/>
              </a:rPr>
              <a:t>bra.se</a:t>
            </a:r>
            <a:r>
              <a:rPr lang="sv-SE" sz="1200" u="sng" kern="1200" dirty="0">
                <a:solidFill>
                  <a:schemeClr val="tx1"/>
                </a:solidFill>
                <a:effectLst/>
                <a:latin typeface="+mn-lt"/>
                <a:ea typeface="+mn-ea"/>
                <a:cs typeface="+mn-cs"/>
              </a:rPr>
              <a:t>/</a:t>
            </a:r>
            <a:r>
              <a:rPr lang="sv-SE" sz="1200" u="sng" kern="1200" dirty="0" err="1">
                <a:solidFill>
                  <a:schemeClr val="tx1"/>
                </a:solidFill>
                <a:effectLst/>
                <a:latin typeface="+mn-lt"/>
                <a:ea typeface="+mn-ea"/>
                <a:cs typeface="+mn-cs"/>
              </a:rPr>
              <a:t>download</a:t>
            </a:r>
            <a:r>
              <a:rPr lang="sv-SE" sz="1200" u="sng" kern="1200" dirty="0">
                <a:solidFill>
                  <a:schemeClr val="tx1"/>
                </a:solidFill>
                <a:effectLst/>
                <a:latin typeface="+mn-lt"/>
                <a:ea typeface="+mn-ea"/>
                <a:cs typeface="+mn-cs"/>
              </a:rPr>
              <a:t>/18.146acb6517fd5578401275a/1653314187459/Statistikrapport_misstankta_2021.pdf</a:t>
            </a:r>
            <a:r>
              <a:rPr lang="sv-SE" sz="1200" u="none" kern="1200" dirty="0">
                <a:solidFill>
                  <a:schemeClr val="tx1"/>
                </a:solidFill>
                <a:effectLst/>
                <a:latin typeface="+mn-lt"/>
                <a:ea typeface="+mn-ea"/>
                <a:cs typeface="+mn-cs"/>
              </a:rPr>
              <a:t> (sammanfattande rapport)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b="0" kern="1200" baseline="0" dirty="0">
              <a:solidFill>
                <a:schemeClr val="tx1"/>
              </a:solidFill>
              <a:effectLst/>
              <a:latin typeface="+mn-lt"/>
              <a:ea typeface="+mn-ea"/>
              <a:cs typeface="+mn-cs"/>
            </a:endParaRPr>
          </a:p>
          <a:p>
            <a:pPr marL="0" indent="0">
              <a:buFontTx/>
              <a:buNone/>
            </a:pPr>
            <a:endParaRPr lang="sv-SE" dirty="0"/>
          </a:p>
          <a:p>
            <a:pPr marL="171450" indent="-171450">
              <a:buFontTx/>
              <a:buChar char="-"/>
            </a:pPr>
            <a:endParaRPr lang="sv-SE" dirty="0"/>
          </a:p>
          <a:p>
            <a:pPr marL="171450" indent="-171450">
              <a:buFontTx/>
              <a:buChar char="-"/>
            </a:pPr>
            <a:endParaRPr lang="sv-SE" dirty="0"/>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19</a:t>
            </a:fld>
            <a:endParaRPr lang="sv-SE"/>
          </a:p>
        </p:txBody>
      </p:sp>
    </p:spTree>
    <p:extLst>
      <p:ext uri="{BB962C8B-B14F-4D97-AF65-F5344CB8AC3E}">
        <p14:creationId xmlns:p14="http://schemas.microsoft.com/office/powerpoint/2010/main" val="340600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MELLANSTADIET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Intro/presentation </a:t>
            </a:r>
            <a:r>
              <a:rPr lang="sv-SE" b="0" baseline="0" dirty="0"/>
              <a:t>– 8.30-9.00 (30 min)</a:t>
            </a:r>
          </a:p>
          <a:p>
            <a:endParaRPr lang="sv-SE" baseline="0" dirty="0"/>
          </a:p>
          <a:p>
            <a:r>
              <a:rPr lang="sv-SE" baseline="0" dirty="0"/>
              <a:t>Att göra:</a:t>
            </a:r>
          </a:p>
          <a:p>
            <a:pPr marL="228600" indent="-228600">
              <a:buFont typeface="+mj-lt"/>
              <a:buAutoNum type="arabicPeriod"/>
            </a:pPr>
            <a:r>
              <a:rPr lang="sv-SE" baseline="0" dirty="0"/>
              <a:t>Förmedla:</a:t>
            </a:r>
          </a:p>
          <a:p>
            <a:pPr marL="685800" lvl="1" indent="-228600">
              <a:buFont typeface="Arial" panose="020B0604020202020204" pitchFamily="34" charset="0"/>
              <a:buChar char="•"/>
            </a:pPr>
            <a:r>
              <a:rPr lang="sv-SE" baseline="0" dirty="0"/>
              <a:t>Vi kommer hålla en ledarutbildning i MVP under 2 dagar. </a:t>
            </a:r>
          </a:p>
          <a:p>
            <a:pPr marL="685800" lvl="1" indent="-228600">
              <a:buFont typeface="Arial" panose="020B0604020202020204" pitchFamily="34" charset="0"/>
              <a:buChar char="•"/>
            </a:pPr>
            <a:r>
              <a:rPr lang="sv-SE" baseline="0" dirty="0"/>
              <a:t>Vi kommer prata om våld i vår vardag och hur vi tillsammans kan bli bättre på att förebygga våld.</a:t>
            </a:r>
          </a:p>
          <a:p>
            <a:endParaRPr lang="sv-SE" dirty="0"/>
          </a:p>
          <a:p>
            <a:pPr marL="228600" indent="-228600">
              <a:buFont typeface="+mj-lt"/>
              <a:buAutoNum type="arabicPeriod"/>
            </a:pPr>
            <a:endParaRPr lang="sv-SE" baseline="0" dirty="0"/>
          </a:p>
          <a:p>
            <a:endParaRPr dirty="0"/>
          </a:p>
        </p:txBody>
      </p:sp>
      <p:sp>
        <p:nvSpPr>
          <p:cNvPr id="4" name="Platshållare för bildnummer 3"/>
          <p:cNvSpPr>
            <a:spLocks noGrp="1"/>
          </p:cNvSpPr>
          <p:nvPr>
            <p:ph type="sldNum" sz="quarter" idx="5"/>
          </p:nvPr>
        </p:nvSpPr>
        <p:spPr/>
        <p:txBody>
          <a:bodyPr/>
          <a:lstStyle/>
          <a:p>
            <a:fld id="{94DF5971-1E11-064F-A8F7-E52495BB527B}" type="slidenum">
              <a:rPr lang="sv-SE" smtClean="0"/>
              <a:t>2</a:t>
            </a:fld>
            <a:endParaRPr lang="sv-SE"/>
          </a:p>
        </p:txBody>
      </p:sp>
    </p:spTree>
    <p:extLst>
      <p:ext uri="{BB962C8B-B14F-4D97-AF65-F5344CB8AC3E}">
        <p14:creationId xmlns:p14="http://schemas.microsoft.com/office/powerpoint/2010/main" val="411501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5C2C-68CB-F26A-F18E-4CF931158D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929674-38DE-D22F-3ED9-7C4ED142E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923F5C-302D-D9E7-F1B4-FB38E2030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a:solidFill>
                  <a:schemeClr val="tx1"/>
                </a:solidFill>
                <a:effectLst/>
                <a:latin typeface="+mn-lt"/>
                <a:ea typeface="+mn-ea"/>
                <a:cs typeface="+mn-cs"/>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kern="120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b="0" i="0" u="none" strike="noStrike" kern="1200" cap="none" noProof="0">
                <a:solidFill>
                  <a:schemeClr val="dk1"/>
                </a:solidFill>
                <a:effectLst/>
                <a:latin typeface="Cabin"/>
                <a:ea typeface="+mn-ea"/>
                <a:cs typeface="+mn-cs"/>
                <a:sym typeface="Cabin"/>
              </a:rPr>
              <a:t>S</a:t>
            </a:r>
            <a:r>
              <a:rPr lang="sv-SE" sz="1200" kern="1200" noProof="0">
                <a:solidFill>
                  <a:schemeClr val="tx1"/>
                </a:solidFill>
                <a:effectLst/>
                <a:latin typeface="+mn-lt"/>
                <a:ea typeface="+mn-ea"/>
                <a:cs typeface="+mn-cs"/>
              </a:rPr>
              <a:t>amtidigt som män och killar står för majoriteten av allt våld så är de också offer för andra mäns våld.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B</a:t>
            </a:r>
            <a:r>
              <a:rPr lang="sv-SE" err="1"/>
              <a:t>ilden</a:t>
            </a:r>
            <a:r>
              <a:rPr lang="sv-SE"/>
              <a:t> illustrerar ”Triaden av mäns våld” – en skildring över hur mäns våld slår mot olika håll och drabbar alla. </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kvinnor (inkluderat icke-binära/transpersoner).</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andra män. </a:t>
            </a:r>
          </a:p>
          <a:p>
            <a:pPr marL="1085850" marR="0" lvl="2"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Mäns våld mot sig själva (tex självmordsstatistiken, där ca 70% av självmord i Sverige är män)</a:t>
            </a:r>
          </a:p>
          <a:p>
            <a:pPr marL="228600" marR="0" lvl="0" indent="-228600" algn="l" defTabSz="914400" rtl="0" eaLnBrk="1" fontAlgn="auto" latinLnBrk="0" hangingPunct="1">
              <a:lnSpc>
                <a:spcPct val="100000"/>
              </a:lnSpc>
              <a:spcBef>
                <a:spcPts val="0"/>
              </a:spcBef>
              <a:spcAft>
                <a:spcPts val="0"/>
              </a:spcAft>
              <a:buClr>
                <a:schemeClr val="dk1"/>
              </a:buClr>
              <a:buSzPct val="25000"/>
              <a:buFont typeface="+mj-lt"/>
              <a:buAutoNum type="arabicPeriod"/>
              <a:tabLst/>
              <a:defRPr/>
            </a:pPr>
            <a:r>
              <a:rPr lang="sv-SE"/>
              <a:t>Sammanfatta:</a:t>
            </a:r>
          </a:p>
          <a:p>
            <a:pPr marL="685800" marR="0" lvl="1" indent="-22860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a:t>Det </a:t>
            </a:r>
            <a:r>
              <a:rPr lang="sv-SE" sz="1200" b="0" i="0" u="none" strike="noStrike" cap="none">
                <a:solidFill>
                  <a:schemeClr val="dk1"/>
                </a:solidFill>
                <a:latin typeface="Cabin"/>
                <a:ea typeface="Cabin"/>
                <a:cs typeface="Cabin"/>
                <a:sym typeface="Cabin"/>
              </a:rPr>
              <a:t>finns många olika riskfaktorer som påverkar en person till att använda våld – tex tidigare utsatthet eller individuella psykologiska faktorer. </a:t>
            </a:r>
          </a:p>
          <a:p>
            <a:pPr marL="685800" marR="0" lvl="1" indent="-22860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sv-SE" sz="1200" b="0" kern="1200">
                <a:solidFill>
                  <a:schemeClr val="tx1"/>
                </a:solidFill>
                <a:effectLst/>
                <a:latin typeface="+mn-lt"/>
                <a:ea typeface="+mn-ea"/>
                <a:cs typeface="+mn-cs"/>
              </a:rPr>
              <a:t>Men dessa kan inte ensamt förklara varför nästan alla som utövar våld är män.</a:t>
            </a:r>
            <a:endParaRPr lang="sv-SE" sz="1200" b="0" i="0" u="none" strike="noStrike" cap="none">
              <a:solidFill>
                <a:schemeClr val="dk1"/>
              </a:solidFill>
              <a:latin typeface="Cabin"/>
              <a:ea typeface="Cabin"/>
              <a:cs typeface="Cabin"/>
              <a:sym typeface="Cabin"/>
            </a:endParaRPr>
          </a:p>
          <a:p>
            <a:pPr marL="171450" indent="-171450">
              <a:buFontTx/>
              <a:buChar char="-"/>
            </a:pPr>
            <a:endParaRPr lang="sv-SE"/>
          </a:p>
          <a:p>
            <a:pPr marL="171450" indent="-171450">
              <a:buFontTx/>
              <a:buChar char="-"/>
            </a:pPr>
            <a:endParaRPr lang="sv-SE"/>
          </a:p>
        </p:txBody>
      </p:sp>
      <p:sp>
        <p:nvSpPr>
          <p:cNvPr id="4" name="Platshållare för bildnummer 3">
            <a:extLst>
              <a:ext uri="{FF2B5EF4-FFF2-40B4-BE49-F238E27FC236}">
                <a16:creationId xmlns:a16="http://schemas.microsoft.com/office/drawing/2014/main" id="{A506CA72-F998-57E7-A33B-C5689993D665}"/>
              </a:ext>
            </a:extLst>
          </p:cNvPr>
          <p:cNvSpPr>
            <a:spLocks noGrp="1"/>
          </p:cNvSpPr>
          <p:nvPr>
            <p:ph type="sldNum" sz="quarter" idx="10"/>
          </p:nvPr>
        </p:nvSpPr>
        <p:spPr/>
        <p:txBody>
          <a:bodyPr/>
          <a:lstStyle/>
          <a:p>
            <a:fld id="{91983B2C-8742-462B-80D2-17BF7749832E}" type="slidenum">
              <a:rPr lang="sv-SE" smtClean="0"/>
              <a:t>20</a:t>
            </a:fld>
            <a:endParaRPr lang="sv-SE"/>
          </a:p>
        </p:txBody>
      </p:sp>
    </p:spTree>
    <p:extLst>
      <p:ext uri="{BB962C8B-B14F-4D97-AF65-F5344CB8AC3E}">
        <p14:creationId xmlns:p14="http://schemas.microsoft.com/office/powerpoint/2010/main" val="423213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baseline="0" dirty="0"/>
              <a:t>Om våldsprevention </a:t>
            </a:r>
            <a:r>
              <a:rPr lang="sv-SE" b="0" baseline="0" dirty="0"/>
              <a:t>– 9.15-9.20 (5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baseline="0"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Förmedla: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Ofta sker åtgärder när våld redan har skett. Men frågan är – går våld att förebygga?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Svar: ja och det är därför vi är här!</a:t>
            </a: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21</a:t>
            </a:fld>
            <a:endParaRPr lang="sv-SE"/>
          </a:p>
        </p:txBody>
      </p:sp>
    </p:spTree>
    <p:extLst>
      <p:ext uri="{BB962C8B-B14F-4D97-AF65-F5344CB8AC3E}">
        <p14:creationId xmlns:p14="http://schemas.microsoft.com/office/powerpoint/2010/main" val="1803263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b="0" baseline="0" dirty="0"/>
              <a:t>Att göra:</a:t>
            </a:r>
          </a:p>
          <a:p>
            <a:pPr marL="228600" indent="-228600">
              <a:buFont typeface="+mj-lt"/>
              <a:buAutoNum type="arabicPeriod"/>
              <a:defRPr/>
            </a:pPr>
            <a:r>
              <a:rPr lang="sv-SE" b="0" baseline="0" dirty="0"/>
              <a:t>Läs upp citat.</a:t>
            </a:r>
          </a:p>
          <a:p>
            <a:pPr marL="228600" indent="-228600">
              <a:buFont typeface="+mj-lt"/>
              <a:buAutoNum type="arabicPeriod"/>
              <a:defRPr/>
            </a:pPr>
            <a:r>
              <a:rPr lang="sv-SE" b="0" baseline="0" dirty="0"/>
              <a:t>Förmedla:</a:t>
            </a:r>
          </a:p>
          <a:p>
            <a:pPr marL="685800" lvl="1" indent="-228600">
              <a:buFont typeface="Arial" panose="020B0604020202020204" pitchFamily="34" charset="0"/>
              <a:buChar char="•"/>
              <a:defRPr/>
            </a:pPr>
            <a:r>
              <a:rPr lang="sv-SE" b="0" baseline="0" dirty="0"/>
              <a:t>Våld kan förebyggas, det är alltså ingenting som vi bara går runt och tror utan det är påstående som kan underbyggas med evidens. </a:t>
            </a:r>
          </a:p>
          <a:p>
            <a:endParaRPr lang="sv-SE" sz="1200" b="0" kern="1200" baseline="0" dirty="0">
              <a:solidFill>
                <a:schemeClr val="tx1"/>
              </a:solidFill>
              <a:effectLst/>
              <a:latin typeface="+mn-lt"/>
              <a:ea typeface="+mn-ea"/>
              <a:cs typeface="+mn-cs"/>
            </a:endParaRPr>
          </a:p>
          <a:p>
            <a:endParaRPr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22</a:t>
            </a:fld>
            <a:endParaRPr lang="sv-SE"/>
          </a:p>
        </p:txBody>
      </p:sp>
    </p:spTree>
    <p:extLst>
      <p:ext uri="{BB962C8B-B14F-4D97-AF65-F5344CB8AC3E}">
        <p14:creationId xmlns:p14="http://schemas.microsoft.com/office/powerpoint/2010/main" val="280604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noProof="0">
                <a:solidFill>
                  <a:schemeClr val="tx1"/>
                </a:solidFill>
                <a:effectLst/>
                <a:latin typeface="+mn-lt"/>
                <a:ea typeface="+mn-ea"/>
                <a:cs typeface="+mn-cs"/>
              </a:rPr>
              <a:t>Att göra:</a:t>
            </a:r>
          </a:p>
          <a:p>
            <a:pPr marL="228600" indent="-228600">
              <a:buFont typeface="+mj-lt"/>
              <a:buAutoNum type="arabicPeriod"/>
            </a:pPr>
            <a:r>
              <a:rPr lang="sv-SE" sz="1200" kern="1200" noProof="0">
                <a:solidFill>
                  <a:schemeClr val="tx1"/>
                </a:solidFill>
                <a:effectLst/>
                <a:latin typeface="+mn-lt"/>
                <a:ea typeface="+mn-ea"/>
                <a:cs typeface="+mn-cs"/>
              </a:rPr>
              <a:t>Förmedla:</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WHO har sammanställt 7 våldsförebyggande strategier.</a:t>
            </a:r>
          </a:p>
          <a:p>
            <a:pPr marL="228600" indent="-228600">
              <a:buFont typeface="+mj-lt"/>
              <a:buAutoNum type="arabicPeriod"/>
            </a:pPr>
            <a:r>
              <a:rPr lang="sv-SE" sz="1200" kern="1200" noProof="0">
                <a:solidFill>
                  <a:schemeClr val="tx1"/>
                </a:solidFill>
                <a:effectLst/>
                <a:latin typeface="+mn-lt"/>
                <a:ea typeface="+mn-ea"/>
                <a:cs typeface="+mn-cs"/>
              </a:rPr>
              <a:t>Läs upp punkterna ovan.</a:t>
            </a:r>
          </a:p>
          <a:p>
            <a:pPr marL="228600" indent="-228600">
              <a:buFont typeface="+mj-lt"/>
              <a:buAutoNum type="arabicPeriod"/>
            </a:pPr>
            <a:r>
              <a:rPr lang="sv-SE" sz="1200" kern="1200" noProof="0">
                <a:solidFill>
                  <a:schemeClr val="tx1"/>
                </a:solidFill>
                <a:effectLst/>
                <a:latin typeface="+mn-lt"/>
                <a:ea typeface="+mn-ea"/>
                <a:cs typeface="+mn-cs"/>
              </a:rPr>
              <a:t>Förmedla: </a:t>
            </a:r>
          </a:p>
          <a:p>
            <a:pPr marL="685800" lvl="1" indent="-228600">
              <a:buFont typeface="Arial" panose="020B0604020202020204" pitchFamily="34" charset="0"/>
              <a:buChar char="•"/>
            </a:pPr>
            <a:r>
              <a:rPr lang="sv-SE" sz="1200" kern="1200" noProof="0">
                <a:solidFill>
                  <a:schemeClr val="tx1"/>
                </a:solidFill>
                <a:effectLst/>
                <a:latin typeface="+mn-lt"/>
                <a:ea typeface="+mn-ea"/>
                <a:cs typeface="+mn-cs"/>
              </a:rPr>
              <a:t>MVP fokuserar på punkt 2, 5 och 6.</a:t>
            </a:r>
            <a:endParaRPr lang="en-US" sz="1200" b="1" kern="1200">
              <a:solidFill>
                <a:schemeClr val="tx1"/>
              </a:solidFill>
              <a:effectLst/>
              <a:latin typeface="+mn-lt"/>
              <a:ea typeface="+mn-ea"/>
              <a:cs typeface="+mn-cs"/>
            </a:endParaRPr>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23</a:t>
            </a:fld>
            <a:endParaRPr lang="sv-SE"/>
          </a:p>
        </p:txBody>
      </p:sp>
    </p:spTree>
    <p:extLst>
      <p:ext uri="{BB962C8B-B14F-4D97-AF65-F5344CB8AC3E}">
        <p14:creationId xmlns:p14="http://schemas.microsoft.com/office/powerpoint/2010/main" val="4202137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aseline="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a:t>Forskning visar även att en framgångsfaktor i det våldspreventiva arbetet </a:t>
            </a:r>
            <a:r>
              <a:rPr lang="sv-SE" sz="1200" b="0" kern="1200" baseline="0">
                <a:solidFill>
                  <a:schemeClr val="tx1"/>
                </a:solidFill>
                <a:effectLst/>
                <a:latin typeface="+mn-lt"/>
                <a:ea typeface="+mn-ea"/>
                <a:cs typeface="+mn-cs"/>
              </a:rPr>
              <a:t>är ett helhetsgrepp och samverkan mellan olika aktörer i samma närområde/kommun.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a:solidFill>
                  <a:schemeClr val="tx1"/>
                </a:solidFill>
                <a:effectLst/>
                <a:latin typeface="+mn-lt"/>
                <a:ea typeface="+mn-ea"/>
                <a:cs typeface="+mn-cs"/>
              </a:rPr>
              <a:t>Om </a:t>
            </a:r>
            <a:r>
              <a:rPr lang="sv-SE">
                <a:highlight>
                  <a:srgbClr val="FF0000"/>
                </a:highlight>
              </a:rPr>
              <a:t>olika verksamheter som möter barn, unga och vuxna bär och förmedlar samma kunskap blir arbetet mer effektivt.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Här spelar skolan en viktig roll, men inte själva.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Poängen är här – ingen kan göra allt själv!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Om skola i samverkan med fritiden, fältassistenter, socialtjänst, polis osv. hjälps åt i arbetet med att förebygga våld kan vi åstadkomma större förändringar tillsammans.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Exempel:</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highlight>
                  <a:srgbClr val="FF0000"/>
                </a:highlight>
              </a:rPr>
              <a:t>Ett sätt att få påbörja samverkan är att arbeta gemensamt med MVP.</a:t>
            </a:r>
          </a:p>
          <a:p>
            <a:endParaRPr lang="sv-SE"/>
          </a:p>
          <a:p>
            <a:endParaRPr lang="sv-SE"/>
          </a:p>
          <a:p>
            <a:endParaRPr lang="sv-SE"/>
          </a:p>
          <a:p>
            <a:endParaRPr lang="sv-SE"/>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highlight>
                  <a:srgbClr val="FF0000"/>
                </a:highlight>
              </a:rPr>
              <a:t>Att samverka och få olika aktörer (som tex fritidsverksamhet, skola, socialtjänst, polis osv) att arbeta förebyggande på olika nivåer parallellt inom samma kommun/stadsdel brukar kallas för att arbeta utifrån den socioekologiska modellen.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a:highlight>
                <a:srgbClr val="FF0000"/>
              </a:highlight>
            </a:endParaRP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24</a:t>
            </a:fld>
            <a:endParaRPr lang="sv-SE"/>
          </a:p>
        </p:txBody>
      </p:sp>
    </p:spTree>
    <p:extLst>
      <p:ext uri="{BB962C8B-B14F-4D97-AF65-F5344CB8AC3E}">
        <p14:creationId xmlns:p14="http://schemas.microsoft.com/office/powerpoint/2010/main" val="58446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sym typeface="Lucida Grande"/>
              </a:rPr>
              <a:t>Vad är MVP Skola? </a:t>
            </a:r>
            <a:r>
              <a:rPr lang="sv-SE" sz="1200" kern="1200" dirty="0">
                <a:solidFill>
                  <a:schemeClr val="tx1"/>
                </a:solidFill>
                <a:effectLst/>
                <a:latin typeface="+mn-lt"/>
                <a:ea typeface="+mn-ea"/>
                <a:cs typeface="+mn-cs"/>
                <a:sym typeface="Lucida Grande"/>
              </a:rPr>
              <a:t>– 9.20-9.30 </a:t>
            </a:r>
            <a:r>
              <a:rPr lang="sv-SE" b="0" baseline="0" dirty="0"/>
              <a:t>(10 min)</a:t>
            </a:r>
            <a:endParaRPr lang="sv-SE" sz="1200" kern="1200" dirty="0">
              <a:solidFill>
                <a:schemeClr val="tx1"/>
              </a:solidFill>
              <a:effectLst/>
              <a:latin typeface="+mn-lt"/>
              <a:ea typeface="+mn-ea"/>
              <a:cs typeface="+mn-cs"/>
              <a:sym typeface="Lucida Grande"/>
            </a:endParaRPr>
          </a:p>
          <a:p>
            <a:endParaRPr lang="sv-SE" sz="1200" kern="1200" dirty="0">
              <a:solidFill>
                <a:schemeClr val="tx1"/>
              </a:solidFill>
              <a:effectLst/>
              <a:latin typeface="+mn-lt"/>
              <a:ea typeface="+mn-ea"/>
              <a:cs typeface="+mn-cs"/>
              <a:sym typeface="Lucida Grande"/>
            </a:endParaRPr>
          </a:p>
          <a:p>
            <a:r>
              <a:rPr lang="sv-SE" sz="1200" kern="1200" dirty="0">
                <a:solidFill>
                  <a:schemeClr val="tx1"/>
                </a:solidFill>
                <a:effectLst/>
                <a:latin typeface="+mn-lt"/>
                <a:ea typeface="+mn-ea"/>
                <a:cs typeface="+mn-cs"/>
                <a:sym typeface="Lucida Grande"/>
              </a:rPr>
              <a:t>Att göra:</a:t>
            </a:r>
          </a:p>
          <a:p>
            <a:pPr marL="228600" indent="-228600">
              <a:buFont typeface="+mj-lt"/>
              <a:buAutoNum type="arabicPeriod"/>
            </a:pPr>
            <a:r>
              <a:rPr lang="sv-SE" sz="1200" kern="1200" dirty="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dirty="0">
                <a:solidFill>
                  <a:schemeClr val="tx1"/>
                </a:solidFill>
                <a:effectLst/>
                <a:latin typeface="+mn-lt"/>
                <a:ea typeface="+mn-ea"/>
                <a:cs typeface="+mn-cs"/>
                <a:sym typeface="Lucida Grande"/>
              </a:rPr>
              <a:t>Vad är då MVP Skola för typ av insats?</a:t>
            </a:r>
          </a:p>
          <a:p>
            <a:endParaRPr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25</a:t>
            </a:fld>
            <a:endParaRPr lang="sv-SE"/>
          </a:p>
        </p:txBody>
      </p:sp>
    </p:spTree>
    <p:extLst>
      <p:ext uri="{BB962C8B-B14F-4D97-AF65-F5344CB8AC3E}">
        <p14:creationId xmlns:p14="http://schemas.microsoft.com/office/powerpoint/2010/main" val="895405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Att göra:</a:t>
            </a:r>
          </a:p>
          <a:p>
            <a:pPr marL="228600" indent="-228600">
              <a:buFont typeface="+mj-lt"/>
              <a:buAutoNum type="arabicPeriod"/>
            </a:pPr>
            <a:r>
              <a:rPr lang="sv-SE" dirty="0"/>
              <a:t>Gå igenom de olika nivåerna av våldspreventivt arbete.</a:t>
            </a:r>
          </a:p>
          <a:p>
            <a:pPr marL="228600" indent="-228600">
              <a:buFont typeface="+mj-lt"/>
              <a:buAutoNum type="arabicPeriod"/>
            </a:pPr>
            <a:r>
              <a:rPr lang="sv-SE" dirty="0"/>
              <a:t>Beskriv vad universell prevention (MVP) är för en typ av insats i förhållande till selektiva och indikerade insatser.</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171450" indent="-171450">
              <a:buFont typeface="Arial" panose="020B0604020202020204" pitchFamily="34" charset="0"/>
              <a:buChar char="•"/>
            </a:pPr>
            <a:r>
              <a:rPr lang="sv-SE" dirty="0"/>
              <a:t>För att förstå vilken typ av våldsförebyggande insats MVP är, kan det vara hjälpsamt att känna till hur våldsprevention brukar delas in.</a:t>
            </a:r>
          </a:p>
          <a:p>
            <a:pPr marL="171450" indent="-171450">
              <a:buFont typeface="Arial" panose="020B0604020202020204" pitchFamily="34" charset="0"/>
              <a:buChar char="•"/>
            </a:pPr>
            <a:r>
              <a:rPr lang="sv-SE" dirty="0"/>
              <a:t>Man brukar prata om </a:t>
            </a:r>
            <a:r>
              <a:rPr lang="sv-SE" b="1" dirty="0"/>
              <a:t>tre nivåer</a:t>
            </a:r>
            <a:r>
              <a:rPr lang="sv-SE" dirty="0"/>
              <a:t> – och de bildar tillsammans det som brukar kallas </a:t>
            </a:r>
            <a:r>
              <a:rPr lang="sv-SE" i="1" dirty="0"/>
              <a:t>preventionspyramiden</a:t>
            </a:r>
            <a:r>
              <a:rPr lang="sv-SE" dirty="0"/>
              <a:t>.</a:t>
            </a:r>
          </a:p>
          <a:p>
            <a:br>
              <a:rPr lang="sv-SE" dirty="0"/>
            </a:br>
            <a:r>
              <a:rPr lang="sv-SE" b="1" dirty="0"/>
              <a:t>Indikerade insatser</a:t>
            </a:r>
          </a:p>
          <a:p>
            <a:pPr marL="171450" indent="-171450">
              <a:buFont typeface="Arial" panose="020B0604020202020204" pitchFamily="34" charset="0"/>
              <a:buChar char="•"/>
            </a:pPr>
            <a:r>
              <a:rPr lang="sv-SE" b="0" dirty="0"/>
              <a:t>Längst upp i pyramiden hittar vi de indikerade insatserna. </a:t>
            </a:r>
          </a:p>
          <a:p>
            <a:pPr marL="171450" indent="-171450">
              <a:buFont typeface="Arial" panose="020B0604020202020204" pitchFamily="34" charset="0"/>
              <a:buChar char="•"/>
            </a:pPr>
            <a:r>
              <a:rPr lang="sv-SE" b="0" dirty="0"/>
              <a:t>Här handlar det om att hantera konsekvenserna av våld – när våldet redan har skett.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t>Det kan vara insatser riktade till personer som har utövat våld, eller stöd till personer som blivit utsatta.</a:t>
            </a:r>
          </a:p>
          <a:p>
            <a:pPr marL="171450" indent="-171450">
              <a:buFont typeface="Arial" panose="020B0604020202020204" pitchFamily="34" charset="0"/>
              <a:buChar char="•"/>
            </a:pPr>
            <a:r>
              <a:rPr lang="sv-SE" b="0" dirty="0"/>
              <a:t>Syftet är att förhindra att våldet upprepas.</a:t>
            </a:r>
          </a:p>
          <a:p>
            <a:pPr marL="171450" indent="-171450">
              <a:buFont typeface="Arial" panose="020B0604020202020204" pitchFamily="34" charset="0"/>
              <a:buChar char="•"/>
            </a:pPr>
            <a:r>
              <a:rPr lang="sv-SE" b="0" dirty="0"/>
              <a:t>Så även om det handlar om att ta hand om det som hänt, är det fortfarande ett sätt att förebygga.</a:t>
            </a:r>
            <a:br>
              <a:rPr lang="sv-SE" dirty="0"/>
            </a:br>
            <a:endParaRPr lang="sv-SE" dirty="0"/>
          </a:p>
          <a:p>
            <a:r>
              <a:rPr lang="sv-SE" b="1" dirty="0"/>
              <a:t>Selektiva insatser</a:t>
            </a:r>
          </a:p>
          <a:p>
            <a:pPr marL="171450" indent="-171450">
              <a:buFont typeface="Arial" panose="020B0604020202020204" pitchFamily="34" charset="0"/>
              <a:buChar char="•"/>
            </a:pPr>
            <a:r>
              <a:rPr lang="sv-SE" dirty="0"/>
              <a:t>På nästa nivå i pyramiden finns </a:t>
            </a:r>
            <a:r>
              <a:rPr lang="sv-SE" b="0" dirty="0"/>
              <a:t>de selektiva insatserna.</a:t>
            </a:r>
          </a:p>
          <a:p>
            <a:pPr marL="171450" indent="-171450">
              <a:buFont typeface="Arial" panose="020B0604020202020204" pitchFamily="34" charset="0"/>
              <a:buChar char="•"/>
            </a:pPr>
            <a:r>
              <a:rPr lang="sv-SE" b="0" dirty="0"/>
              <a:t>Det är insatser som riktas till riskgrupper – alltså grupper som bedöms ha en högre risk att utsättas för eller själva utöva våld.</a:t>
            </a:r>
          </a:p>
          <a:p>
            <a:pPr marL="171450" indent="-171450">
              <a:buFont typeface="Arial" panose="020B0604020202020204" pitchFamily="34" charset="0"/>
              <a:buChar char="•"/>
            </a:pPr>
            <a:r>
              <a:rPr lang="sv-SE" b="0" dirty="0"/>
              <a:t>Selektiva insatser kommer in tidigare än de indikerade, och de är riktade till specifika grupper.</a:t>
            </a:r>
            <a:br>
              <a:rPr lang="sv-SE" dirty="0"/>
            </a:br>
            <a:endParaRPr lang="sv-SE" dirty="0"/>
          </a:p>
          <a:p>
            <a:r>
              <a:rPr lang="sv-SE" b="1" dirty="0"/>
              <a:t>Universella insatser (MVP)</a:t>
            </a:r>
          </a:p>
          <a:p>
            <a:pPr marL="171450" indent="-171450">
              <a:buFont typeface="Arial" panose="020B0604020202020204" pitchFamily="34" charset="0"/>
              <a:buChar char="•"/>
            </a:pPr>
            <a:r>
              <a:rPr lang="sv-SE" dirty="0"/>
              <a:t>Den tredje nivån </a:t>
            </a:r>
            <a:r>
              <a:rPr lang="sv-SE" b="0" dirty="0"/>
              <a:t>kallas universella insatser – det är här MVP hör hemma.</a:t>
            </a:r>
          </a:p>
          <a:p>
            <a:pPr marL="171450" indent="-171450">
              <a:buFont typeface="Arial" panose="020B0604020202020204" pitchFamily="34" charset="0"/>
              <a:buChar char="•"/>
            </a:pPr>
            <a:r>
              <a:rPr lang="sv-SE" b="0" dirty="0"/>
              <a:t>Universella insatser riktas till </a:t>
            </a:r>
            <a:r>
              <a:rPr lang="sv-SE" b="0" u="sng" dirty="0"/>
              <a:t>alla</a:t>
            </a:r>
            <a:r>
              <a:rPr lang="sv-SE" b="0" dirty="0"/>
              <a:t> – exempelvis alla elever på en skola eller alla anställda på en arbetsplats.</a:t>
            </a:r>
          </a:p>
          <a:p>
            <a:pPr marL="171450" indent="-171450">
              <a:buFont typeface="Arial" panose="020B0604020202020204" pitchFamily="34" charset="0"/>
              <a:buChar char="•"/>
            </a:pPr>
            <a:r>
              <a:rPr lang="sv-SE" b="0" dirty="0"/>
              <a:t>Här handlar det om att arbeta: tidigt, brett och förebyggande – genom att synliggöra och förändra de normer och värderingar som bidrar till att våld uppstår.</a:t>
            </a:r>
          </a:p>
          <a:p>
            <a:pPr marL="0" indent="0">
              <a:buFont typeface="Arial" panose="020B0604020202020204" pitchFamily="34" charset="0"/>
              <a:buNone/>
            </a:pPr>
            <a:r>
              <a:rPr lang="sv-SE" i="0" u="sng" dirty="0"/>
              <a:t>Tydliggörande</a:t>
            </a:r>
            <a:r>
              <a:rPr lang="sv-SE" i="1" dirty="0"/>
              <a:t>:</a:t>
            </a:r>
          </a:p>
          <a:p>
            <a:pPr marL="171450" indent="-171450">
              <a:buFont typeface="Arial" panose="020B0604020202020204" pitchFamily="34" charset="0"/>
              <a:buChar char="•"/>
            </a:pPr>
            <a:r>
              <a:rPr lang="sv-SE" b="0" dirty="0"/>
              <a:t>MVP är därför inte ett åtgärdsprogram för </a:t>
            </a:r>
            <a:r>
              <a:rPr lang="sv-SE" dirty="0"/>
              <a:t>att hantera våldsbeteenden som redan finns på skolan.</a:t>
            </a:r>
          </a:p>
          <a:p>
            <a:pPr marL="171450" indent="-171450">
              <a:buFont typeface="Arial" panose="020B0604020202020204" pitchFamily="34" charset="0"/>
              <a:buChar char="•"/>
            </a:pPr>
            <a:r>
              <a:rPr lang="sv-SE" dirty="0"/>
              <a:t>För sådant behövs </a:t>
            </a:r>
            <a:r>
              <a:rPr lang="sv-SE" b="0" dirty="0"/>
              <a:t>indikerade och selektiva insatser</a:t>
            </a:r>
            <a:r>
              <a:rPr lang="sv-SE" dirty="0"/>
              <a:t>.</a:t>
            </a:r>
          </a:p>
          <a:p>
            <a:pPr marL="171450" indent="-171450">
              <a:buFont typeface="Arial" panose="020B0604020202020204" pitchFamily="34" charset="0"/>
              <a:buChar char="•"/>
            </a:pPr>
            <a:r>
              <a:rPr lang="sv-SE" dirty="0"/>
              <a:t>Det är just genom de universella insatserna – som MVP – som vi kan arbeta tidigt, långsiktigt </a:t>
            </a:r>
            <a:r>
              <a:rPr lang="sv-SE" b="0" dirty="0"/>
              <a:t>och tillsammans.</a:t>
            </a:r>
          </a:p>
          <a:p>
            <a:pPr marL="171450" indent="-171450">
              <a:buFont typeface="Arial" panose="020B0604020202020204" pitchFamily="34" charset="0"/>
              <a:buChar char="•"/>
            </a:pPr>
            <a:r>
              <a:rPr lang="sv-SE" b="0" dirty="0"/>
              <a:t>Det är där vi gradvis kan bygga en samtalskultur som främjar trygghet och respekt.</a:t>
            </a:r>
          </a:p>
          <a:p>
            <a:pPr marL="171450" indent="-171450">
              <a:buFont typeface="Arial" panose="020B0604020202020204" pitchFamily="34" charset="0"/>
              <a:buChar char="•"/>
            </a:pPr>
            <a:r>
              <a:rPr lang="sv-SE" b="0" dirty="0"/>
              <a:t>Och som gör oss bättre förberedda på att agera när våldsamma beteenden faktiskt uppstår.</a:t>
            </a:r>
          </a:p>
          <a:p>
            <a:endParaRPr lang="sv-SE" b="0" dirty="0"/>
          </a:p>
          <a:p>
            <a:endParaRPr lang="sv-SE" b="0" dirty="0"/>
          </a:p>
          <a:p>
            <a:endParaRPr lang="sv-SE" b="0"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26</a:t>
            </a:fld>
            <a:endParaRPr lang="sv-SE"/>
          </a:p>
        </p:txBody>
      </p:sp>
    </p:spTree>
    <p:extLst>
      <p:ext uri="{BB962C8B-B14F-4D97-AF65-F5344CB8AC3E}">
        <p14:creationId xmlns:p14="http://schemas.microsoft.com/office/powerpoint/2010/main" val="3897761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dirty="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Introducera MVPs tre förändringsstrategier. </a:t>
            </a:r>
          </a:p>
          <a:p>
            <a:pPr marL="628650" lvl="1" indent="-171450">
              <a:buFont typeface="Arial" panose="020B0604020202020204" pitchFamily="34" charset="0"/>
              <a:buChar char="•"/>
            </a:pPr>
            <a:r>
              <a:rPr lang="sv-SE" sz="1200" b="1" baseline="0" dirty="0">
                <a:latin typeface="Calibri" panose="020F0502020204030204" pitchFamily="34" charset="0"/>
                <a:cs typeface="Calibri" panose="020F0502020204030204" pitchFamily="34" charset="0"/>
              </a:rPr>
              <a:t>Våld</a:t>
            </a:r>
            <a:r>
              <a:rPr lang="sv-SE" sz="1200" b="0" baseline="0" dirty="0">
                <a:latin typeface="Calibri" panose="020F0502020204030204" pitchFamily="34" charset="0"/>
                <a:cs typeface="Calibri" panose="020F0502020204030204" pitchFamily="34" charset="0"/>
              </a:rPr>
              <a:t> – öka vår medvetenhet och kunskap om olika typer av våld.</a:t>
            </a:r>
          </a:p>
          <a:p>
            <a:pPr marL="628650" lvl="1" indent="-171450">
              <a:buFont typeface="Arial" panose="020B0604020202020204" pitchFamily="34" charset="0"/>
              <a:buChar char="•"/>
            </a:pPr>
            <a:r>
              <a:rPr lang="sv-SE" sz="1200" b="1" baseline="0" dirty="0">
                <a:latin typeface="Calibri" panose="020F0502020204030204" pitchFamily="34" charset="0"/>
                <a:cs typeface="Calibri" panose="020F0502020204030204" pitchFamily="34" charset="0"/>
              </a:rPr>
              <a:t>Genus och normer </a:t>
            </a:r>
            <a:r>
              <a:rPr lang="sv-SE" sz="1200" b="0" baseline="0" dirty="0">
                <a:latin typeface="Calibri" panose="020F0502020204030204" pitchFamily="34" charset="0"/>
                <a:cs typeface="Calibri" panose="020F0502020204030204" pitchFamily="34" charset="0"/>
              </a:rPr>
              <a:t>– öka kunskapen om normer som bidrar till våld</a:t>
            </a:r>
          </a:p>
          <a:p>
            <a:pPr marL="628650" lvl="1" indent="-171450">
              <a:buFont typeface="Arial" panose="020B0604020202020204" pitchFamily="34" charset="0"/>
              <a:buChar char="•"/>
            </a:pPr>
            <a:r>
              <a:rPr lang="sv-SE" sz="1200" b="1" baseline="0" dirty="0">
                <a:latin typeface="Calibri" panose="020F0502020204030204" pitchFamily="34" charset="0"/>
                <a:cs typeface="Calibri" panose="020F0502020204030204" pitchFamily="34" charset="0"/>
              </a:rPr>
              <a:t>Åskådare</a:t>
            </a:r>
            <a:r>
              <a:rPr lang="sv-SE" sz="1200" b="0" baseline="0" dirty="0">
                <a:latin typeface="Calibri" panose="020F0502020204030204" pitchFamily="34" charset="0"/>
                <a:cs typeface="Calibri" panose="020F0502020204030204" pitchFamily="34" charset="0"/>
              </a:rPr>
              <a:t> – öka vår förmåga och vilja att ingripa mot våld.</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Dessa förändringstrategier är vad metodmaterialet fokuserar på för att skapa förändring.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b="0" baseline="0" dirty="0">
                <a:latin typeface="Calibri" panose="020F0502020204030204" pitchFamily="34" charset="0"/>
                <a:cs typeface="Calibri" panose="020F0502020204030204" pitchFamily="34" charset="0"/>
              </a:rPr>
              <a:t>Återkoppla till webbutbildningen som är en genomgång av dessa teoretiska utgångspunkter. </a:t>
            </a:r>
          </a:p>
          <a:p>
            <a:endParaRPr lang="sv-SE" dirty="0"/>
          </a:p>
          <a:p>
            <a:endParaRPr lang="sv-SE" dirty="0"/>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sz="1200" b="0" baseline="0" dirty="0">
              <a:latin typeface="Calibri" panose="020F0502020204030204" pitchFamily="34" charset="0"/>
              <a:cs typeface="Calibri" panose="020F0502020204030204" pitchFamily="34"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27</a:t>
            </a:fld>
            <a:endParaRPr lang="sv-SE"/>
          </a:p>
        </p:txBody>
      </p:sp>
    </p:spTree>
    <p:extLst>
      <p:ext uri="{BB962C8B-B14F-4D97-AF65-F5344CB8AC3E}">
        <p14:creationId xmlns:p14="http://schemas.microsoft.com/office/powerpoint/2010/main" val="169637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baseline="0" dirty="0">
                <a:latin typeface="Calibri" panose="020F0502020204030204" pitchFamily="34" charset="0"/>
                <a:cs typeface="Calibri" panose="020F0502020204030204" pitchFamily="34" charset="0"/>
              </a:rPr>
              <a:t>Att göra: </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Förmedla innehållet av förändringsstrategin ”Våld”.</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lvl="0" indent="-228600">
              <a:buFont typeface="+mj-lt"/>
              <a:buAutoNum type="arabicPeriod"/>
            </a:pPr>
            <a:r>
              <a:rPr lang="sv-SE" sz="1200" b="0" baseline="0" dirty="0">
                <a:latin typeface="Calibri" panose="020F0502020204030204" pitchFamily="34" charset="0"/>
                <a:cs typeface="Calibri" panose="020F0502020204030204" pitchFamily="34" charset="0"/>
              </a:rPr>
              <a:t>Denna förändringsstrategi handlar om att bredda ungas förståelse för våld.</a:t>
            </a:r>
          </a:p>
          <a:p>
            <a:pPr marL="228600" lvl="0" indent="-228600">
              <a:buFont typeface="+mj-lt"/>
              <a:buAutoNum type="arabicPeriod"/>
            </a:pPr>
            <a:r>
              <a:rPr lang="sv-SE" sz="1200" b="0" baseline="0" dirty="0">
                <a:latin typeface="Calibri" panose="020F0502020204030204" pitchFamily="34" charset="0"/>
                <a:cs typeface="Calibri" panose="020F0502020204030204" pitchFamily="34" charset="0"/>
              </a:rPr>
              <a:t>När vi hör ordet våld tänker många på fysiskt våld – men våld kommer i många olika former. </a:t>
            </a:r>
          </a:p>
          <a:p>
            <a:pPr marL="228600" lvl="0" indent="-228600">
              <a:buFont typeface="+mj-lt"/>
              <a:buAutoNum type="arabicPeriod"/>
            </a:pPr>
            <a:r>
              <a:rPr lang="sv-SE" sz="1200" dirty="0"/>
              <a:t>Tillsammans tränar vi på att identifiera olika problematiska situationer i vardagen och koppla dessa till våld.</a:t>
            </a:r>
          </a:p>
          <a:p>
            <a:pPr marL="228600" lvl="0" indent="-228600">
              <a:buFont typeface="+mj-lt"/>
              <a:buAutoNum type="arabicPeriod"/>
            </a:pPr>
            <a:r>
              <a:rPr lang="sv-SE" sz="1200" dirty="0"/>
              <a:t>Syftet är dels att bredda bilden och dels att skapa en samsyn kring vilka handlingar det är vi vill motverka. </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28</a:t>
            </a:fld>
            <a:endParaRPr lang="sv-SE"/>
          </a:p>
        </p:txBody>
      </p:sp>
    </p:spTree>
    <p:extLst>
      <p:ext uri="{BB962C8B-B14F-4D97-AF65-F5344CB8AC3E}">
        <p14:creationId xmlns:p14="http://schemas.microsoft.com/office/powerpoint/2010/main" val="3656279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Förmedla innehållet av förändringsstrategin ”Genus och normer”.</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b="0" u="none" baseline="0" dirty="0">
              <a:latin typeface="Calibri" panose="020F0502020204030204" pitchFamily="34" charset="0"/>
              <a:cs typeface="Calibri" panose="020F0502020204030204" pitchFamily="34" charset="0"/>
            </a:endParaRPr>
          </a:p>
          <a:p>
            <a:pPr marL="228600" indent="-228600">
              <a:buFont typeface="+mj-lt"/>
              <a:buAutoNum type="arabicPeriod"/>
            </a:pPr>
            <a:r>
              <a:rPr lang="sv-SE" sz="1200" dirty="0"/>
              <a:t>Denna förändringsstrategi handlar om att synliggöra kopplingen mellan skadliga normer och våld.</a:t>
            </a:r>
          </a:p>
          <a:p>
            <a:pPr marL="228600" indent="-228600">
              <a:buFont typeface="+mj-lt"/>
              <a:buAutoNum type="arabicPeriod"/>
            </a:pPr>
            <a:r>
              <a:rPr lang="sv-SE" sz="1200" dirty="0"/>
              <a:t>Genom film och övningar synliggör och problematiserar vi olika maktstrukturer som bidrar till våld i vardagen.</a:t>
            </a:r>
          </a:p>
          <a:p>
            <a:pPr marL="228600" indent="-228600">
              <a:buFont typeface="+mj-lt"/>
              <a:buAutoNum type="arabicPeriod"/>
            </a:pPr>
            <a:r>
              <a:rPr lang="sv-SE" sz="1200" dirty="0"/>
              <a:t>Ett extra fokus läggs på destruktiva normer kopplat till maskulinitet som är skadliga både för killar själva och andra kön.</a:t>
            </a:r>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29</a:t>
            </a:fld>
            <a:endParaRPr lang="sv-SE"/>
          </a:p>
        </p:txBody>
      </p:sp>
    </p:spTree>
    <p:extLst>
      <p:ext uri="{BB962C8B-B14F-4D97-AF65-F5344CB8AC3E}">
        <p14:creationId xmlns:p14="http://schemas.microsoft.com/office/powerpoint/2010/main" val="3516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Intro/presentation </a:t>
            </a:r>
            <a:r>
              <a:rPr lang="sv-SE" b="0" baseline="0" dirty="0"/>
              <a:t>– 8.30-9.00 (30 min)</a:t>
            </a:r>
          </a:p>
          <a:p>
            <a:endParaRPr lang="sv-SE" baseline="0" dirty="0"/>
          </a:p>
          <a:p>
            <a:r>
              <a:rPr lang="sv-SE" baseline="0" dirty="0"/>
              <a:t>Att göra:</a:t>
            </a:r>
          </a:p>
          <a:p>
            <a:pPr marL="228600" indent="-228600">
              <a:buFont typeface="+mj-lt"/>
              <a:buAutoNum type="arabicPeriod"/>
            </a:pPr>
            <a:r>
              <a:rPr lang="sv-SE" baseline="0" dirty="0"/>
              <a:t>Förmedla:</a:t>
            </a:r>
          </a:p>
          <a:p>
            <a:pPr marL="685800" lvl="1" indent="-228600">
              <a:buFont typeface="Arial" panose="020B0604020202020204" pitchFamily="34" charset="0"/>
              <a:buChar char="•"/>
            </a:pPr>
            <a:r>
              <a:rPr lang="sv-SE" baseline="0" dirty="0"/>
              <a:t>Vi kommer hålla en ledarutbildning i MVP under 2 dagar. </a:t>
            </a:r>
          </a:p>
          <a:p>
            <a:pPr marL="685800" lvl="1" indent="-228600">
              <a:buFont typeface="Arial" panose="020B0604020202020204" pitchFamily="34" charset="0"/>
              <a:buChar char="•"/>
            </a:pPr>
            <a:r>
              <a:rPr lang="sv-SE" baseline="0" dirty="0"/>
              <a:t>Vi kommer prata om våld i vår vardag och hur vi tillsammans kan bli bättre på att förebygga våld.</a:t>
            </a:r>
          </a:p>
        </p:txBody>
      </p:sp>
      <p:sp>
        <p:nvSpPr>
          <p:cNvPr id="4" name="Platshållare för bildnummer 3"/>
          <p:cNvSpPr>
            <a:spLocks noGrp="1"/>
          </p:cNvSpPr>
          <p:nvPr>
            <p:ph type="sldNum" sz="quarter" idx="5"/>
          </p:nvPr>
        </p:nvSpPr>
        <p:spPr/>
        <p:txBody>
          <a:bodyPr/>
          <a:lstStyle/>
          <a:p>
            <a:fld id="{149C067B-9CE4-1A4B-8AE5-B35BE213FF10}" type="slidenum">
              <a:rPr lang="sv-SE" smtClean="0"/>
              <a:t>3</a:t>
            </a:fld>
            <a:endParaRPr lang="sv-SE"/>
          </a:p>
        </p:txBody>
      </p:sp>
    </p:spTree>
    <p:extLst>
      <p:ext uri="{BB962C8B-B14F-4D97-AF65-F5344CB8AC3E}">
        <p14:creationId xmlns:p14="http://schemas.microsoft.com/office/powerpoint/2010/main" val="1431947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sz="1200" b="0" baseline="0" dirty="0">
                <a:latin typeface="Calibri" panose="020F0502020204030204" pitchFamily="34" charset="0"/>
                <a:cs typeface="Calibri" panose="020F0502020204030204" pitchFamily="34" charset="0"/>
              </a:rPr>
              <a:t>Förmedla innehållet av förändringsstrategin Åskådare.</a:t>
            </a:r>
          </a:p>
          <a:p>
            <a:pPr marL="228600" indent="-228600">
              <a:buFont typeface="+mj-lt"/>
              <a:buAutoNum type="arabicPeriod"/>
            </a:pPr>
            <a:endParaRPr lang="sv-SE" sz="1200" b="0" baseline="0" dirty="0">
              <a:latin typeface="Calibri" panose="020F0502020204030204" pitchFamily="34" charset="0"/>
              <a:cs typeface="Calibri" panose="020F0502020204030204" pitchFamily="34" charset="0"/>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b="0" u="none" baseline="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Denna förändringsstrategi handlar om att träna oss på att bli aktiva åskådare – före, under eller efter att våld äger rum.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Att fokusera på åskådarna har enligt forskning visat sig vara en effektiv strategi i det tidigt förebyggande arbetet.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När vi fokuserar på alla runt omkring blir våldet blir något som berör oss alla, vilket </a:t>
            </a:r>
            <a:r>
              <a:rPr lang="sv-SE" sz="1200" b="0" dirty="0"/>
              <a:t>möjliggör förändring i större skala.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dirty="0"/>
              <a:t>Att ingripa som åskådare blir i sin tur ett sätt att bryta och förändra skadliga normer som bidrar till våld.</a:t>
            </a: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30</a:t>
            </a:fld>
            <a:endParaRPr lang="sv-SE"/>
          </a:p>
        </p:txBody>
      </p:sp>
    </p:spTree>
    <p:extLst>
      <p:ext uri="{BB962C8B-B14F-4D97-AF65-F5344CB8AC3E}">
        <p14:creationId xmlns:p14="http://schemas.microsoft.com/office/powerpoint/2010/main" val="2707653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46313">
              <a:buFont typeface="+mj-lt"/>
              <a:buNone/>
              <a:defRPr/>
            </a:pPr>
            <a:r>
              <a:rPr lang="sv-SE" b="0" noProof="0" dirty="0">
                <a:solidFill>
                  <a:srgbClr val="000000"/>
                </a:solidFill>
                <a:latin typeface="Georgia" panose="02040502050405020303" pitchFamily="18" charset="0"/>
                <a:cs typeface="Avenir Next Medium"/>
              </a:rPr>
              <a:t>Att göra:</a:t>
            </a:r>
          </a:p>
          <a:p>
            <a:pPr marL="228600" indent="-228600" defTabSz="946313">
              <a:buFont typeface="+mj-lt"/>
              <a:buAutoNum type="arabicPeriod"/>
              <a:defRPr/>
            </a:pPr>
            <a:r>
              <a:rPr lang="sv-SE" b="0" noProof="0" dirty="0">
                <a:solidFill>
                  <a:srgbClr val="000000"/>
                </a:solidFill>
                <a:latin typeface="Georgia" panose="02040502050405020303" pitchFamily="18" charset="0"/>
                <a:cs typeface="Avenir Next Medium"/>
              </a:rPr>
              <a:t>Sammanfatta målen med MVP-programmet.</a:t>
            </a:r>
            <a:endParaRPr lang="sv-SE" sz="1200" b="1" noProof="0" dirty="0">
              <a:latin typeface="Georgia"/>
            </a:endParaRP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31</a:t>
            </a:fld>
            <a:endParaRPr lang="sv-SE"/>
          </a:p>
        </p:txBody>
      </p:sp>
    </p:spTree>
    <p:extLst>
      <p:ext uri="{BB962C8B-B14F-4D97-AF65-F5344CB8AC3E}">
        <p14:creationId xmlns:p14="http://schemas.microsoft.com/office/powerpoint/2010/main" val="3480857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E01BF-53B9-594A-C4AF-9DACD8C0F37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571F545-9349-1EA9-B677-5B554B19006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5A1FC51-FEA7-0175-C211-EF2A4A3F54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Paus</a:t>
            </a:r>
            <a:r>
              <a:rPr lang="sv-SE" dirty="0"/>
              <a:t> – 9.30-9.40 </a:t>
            </a:r>
            <a:r>
              <a:rPr lang="sv-SE" b="0" baseline="0" dirty="0"/>
              <a:t>(10 min)</a:t>
            </a:r>
            <a:endParaRPr lang="sv-SE" dirty="0"/>
          </a:p>
          <a:p>
            <a:endParaRPr lang="sv-SE" b="1" dirty="0"/>
          </a:p>
        </p:txBody>
      </p:sp>
      <p:sp>
        <p:nvSpPr>
          <p:cNvPr id="4" name="Platshållare för bildnummer 3">
            <a:extLst>
              <a:ext uri="{FF2B5EF4-FFF2-40B4-BE49-F238E27FC236}">
                <a16:creationId xmlns:a16="http://schemas.microsoft.com/office/drawing/2014/main" id="{FA8D5EC0-91F3-DAD2-8A5E-FDCFC508AD7A}"/>
              </a:ext>
            </a:extLst>
          </p:cNvPr>
          <p:cNvSpPr>
            <a:spLocks noGrp="1"/>
          </p:cNvSpPr>
          <p:nvPr>
            <p:ph type="sldNum" sz="quarter" idx="5"/>
          </p:nvPr>
        </p:nvSpPr>
        <p:spPr/>
        <p:txBody>
          <a:bodyPr/>
          <a:lstStyle/>
          <a:p>
            <a:fld id="{149C067B-9CE4-1A4B-8AE5-B35BE213FF10}" type="slidenum">
              <a:rPr lang="sv-SE" smtClean="0"/>
              <a:t>32</a:t>
            </a:fld>
            <a:endParaRPr lang="sv-SE"/>
          </a:p>
        </p:txBody>
      </p:sp>
    </p:spTree>
    <p:extLst>
      <p:ext uri="{BB962C8B-B14F-4D97-AF65-F5344CB8AC3E}">
        <p14:creationId xmlns:p14="http://schemas.microsoft.com/office/powerpoint/2010/main" val="3600188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5868-7D9E-A69D-F5CC-AE65EA32CB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2F21DB-8B14-9335-99F9-122C1505BEE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39B65D-72D2-260B-CE25-A84588D2DCB0}"/>
              </a:ext>
            </a:extLst>
          </p:cNvPr>
          <p:cNvSpPr>
            <a:spLocks noGrp="1"/>
          </p:cNvSpPr>
          <p:nvPr>
            <p:ph type="body" idx="1"/>
          </p:nvPr>
        </p:nvSpPr>
        <p:spPr/>
        <p:txBody>
          <a:bodyPr/>
          <a:lstStyle/>
          <a:p>
            <a:pPr marL="0" indent="0">
              <a:buFont typeface="Arial" panose="020B0604020202020204" pitchFamily="34" charset="0"/>
              <a:buNone/>
            </a:pPr>
            <a:r>
              <a:rPr lang="sv-SE" sz="1200" b="1" kern="1200" dirty="0">
                <a:solidFill>
                  <a:schemeClr val="tx1"/>
                </a:solidFill>
                <a:effectLst/>
                <a:latin typeface="+mn-lt"/>
                <a:ea typeface="+mn-ea"/>
                <a:cs typeface="+mn-cs"/>
                <a:sym typeface="Lucida Grande"/>
              </a:rPr>
              <a:t>MVP:s struktur </a:t>
            </a:r>
            <a:r>
              <a:rPr lang="sv-SE" sz="1200" kern="1200" dirty="0">
                <a:solidFill>
                  <a:schemeClr val="tx1"/>
                </a:solidFill>
                <a:effectLst/>
                <a:latin typeface="+mn-lt"/>
                <a:ea typeface="+mn-ea"/>
                <a:cs typeface="+mn-cs"/>
                <a:sym typeface="Lucida Grande"/>
              </a:rPr>
              <a:t>– 9.40-9.50 </a:t>
            </a:r>
            <a:r>
              <a:rPr lang="sv-SE" b="0" baseline="0" dirty="0"/>
              <a:t>(10 min)</a:t>
            </a:r>
          </a:p>
          <a:p>
            <a:pPr marL="0" indent="0">
              <a:buFont typeface="Arial" panose="020B0604020202020204" pitchFamily="34" charset="0"/>
              <a:buNone/>
            </a:pPr>
            <a:endParaRPr lang="sv-SE" sz="1200" b="0" kern="1200" baseline="0" dirty="0">
              <a:solidFill>
                <a:schemeClr val="tx1"/>
              </a:solidFill>
              <a:effectLst/>
              <a:latin typeface="+mn-lt"/>
              <a:ea typeface="+mn-ea"/>
              <a:cs typeface="+mn-cs"/>
              <a:sym typeface="Lucida Grande"/>
            </a:endParaRPr>
          </a:p>
          <a:p>
            <a:endParaRPr lang="sv-SE" sz="1200" kern="1200" dirty="0">
              <a:solidFill>
                <a:schemeClr val="tx1"/>
              </a:solidFill>
              <a:effectLst/>
              <a:latin typeface="+mn-lt"/>
              <a:ea typeface="+mn-ea"/>
              <a:cs typeface="+mn-cs"/>
              <a:sym typeface="Lucida Grande"/>
            </a:endParaRPr>
          </a:p>
        </p:txBody>
      </p:sp>
      <p:sp>
        <p:nvSpPr>
          <p:cNvPr id="4" name="Platshållare för bildnummer 3">
            <a:extLst>
              <a:ext uri="{FF2B5EF4-FFF2-40B4-BE49-F238E27FC236}">
                <a16:creationId xmlns:a16="http://schemas.microsoft.com/office/drawing/2014/main" id="{602CDB1D-0F9A-72E0-18C3-3573718B279D}"/>
              </a:ext>
            </a:extLst>
          </p:cNvPr>
          <p:cNvSpPr>
            <a:spLocks noGrp="1"/>
          </p:cNvSpPr>
          <p:nvPr>
            <p:ph type="sldNum" sz="quarter" idx="5"/>
          </p:nvPr>
        </p:nvSpPr>
        <p:spPr/>
        <p:txBody>
          <a:bodyPr/>
          <a:lstStyle/>
          <a:p>
            <a:fld id="{149C067B-9CE4-1A4B-8AE5-B35BE213FF10}" type="slidenum">
              <a:rPr lang="sv-SE" smtClean="0"/>
              <a:t>33</a:t>
            </a:fld>
            <a:endParaRPr lang="sv-SE"/>
          </a:p>
        </p:txBody>
      </p:sp>
    </p:spTree>
    <p:extLst>
      <p:ext uri="{BB962C8B-B14F-4D97-AF65-F5344CB8AC3E}">
        <p14:creationId xmlns:p14="http://schemas.microsoft.com/office/powerpoint/2010/main" val="241829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Materialet är uppdelat i sex olika avsnitt som ni möts av när ni klickar er in på metodmaterialet på </a:t>
            </a:r>
            <a:r>
              <a:rPr lang="sv-SE" dirty="0" err="1"/>
              <a:t>lärplattformen</a:t>
            </a:r>
            <a:r>
              <a:rPr lang="sv-SE" dirty="0"/>
              <a:t>.</a:t>
            </a:r>
          </a:p>
          <a:p>
            <a:pPr marL="228600" indent="-228600">
              <a:buFont typeface="+mj-lt"/>
              <a:buAutoNum type="arabicPeriod"/>
            </a:pPr>
            <a:r>
              <a:rPr lang="sv-SE" dirty="0"/>
              <a:t>Gå igenom följande delar i kommande </a:t>
            </a:r>
            <a:r>
              <a:rPr lang="sv-SE" dirty="0" err="1"/>
              <a:t>slides</a:t>
            </a:r>
            <a:r>
              <a:rPr lang="sv-SE" dirty="0"/>
              <a:t>.</a:t>
            </a: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34</a:t>
            </a:fld>
            <a:endParaRPr lang="sv-SE"/>
          </a:p>
        </p:txBody>
      </p:sp>
    </p:spTree>
    <p:extLst>
      <p:ext uri="{BB962C8B-B14F-4D97-AF65-F5344CB8AC3E}">
        <p14:creationId xmlns:p14="http://schemas.microsoft.com/office/powerpoint/2010/main" val="3628318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Berätta om det stöd som finns under fliken ”Förberedelser”. </a:t>
            </a:r>
            <a:endParaRPr lang="sv-SE" b="0" i="0">
              <a:solidFill>
                <a:srgbClr val="000000"/>
              </a:solidFill>
              <a:effectLst/>
              <a:latin typeface="Open Sans" panose="020B0606030504020204" pitchFamily="34" charset="0"/>
            </a:endParaRPr>
          </a:p>
          <a:p>
            <a:pPr marL="228600" indent="-228600">
              <a:buFont typeface="Arial" panose="020B0604020202020204" pitchFamily="34" charset="0"/>
              <a:buChar char="•"/>
            </a:pP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35</a:t>
            </a:fld>
            <a:endParaRPr lang="sv-SE"/>
          </a:p>
        </p:txBody>
      </p:sp>
    </p:spTree>
    <p:extLst>
      <p:ext uri="{BB962C8B-B14F-4D97-AF65-F5344CB8AC3E}">
        <p14:creationId xmlns:p14="http://schemas.microsoft.com/office/powerpoint/2010/main" val="636642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C3B2-624B-0E98-2885-1B81E7325BA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FD0129E-7D72-824D-0703-41BCA1E56F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9A07536-8C46-B5FE-B737-C79AF5B8680D}"/>
              </a:ext>
            </a:extLst>
          </p:cNvPr>
          <p:cNvSpPr>
            <a:spLocks noGrp="1"/>
          </p:cNvSpPr>
          <p:nvPr>
            <p:ph type="body" idx="1"/>
          </p:nvPr>
        </p:nvSpPr>
        <p:spPr/>
        <p:txBody>
          <a:bodyPr/>
          <a:lstStyle/>
          <a:p>
            <a:r>
              <a:rPr lang="sv-SE" dirty="0"/>
              <a:t>Att göra:</a:t>
            </a:r>
          </a:p>
          <a:p>
            <a:pPr marL="228600" indent="-228600">
              <a:buFont typeface="+mj-lt"/>
              <a:buAutoNum type="arabicPeriod"/>
            </a:pPr>
            <a:r>
              <a:rPr lang="sv-SE" sz="1200" b="0" kern="1200" dirty="0">
                <a:solidFill>
                  <a:schemeClr val="tx1"/>
                </a:solidFill>
                <a:effectLst/>
                <a:highlight>
                  <a:srgbClr val="FF0000"/>
                </a:highlight>
                <a:latin typeface="+mn-lt"/>
                <a:ea typeface="+mn-ea"/>
                <a:cs typeface="+mn-cs"/>
              </a:rPr>
              <a:t>Gå igenom upplägget i ”Introduktionen för all personal”.</a:t>
            </a:r>
          </a:p>
          <a:p>
            <a:endParaRPr lang="sv-SE" dirty="0"/>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Det första steget i genomförandet är att skolans ledning och MVP-team tillsammans håller en introduktion i MVP för all personal. </a:t>
            </a:r>
          </a:p>
          <a:p>
            <a:pPr marL="228600" indent="-228600">
              <a:buFont typeface="+mj-lt"/>
              <a:buAutoNum type="arabicPeriod"/>
            </a:pPr>
            <a:r>
              <a:rPr lang="sv-SE" sz="1200" b="0" i="0" kern="1200" dirty="0">
                <a:solidFill>
                  <a:schemeClr val="tx1"/>
                </a:solidFill>
                <a:effectLst/>
                <a:latin typeface="+mn-lt"/>
                <a:ea typeface="+mn-ea"/>
                <a:cs typeface="+mn-cs"/>
              </a:rPr>
              <a:t>Syftet med introduktionen är att ge en grundläggande förståelse för MVP:s utgångspunkter och </a:t>
            </a:r>
            <a:r>
              <a:rPr lang="sv-SE" sz="1200" b="0" i="1" kern="1200" dirty="0">
                <a:solidFill>
                  <a:schemeClr val="tx1"/>
                </a:solidFill>
                <a:effectLst/>
                <a:latin typeface="+mn-lt"/>
                <a:ea typeface="+mn-ea"/>
                <a:cs typeface="+mn-cs"/>
              </a:rPr>
              <a:t>varför</a:t>
            </a:r>
            <a:r>
              <a:rPr lang="sv-SE" sz="1200" b="0" i="0" kern="1200" dirty="0">
                <a:solidFill>
                  <a:schemeClr val="tx1"/>
                </a:solidFill>
                <a:effectLst/>
                <a:latin typeface="+mn-lt"/>
                <a:ea typeface="+mn-ea"/>
                <a:cs typeface="+mn-cs"/>
              </a:rPr>
              <a:t> skolan ska arbeta med programmet. </a:t>
            </a:r>
          </a:p>
          <a:p>
            <a:pPr marL="228600" indent="-228600">
              <a:buFont typeface="+mj-lt"/>
              <a:buAutoNum type="arabicPeriod"/>
            </a:pPr>
            <a:r>
              <a:rPr lang="sv-SE" sz="1200" b="0" i="0" kern="1200" dirty="0">
                <a:solidFill>
                  <a:schemeClr val="tx1"/>
                </a:solidFill>
                <a:effectLst/>
                <a:latin typeface="+mn-lt"/>
                <a:ea typeface="+mn-ea"/>
                <a:cs typeface="+mn-cs"/>
              </a:rPr>
              <a:t>Introduktionen genomförs med med hjälp av en färdig presentation som ingår i metodmaterialet. </a:t>
            </a:r>
          </a:p>
          <a:p>
            <a:pPr marL="228600" indent="-228600">
              <a:buFont typeface="+mj-lt"/>
              <a:buAutoNum type="arabicPeriod"/>
            </a:pPr>
            <a:r>
              <a:rPr lang="sv-SE" sz="1200" b="0" i="0" kern="1200" dirty="0">
                <a:solidFill>
                  <a:schemeClr val="tx1"/>
                </a:solidFill>
                <a:effectLst/>
                <a:latin typeface="+mn-lt"/>
                <a:ea typeface="+mn-ea"/>
                <a:cs typeface="+mn-cs"/>
              </a:rPr>
              <a:t>Presentationen innehåller:</a:t>
            </a:r>
          </a:p>
          <a:p>
            <a:pPr marL="685800" lvl="1" indent="-228600">
              <a:buFont typeface="Arial" panose="020B0604020202020204" pitchFamily="34" charset="0"/>
              <a:buChar char="•"/>
            </a:pPr>
            <a:r>
              <a:rPr lang="sv-SE" sz="1200" b="0" i="0" kern="1200" dirty="0">
                <a:solidFill>
                  <a:schemeClr val="tx1"/>
                </a:solidFill>
                <a:effectLst/>
                <a:latin typeface="+mn-lt"/>
                <a:ea typeface="+mn-ea"/>
                <a:cs typeface="+mn-cs"/>
              </a:rPr>
              <a:t>En förinspelad introduktionsfilm om MVP Skola (där MÄN berättar om programmet)</a:t>
            </a:r>
          </a:p>
          <a:p>
            <a:pPr marL="685800" lvl="1" indent="-228600">
              <a:buFont typeface="Arial" panose="020B0604020202020204" pitchFamily="34" charset="0"/>
              <a:buChar char="•"/>
            </a:pPr>
            <a:r>
              <a:rPr lang="sv-SE" sz="1200" b="0" i="0" kern="1200" dirty="0">
                <a:solidFill>
                  <a:schemeClr val="tx1"/>
                </a:solidFill>
                <a:effectLst/>
                <a:latin typeface="+mn-lt"/>
                <a:ea typeface="+mn-ea"/>
                <a:cs typeface="+mn-cs"/>
              </a:rPr>
              <a:t>Moment där ni visar processplanen och berättar vad ni har gjort hittills.</a:t>
            </a:r>
          </a:p>
          <a:p>
            <a:pPr marL="685800" lvl="1" indent="-228600">
              <a:buFont typeface="Arial" panose="020B0604020202020204" pitchFamily="34" charset="0"/>
              <a:buChar char="•"/>
            </a:pPr>
            <a:r>
              <a:rPr lang="sv-SE" sz="1200" b="0" i="0" kern="1200" dirty="0">
                <a:solidFill>
                  <a:schemeClr val="tx1"/>
                </a:solidFill>
                <a:effectLst/>
                <a:latin typeface="+mn-lt"/>
                <a:ea typeface="+mn-ea"/>
                <a:cs typeface="+mn-cs"/>
              </a:rPr>
              <a:t>En scenario-övning anpassad för personal som ni leder – i syfte att de ska få testa på hur MVP med eleverna kan gå till. </a:t>
            </a:r>
          </a:p>
          <a:p>
            <a:pPr marL="685800" lvl="1" indent="-228600">
              <a:buFont typeface="Arial" panose="020B0604020202020204" pitchFamily="34" charset="0"/>
              <a:buChar char="•"/>
            </a:pPr>
            <a:r>
              <a:rPr lang="sv-SE" sz="1200" b="0" i="0" kern="1200" dirty="0">
                <a:solidFill>
                  <a:schemeClr val="tx1"/>
                </a:solidFill>
                <a:effectLst/>
                <a:latin typeface="+mn-lt"/>
                <a:ea typeface="+mn-ea"/>
                <a:cs typeface="+mn-cs"/>
              </a:rPr>
              <a:t>En avslutande genomgång kring hur arbetet med eleverna kommer gå till på skolan (vilket förutsätter att planeringen då är gjord).</a:t>
            </a:r>
          </a:p>
          <a:p>
            <a:pPr marL="228600" lvl="0" indent="-228600">
              <a:buFont typeface="+mj-lt"/>
              <a:buAutoNum type="arabicPeriod"/>
            </a:pPr>
            <a:r>
              <a:rPr lang="sv-SE" sz="1200" b="0" i="0" kern="1200" dirty="0">
                <a:solidFill>
                  <a:schemeClr val="tx1"/>
                </a:solidFill>
                <a:effectLst/>
                <a:latin typeface="+mn-lt"/>
                <a:ea typeface="+mn-ea"/>
                <a:cs typeface="+mn-cs"/>
              </a:rPr>
              <a:t>Introduktionen är anpassad för att ta ungefär 2 timmar. </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a:extLst>
              <a:ext uri="{FF2B5EF4-FFF2-40B4-BE49-F238E27FC236}">
                <a16:creationId xmlns:a16="http://schemas.microsoft.com/office/drawing/2014/main" id="{2493A86F-14B7-ED15-5874-8ACE296BA75F}"/>
              </a:ext>
            </a:extLst>
          </p:cNvPr>
          <p:cNvSpPr>
            <a:spLocks noGrp="1"/>
          </p:cNvSpPr>
          <p:nvPr>
            <p:ph type="sldNum" sz="quarter" idx="5"/>
          </p:nvPr>
        </p:nvSpPr>
        <p:spPr/>
        <p:txBody>
          <a:bodyPr/>
          <a:lstStyle/>
          <a:p>
            <a:fld id="{149C067B-9CE4-1A4B-8AE5-B35BE213FF10}" type="slidenum">
              <a:rPr lang="sv-SE" smtClean="0"/>
              <a:t>36</a:t>
            </a:fld>
            <a:endParaRPr lang="sv-SE"/>
          </a:p>
        </p:txBody>
      </p:sp>
    </p:spTree>
    <p:extLst>
      <p:ext uri="{BB962C8B-B14F-4D97-AF65-F5344CB8AC3E}">
        <p14:creationId xmlns:p14="http://schemas.microsoft.com/office/powerpoint/2010/main" val="2421509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D842-4714-C039-7DE4-4353322F8B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1BC5B6-E056-E4CC-34CC-86FDB32C3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5612D1-A8CE-D9A8-F759-2D93F22581C4}"/>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Förmedla vad Trygg bas-kartläggningen innebär och varför den är viktig.</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b="0" i="0" dirty="0">
                <a:solidFill>
                  <a:srgbClr val="000000"/>
                </a:solidFill>
                <a:effectLst/>
                <a:latin typeface="Open Sans" panose="020B0606030504020204" pitchFamily="34" charset="0"/>
              </a:rPr>
              <a:t>Som stöd i skolans arbete med att hjälpa elever att hantera berättelser om våld så ska en ”Trygg bas-kartläggning” genomföras </a:t>
            </a:r>
            <a:r>
              <a:rPr lang="sv-SE" b="0" i="0" u="sng" dirty="0">
                <a:solidFill>
                  <a:srgbClr val="000000"/>
                </a:solidFill>
                <a:effectLst/>
                <a:latin typeface="Open Sans" panose="020B0606030504020204" pitchFamily="34" charset="0"/>
              </a:rPr>
              <a:t>innan</a:t>
            </a:r>
            <a:r>
              <a:rPr lang="sv-SE" b="0" i="0" dirty="0">
                <a:solidFill>
                  <a:srgbClr val="000000"/>
                </a:solidFill>
                <a:effectLst/>
                <a:latin typeface="Open Sans" panose="020B0606030504020204" pitchFamily="34" charset="0"/>
              </a:rPr>
              <a:t> MVP sätter igång.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i="0" dirty="0">
                <a:solidFill>
                  <a:srgbClr val="000000"/>
                </a:solidFill>
                <a:effectLst/>
                <a:latin typeface="Open Sans" panose="020B0606030504020204" pitchFamily="34" charset="0"/>
              </a:rPr>
              <a:t>Trygg bas-kartläggningen ska genomföras </a:t>
            </a:r>
            <a:r>
              <a:rPr lang="sv-SE" dirty="0"/>
              <a:t>i form av enskilda samtal mellan elev och personal</a:t>
            </a:r>
            <a:r>
              <a:rPr lang="sv-SE" b="0" i="0" dirty="0">
                <a:solidFill>
                  <a:srgbClr val="000000"/>
                </a:solidFill>
                <a:effectLst/>
                <a:latin typeface="Open Sans" panose="020B0606030504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Syftet är att säkerställa att varje elev har minst en vuxen i skolan – mentor, kurator, elevassistent, fritidsledare eller liknande – som de känner sig trygga att vända sig till vid behov.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Kartläggningen stärker trygghetsarbetet i skolan, oavsett om MVP genomförs eller inte.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dirty="0">
              <a:solidFill>
                <a:srgbClr val="000000"/>
              </a:solidFill>
              <a:effectLst/>
              <a:latin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i="0" dirty="0">
              <a:solidFill>
                <a:srgbClr val="000000"/>
              </a:solidFill>
              <a:effectLst/>
              <a:latin typeface="Open Sans" panose="020B0606030504020204" pitchFamily="34" charset="0"/>
            </a:endParaRPr>
          </a:p>
          <a:p>
            <a:pPr marL="228600" indent="-228600">
              <a:buFont typeface="+mj-lt"/>
              <a:buAutoNum type="arabicPeriod"/>
            </a:pPr>
            <a:endParaRPr lang="sv-SE" dirty="0"/>
          </a:p>
          <a:p>
            <a:endParaRPr lang="sv-SE" dirty="0"/>
          </a:p>
        </p:txBody>
      </p:sp>
      <p:sp>
        <p:nvSpPr>
          <p:cNvPr id="4" name="Platshållare för bildnummer 3">
            <a:extLst>
              <a:ext uri="{FF2B5EF4-FFF2-40B4-BE49-F238E27FC236}">
                <a16:creationId xmlns:a16="http://schemas.microsoft.com/office/drawing/2014/main" id="{100973F0-1282-80B1-E162-4D2A0FA817A1}"/>
              </a:ext>
            </a:extLst>
          </p:cNvPr>
          <p:cNvSpPr>
            <a:spLocks noGrp="1"/>
          </p:cNvSpPr>
          <p:nvPr>
            <p:ph type="sldNum" sz="quarter" idx="5"/>
          </p:nvPr>
        </p:nvSpPr>
        <p:spPr/>
        <p:txBody>
          <a:bodyPr/>
          <a:lstStyle/>
          <a:p>
            <a:fld id="{149C067B-9CE4-1A4B-8AE5-B35BE213FF10}" type="slidenum">
              <a:rPr lang="sv-SE" smtClean="0"/>
              <a:t>37</a:t>
            </a:fld>
            <a:endParaRPr lang="sv-SE"/>
          </a:p>
        </p:txBody>
      </p:sp>
    </p:spTree>
    <p:extLst>
      <p:ext uri="{BB962C8B-B14F-4D97-AF65-F5344CB8AC3E}">
        <p14:creationId xmlns:p14="http://schemas.microsoft.com/office/powerpoint/2010/main" val="1560777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3B03-E15D-72E4-5EE7-392D17EC37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A795241-69D8-CAB9-C697-4093314F0F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CBF230-73F9-FEE5-2ECB-BF28D726D3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i="0">
                <a:solidFill>
                  <a:srgbClr val="000000"/>
                </a:solidFill>
                <a:effectLst/>
                <a:latin typeface="Open Sans" panose="020B0606030504020204" pitchFamily="34" charset="0"/>
              </a:rPr>
              <a:t>Dela exemplet på frågor som ska ställas i de enskilda elevsamtalen.</a:t>
            </a:r>
          </a:p>
          <a:p>
            <a:pPr marL="228600" indent="-228600">
              <a:buFont typeface="+mj-lt"/>
              <a:buAutoNum type="arabicPeriod"/>
            </a:pPr>
            <a:r>
              <a:rPr lang="sv-SE" b="0" i="0">
                <a:solidFill>
                  <a:srgbClr val="000000"/>
                </a:solidFill>
                <a:effectLst/>
                <a:latin typeface="Open Sans" panose="020B0606030504020204" pitchFamily="34" charset="0"/>
              </a:rPr>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Rekommendationen är att elevhälsan genomför kartläggningen. </a:t>
            </a:r>
            <a:endParaRPr lang="sv-SE"/>
          </a:p>
          <a:p>
            <a:pPr marL="685800" lvl="1" indent="-228600">
              <a:buFont typeface="Arial" panose="020B0604020202020204" pitchFamily="34" charset="0"/>
              <a:buChar char="•"/>
            </a:pPr>
            <a:r>
              <a:rPr lang="sv-SE" b="0" i="0">
                <a:solidFill>
                  <a:srgbClr val="000000"/>
                </a:solidFill>
                <a:effectLst/>
                <a:latin typeface="Open Sans" panose="020B0606030504020204" pitchFamily="34" charset="0"/>
              </a:rPr>
              <a:t>Det är bra om en </a:t>
            </a:r>
            <a:r>
              <a:rPr lang="sv-SE" b="0" i="1">
                <a:solidFill>
                  <a:srgbClr val="000000"/>
                </a:solidFill>
                <a:effectLst/>
                <a:latin typeface="Open Sans" panose="020B0606030504020204" pitchFamily="34" charset="0"/>
              </a:rPr>
              <a:t>oberoende person </a:t>
            </a:r>
            <a:r>
              <a:rPr lang="sv-SE" b="0" i="0">
                <a:solidFill>
                  <a:srgbClr val="000000"/>
                </a:solidFill>
                <a:effectLst/>
                <a:latin typeface="Open Sans" panose="020B0606030504020204" pitchFamily="34" charset="0"/>
              </a:rPr>
              <a:t>håller det enskilda samtalet – eftersom en elev som är otrygg med sin mentor kan hamna i en lojalitetskonflikt om samma person ställer frågorna.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Svaret på frågorna bör landa i att det är en vuxen på skolan. Om inte, undersök varför.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Saknar eleven en trygg bas behöver skolan gemensamt med eleven utse en vuxen att arbeta upp en relation med, så att eleven känner att den har någon vuxen på skolan att prata med vid behov.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a:solidFill>
                  <a:srgbClr val="000000"/>
                </a:solidFill>
                <a:effectLst/>
                <a:latin typeface="Open Sans" panose="020B0606030504020204" pitchFamily="34" charset="0"/>
              </a:rPr>
              <a:t>Använd både elevhälsa och fritidspersonal i arbetet.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a:p>
          <a:p>
            <a:pPr marL="228600" indent="-228600">
              <a:buFont typeface="+mj-lt"/>
              <a:buAutoNum type="arabicPeriod"/>
            </a:pPr>
            <a:endParaRPr lang="sv-SE"/>
          </a:p>
          <a:p>
            <a:pPr marL="228600" indent="-228600">
              <a:buFont typeface="+mj-lt"/>
              <a:buAutoNum type="arabicPeriod"/>
            </a:pPr>
            <a:endParaRPr lang="sv-SE"/>
          </a:p>
        </p:txBody>
      </p:sp>
      <p:sp>
        <p:nvSpPr>
          <p:cNvPr id="4" name="Platshållare för bildnummer 3">
            <a:extLst>
              <a:ext uri="{FF2B5EF4-FFF2-40B4-BE49-F238E27FC236}">
                <a16:creationId xmlns:a16="http://schemas.microsoft.com/office/drawing/2014/main" id="{8D752940-A5DD-F5BE-14DF-4659CA303866}"/>
              </a:ext>
            </a:extLst>
          </p:cNvPr>
          <p:cNvSpPr>
            <a:spLocks noGrp="1"/>
          </p:cNvSpPr>
          <p:nvPr>
            <p:ph type="sldNum" sz="quarter" idx="5"/>
          </p:nvPr>
        </p:nvSpPr>
        <p:spPr/>
        <p:txBody>
          <a:bodyPr/>
          <a:lstStyle/>
          <a:p>
            <a:fld id="{149C067B-9CE4-1A4B-8AE5-B35BE213FF10}" type="slidenum">
              <a:rPr lang="sv-SE" smtClean="0"/>
              <a:t>38</a:t>
            </a:fld>
            <a:endParaRPr lang="sv-SE"/>
          </a:p>
        </p:txBody>
      </p:sp>
    </p:spTree>
    <p:extLst>
      <p:ext uri="{BB962C8B-B14F-4D97-AF65-F5344CB8AC3E}">
        <p14:creationId xmlns:p14="http://schemas.microsoft.com/office/powerpoint/2010/main" val="30564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Förmedla hur trygg bas-kartläggningen ska dokumenteras med hjälp av exemplet på sliden.</a:t>
            </a:r>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39</a:t>
            </a:fld>
            <a:endParaRPr lang="sv-SE"/>
          </a:p>
        </p:txBody>
      </p:sp>
    </p:spTree>
    <p:extLst>
      <p:ext uri="{BB962C8B-B14F-4D97-AF65-F5344CB8AC3E}">
        <p14:creationId xmlns:p14="http://schemas.microsoft.com/office/powerpoint/2010/main" val="36676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Calibri" panose="020F0502020204030204" pitchFamily="34" charset="0"/>
                <a:ea typeface="+mn-ea"/>
                <a:cs typeface="Calibri" panose="020F0502020204030204" pitchFamily="34" charset="0"/>
                <a:sym typeface="Lucida Grande"/>
              </a:rPr>
              <a:t> Övning </a:t>
            </a: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 max 10 min</a:t>
            </a:r>
          </a:p>
          <a:p>
            <a:endParaRPr lang="sv-SE" sz="1200" kern="1200" dirty="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Förmedla:</a:t>
            </a:r>
          </a:p>
          <a:p>
            <a:pPr marL="228600" indent="-228600">
              <a:buFont typeface="+mj-lt"/>
              <a:buAutoNum type="arabicPeriod"/>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För att sätta tonen för denna utbildning ska vi börja med att titta på en film.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Det är en musikvideo, producerad av ”Fatta Man” (del av Fatta-rörelsen mot sexuellt våld).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Ni kommer få titta på filmen och sen prata kort med er granne.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Visa filmen.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Låt deltagarna diskutera i bikupor (2 min) </a:t>
            </a:r>
          </a:p>
          <a:p>
            <a:pPr marL="685800" lvl="1" indent="-228600">
              <a:buFont typeface="Arial" panose="020B0604020202020204" pitchFamily="34" charset="0"/>
              <a:buChar cha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Är den trovärdig? Realistisk?</a:t>
            </a:r>
          </a:p>
          <a:p>
            <a:pPr marL="685800" lvl="1" indent="-228600">
              <a:buFont typeface="Arial" panose="020B0604020202020204" pitchFamily="34" charset="0"/>
              <a:buChar cha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Vad är det de försöker förmedla med filmen?</a:t>
            </a:r>
          </a:p>
          <a:p>
            <a:pPr marL="685800" lvl="1" indent="-228600">
              <a:buFont typeface="Arial" panose="020B0604020202020204" pitchFamily="34" charset="0"/>
              <a:buChar cha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Vad väckte filmen för tankar och/eller känslor i dig?</a:t>
            </a:r>
          </a:p>
          <a:p>
            <a:pPr marL="685800" lvl="1" indent="-228600">
              <a:buFont typeface="Arial" panose="020B0604020202020204" pitchFamily="34" charset="0"/>
              <a:buChar char="•"/>
            </a:pPr>
            <a:endParaRPr lang="sv-SE" sz="1200" kern="1200" dirty="0">
              <a:solidFill>
                <a:schemeClr val="tx1"/>
              </a:solidFill>
              <a:effectLst/>
              <a:latin typeface="Calibri" panose="020F0502020204030204" pitchFamily="34" charset="0"/>
              <a:ea typeface="+mn-ea"/>
              <a:cs typeface="Calibri" panose="020F0502020204030204" pitchFamily="34" charset="0"/>
              <a:sym typeface="Lucida Grande"/>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Avrunda: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Förmedla hur filmen hänger ihop med temat för utbildningen – förändringsarbetet börjar med mig.</a:t>
            </a:r>
          </a:p>
          <a:p>
            <a:pPr marL="0" indent="0">
              <a:buFont typeface="+mj-lt"/>
              <a:buNone/>
            </a:pPr>
            <a:endParaRPr lang="sv-SE" sz="1200" kern="1200" dirty="0">
              <a:solidFill>
                <a:schemeClr val="tx1"/>
              </a:solidFill>
              <a:effectLst/>
              <a:latin typeface="Calibri" panose="020F0502020204030204" pitchFamily="34" charset="0"/>
              <a:ea typeface="+mn-ea"/>
              <a:cs typeface="Calibri" panose="020F0502020204030204" pitchFamily="34" charset="0"/>
              <a:sym typeface="Lucida Grande"/>
            </a:endParaRPr>
          </a:p>
          <a:p>
            <a:pPr marL="0" indent="0">
              <a:buFont typeface="+mj-lt"/>
              <a:buNone/>
            </a:pPr>
            <a:endParaRPr lang="sv-SE" sz="1200" kern="1200" dirty="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sz="1200" kern="1200" dirty="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Klippet har producerats av ”Fatta Man” som är en del av Fatta-rörelsen. Fatta har bland annat arbetat med att samla in verkliga berättelser från kvinnor som varit med om övergrepp. Vilket resulterade i en låt ”Fatta-låten”.</a:t>
            </a:r>
          </a:p>
          <a:p>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”Fatta Man” ville lyfta den andra sidan. När en kille är med om att gå över någon annans gräns. De fick in väldigt många berättelser om både utsatthet och att ha utsatt andra. När sedan kända musiker skulle samla ihop berättelserna så insåg de under arbetets gång att det här berör ju mig – ”det börjar mig” – innan det börjar med någon annan när män pratar om maskulinitet och våld.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Länk till video:  </a:t>
            </a:r>
            <a:r>
              <a:rPr lang="sv-SE" dirty="0">
                <a:hlinkClick r:id="rId3"/>
              </a:rPr>
              <a:t>https://www.youtube.com/watch?v=pjXtCs040z8</a:t>
            </a:r>
            <a:endParaRPr lang="sv-SE" sz="1200" kern="1200" dirty="0">
              <a:solidFill>
                <a:schemeClr val="tx1"/>
              </a:solidFill>
              <a:effectLst/>
              <a:latin typeface="Calibri" panose="020F0502020204030204" pitchFamily="34" charset="0"/>
              <a:ea typeface="+mn-ea"/>
              <a:cs typeface="Calibri" panose="020F0502020204030204" pitchFamily="34" charset="0"/>
              <a:sym typeface="Lucida Grande"/>
            </a:endParaRPr>
          </a:p>
          <a:p>
            <a:endParaRPr lang="sv-SE" sz="1200" b="1" kern="1200" dirty="0">
              <a:solidFill>
                <a:schemeClr val="tx1"/>
              </a:solidFill>
              <a:effectLst/>
              <a:latin typeface="Calibri" panose="020F0502020204030204" pitchFamily="34" charset="0"/>
              <a:ea typeface="+mn-ea"/>
              <a:cs typeface="Calibri" panose="020F0502020204030204" pitchFamily="34" charset="0"/>
              <a:sym typeface="Lucida Grande"/>
            </a:endParaRPr>
          </a:p>
          <a:p>
            <a:r>
              <a:rPr lang="sv-SE" sz="1200" b="1" kern="1200" dirty="0">
                <a:solidFill>
                  <a:schemeClr val="tx1"/>
                </a:solidFill>
                <a:effectLst/>
                <a:latin typeface="Calibri" panose="020F0502020204030204" pitchFamily="34" charset="0"/>
                <a:ea typeface="+mn-ea"/>
                <a:cs typeface="Calibri" panose="020F0502020204030204" pitchFamily="34" charset="0"/>
                <a:sym typeface="Lucida Grande"/>
              </a:rPr>
              <a:t>Faktaruta Fatta</a:t>
            </a:r>
            <a:b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b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Fatta bildades som en respons på efter att tre killar, som stod åtalade för gruppvåldtäkt mot en 15-årig tjej med en glasflaska, den 14 maj 2013 blev friade av Umeå tingsrätt. Den friande domen var droppen för organisationerna Femtastic och Make </a:t>
            </a:r>
            <a:r>
              <a:rPr lang="sv-SE" sz="1200" kern="1200" dirty="0" err="1">
                <a:solidFill>
                  <a:schemeClr val="tx1"/>
                </a:solidFill>
                <a:effectLst/>
                <a:latin typeface="Calibri" panose="020F0502020204030204" pitchFamily="34" charset="0"/>
                <a:ea typeface="+mn-ea"/>
                <a:cs typeface="Calibri" panose="020F0502020204030204" pitchFamily="34" charset="0"/>
                <a:sym typeface="Lucida Grande"/>
              </a:rPr>
              <a:t>Equal</a:t>
            </a: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 som gick samman och bestämde sig för att agera. Resultatet blev FATTA. </a:t>
            </a:r>
          </a:p>
          <a:p>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Fatta är sprungen ur en frustration över hur samhället och rättssystemet ser ut idag. Fatta bygger på över 150 anonyma personers berättelser om sex som inte skett på deras villkor. De insamlade berättelserna ligger även till grund för en låt och musikvideo av och med artisterna Cleo, Syster Sol, Kristin </a:t>
            </a:r>
            <a:r>
              <a:rPr lang="sv-SE" sz="1200" kern="1200" dirty="0" err="1">
                <a:solidFill>
                  <a:schemeClr val="tx1"/>
                </a:solidFill>
                <a:effectLst/>
                <a:latin typeface="Calibri" panose="020F0502020204030204" pitchFamily="34" charset="0"/>
                <a:ea typeface="+mn-ea"/>
                <a:cs typeface="Calibri" panose="020F0502020204030204" pitchFamily="34" charset="0"/>
                <a:sym typeface="Lucida Grande"/>
              </a:rPr>
              <a:t>Amparo</a:t>
            </a: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 och </a:t>
            </a:r>
            <a:r>
              <a:rPr lang="sv-SE" sz="1200" kern="1200" dirty="0" err="1">
                <a:solidFill>
                  <a:schemeClr val="tx1"/>
                </a:solidFill>
                <a:effectLst/>
                <a:latin typeface="Calibri" panose="020F0502020204030204" pitchFamily="34" charset="0"/>
                <a:ea typeface="+mn-ea"/>
                <a:cs typeface="Calibri" panose="020F0502020204030204" pitchFamily="34" charset="0"/>
                <a:sym typeface="Lucida Grande"/>
              </a:rPr>
              <a:t>Nasteho</a:t>
            </a: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 Osman producerad av </a:t>
            </a:r>
            <a:r>
              <a:rPr lang="sv-SE" sz="1200" kern="1200" dirty="0" err="1">
                <a:solidFill>
                  <a:schemeClr val="tx1"/>
                </a:solidFill>
                <a:effectLst/>
                <a:latin typeface="Calibri" panose="020F0502020204030204" pitchFamily="34" charset="0"/>
                <a:ea typeface="+mn-ea"/>
                <a:cs typeface="Calibri" panose="020F0502020204030204" pitchFamily="34" charset="0"/>
                <a:sym typeface="Lucida Grande"/>
              </a:rPr>
              <a:t>Embee</a:t>
            </a:r>
            <a:r>
              <a:rPr lang="sv-SE" sz="1200" kern="1200" dirty="0">
                <a:solidFill>
                  <a:schemeClr val="tx1"/>
                </a:solidFill>
                <a:effectLst/>
                <a:latin typeface="Calibri" panose="020F0502020204030204" pitchFamily="34" charset="0"/>
                <a:ea typeface="+mn-ea"/>
                <a:cs typeface="Calibri" panose="020F0502020204030204" pitchFamily="34" charset="0"/>
                <a:sym typeface="Lucida Grande"/>
              </a:rPr>
              <a:t>. Låten och musikvideon släpptes den 9 september 2013 tillsammans med en debattartikel skriven av initiativtagarna.</a:t>
            </a:r>
          </a:p>
          <a:p>
            <a:endParaRPr lang="sv-SE" dirty="0"/>
          </a:p>
          <a:p>
            <a:endParaRPr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a:t>
            </a:fld>
            <a:endParaRPr lang="sv-SE"/>
          </a:p>
        </p:txBody>
      </p:sp>
    </p:spTree>
    <p:extLst>
      <p:ext uri="{BB962C8B-B14F-4D97-AF65-F5344CB8AC3E}">
        <p14:creationId xmlns:p14="http://schemas.microsoft.com/office/powerpoint/2010/main" val="2335372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Berätta om lektionsmanualens upplägg av obligatoriska grundpass.</a:t>
            </a:r>
          </a:p>
          <a:p>
            <a:pPr marL="228600" indent="-228600">
              <a:buFont typeface="+mj-lt"/>
              <a:buAutoNum type="arabicPeriod"/>
            </a:pPr>
            <a:r>
              <a:rPr lang="sv-SE" dirty="0"/>
              <a:t>Dessa ska genomföras i satt ordning.</a:t>
            </a:r>
          </a:p>
          <a:p>
            <a:pPr marL="228600" indent="-228600">
              <a:buFont typeface="+mj-lt"/>
              <a:buAutoNum type="arabicPeriod"/>
            </a:pPr>
            <a:endParaRPr lang="sv-SE" dirty="0"/>
          </a:p>
          <a:p>
            <a:pPr marL="0" indent="0">
              <a:buFont typeface="+mj-lt"/>
              <a:buNone/>
            </a:pPr>
            <a:r>
              <a:rPr lang="sv-SE" b="1" dirty="0"/>
              <a:t>HÖGSTADIET/GYMNASIET</a:t>
            </a:r>
          </a:p>
          <a:p>
            <a:pPr marL="228600" indent="-228600">
              <a:buFont typeface="+mj-lt"/>
              <a:buAutoNum type="arabicPeriod"/>
            </a:pPr>
            <a:r>
              <a:rPr lang="sv-SE" dirty="0"/>
              <a:t>Manualens introduktionspass och avslutningspass innehåller en för- och eftermätningsenkät som syftar till att mäta effekterna av ert MVP-arbete. </a:t>
            </a:r>
          </a:p>
          <a:p>
            <a:pPr marL="228600" indent="-228600">
              <a:buFont typeface="+mj-lt"/>
              <a:buAutoNum type="arabicPeriod"/>
            </a:pPr>
            <a:r>
              <a:rPr lang="sv-SE" dirty="0"/>
              <a:t>Vi kommer berätta mer om enkäten snart. </a:t>
            </a:r>
          </a:p>
        </p:txBody>
      </p:sp>
      <p:sp>
        <p:nvSpPr>
          <p:cNvPr id="4" name="Platshållare för bildnummer 3"/>
          <p:cNvSpPr>
            <a:spLocks noGrp="1"/>
          </p:cNvSpPr>
          <p:nvPr>
            <p:ph type="sldNum" sz="quarter" idx="5"/>
          </p:nvPr>
        </p:nvSpPr>
        <p:spPr/>
        <p:txBody>
          <a:bodyPr/>
          <a:lstStyle/>
          <a:p>
            <a:fld id="{149C067B-9CE4-1A4B-8AE5-B35BE213FF10}" type="slidenum">
              <a:rPr lang="sv-SE" smtClean="0"/>
              <a:t>40</a:t>
            </a:fld>
            <a:endParaRPr lang="sv-SE"/>
          </a:p>
        </p:txBody>
      </p:sp>
    </p:spTree>
    <p:extLst>
      <p:ext uri="{BB962C8B-B14F-4D97-AF65-F5344CB8AC3E}">
        <p14:creationId xmlns:p14="http://schemas.microsoft.com/office/powerpoint/2010/main" val="804061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06F1C-F0C7-DE04-2C0F-66B6A1CAFB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827364C-6331-68D4-96BC-6712D3BFCAB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409FDF4-C42E-3C9C-C9C6-753AABC6A452}"/>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Berätta om lektionsmanualens upplägg av valbara temapass.</a:t>
            </a:r>
          </a:p>
          <a:p>
            <a:pPr marL="228600" indent="-228600">
              <a:buFont typeface="+mj-lt"/>
              <a:buAutoNum type="arabicPeriod"/>
            </a:pPr>
            <a:r>
              <a:rPr lang="sv-SE" dirty="0"/>
              <a:t>Minimum 4 temapass ska genomföras, utöver grundpassen.  </a:t>
            </a:r>
          </a:p>
        </p:txBody>
      </p:sp>
      <p:sp>
        <p:nvSpPr>
          <p:cNvPr id="4" name="Platshållare för bildnummer 3">
            <a:extLst>
              <a:ext uri="{FF2B5EF4-FFF2-40B4-BE49-F238E27FC236}">
                <a16:creationId xmlns:a16="http://schemas.microsoft.com/office/drawing/2014/main" id="{8CCCC454-6454-F024-4B0A-AFC6B5B1FA42}"/>
              </a:ext>
            </a:extLst>
          </p:cNvPr>
          <p:cNvSpPr>
            <a:spLocks noGrp="1"/>
          </p:cNvSpPr>
          <p:nvPr>
            <p:ph type="sldNum" sz="quarter" idx="5"/>
          </p:nvPr>
        </p:nvSpPr>
        <p:spPr/>
        <p:txBody>
          <a:bodyPr/>
          <a:lstStyle/>
          <a:p>
            <a:fld id="{149C067B-9CE4-1A4B-8AE5-B35BE213FF10}" type="slidenum">
              <a:rPr lang="sv-SE" smtClean="0"/>
              <a:t>41</a:t>
            </a:fld>
            <a:endParaRPr lang="sv-SE"/>
          </a:p>
        </p:txBody>
      </p:sp>
    </p:spTree>
    <p:extLst>
      <p:ext uri="{BB962C8B-B14F-4D97-AF65-F5344CB8AC3E}">
        <p14:creationId xmlns:p14="http://schemas.microsoft.com/office/powerpoint/2010/main" val="2574355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648C-DF5B-55B3-48D7-7719FA174C2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0B64FB8-DECF-F68C-BFF6-DC991824C11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4F68D86-3F1A-C630-924E-706BD772C236}"/>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Berätta om lektionsmanualens obligatoriska avslutningspass.</a:t>
            </a:r>
          </a:p>
          <a:p>
            <a:pPr marL="228600" indent="-228600">
              <a:buFont typeface="+mj-lt"/>
              <a:buAutoNum type="arabicPeriod"/>
            </a:pPr>
            <a:endParaRPr lang="sv-SE" dirty="0"/>
          </a:p>
          <a:p>
            <a:pPr marL="228600" indent="-228600">
              <a:buFont typeface="+mj-lt"/>
              <a:buAutoNum type="arabicPeriod"/>
            </a:pPr>
            <a:endParaRPr lang="sv-SE" dirty="0"/>
          </a:p>
          <a:p>
            <a:pPr marL="0" indent="0">
              <a:buFont typeface="+mj-lt"/>
              <a:buNone/>
            </a:pPr>
            <a:r>
              <a:rPr lang="sv-SE" b="1" dirty="0"/>
              <a:t>HÖGSTADIET/GYMNASIET</a:t>
            </a:r>
          </a:p>
          <a:p>
            <a:pPr marL="228600" indent="-228600">
              <a:buFont typeface="+mj-lt"/>
              <a:buAutoNum type="arabicPeriod"/>
            </a:pPr>
            <a:r>
              <a:rPr lang="sv-SE" dirty="0"/>
              <a:t>Manualens introduktionspass och avslutningspass innehåller en för- och eftermätningsenkät som syftar till att mäta effekterna av ert MVP-arbete. </a:t>
            </a:r>
          </a:p>
          <a:p>
            <a:pPr marL="228600" indent="-228600">
              <a:buFont typeface="+mj-lt"/>
              <a:buAutoNum type="arabicPeriod"/>
            </a:pPr>
            <a:r>
              <a:rPr lang="sv-SE" dirty="0"/>
              <a:t>Vi kommer berätta mer om enkäten snart. </a:t>
            </a:r>
          </a:p>
          <a:p>
            <a:pPr marL="0" indent="0">
              <a:buFont typeface="+mj-lt"/>
              <a:buNone/>
            </a:pPr>
            <a:endParaRPr lang="sv-SE" dirty="0"/>
          </a:p>
        </p:txBody>
      </p:sp>
      <p:sp>
        <p:nvSpPr>
          <p:cNvPr id="4" name="Platshållare för bildnummer 3">
            <a:extLst>
              <a:ext uri="{FF2B5EF4-FFF2-40B4-BE49-F238E27FC236}">
                <a16:creationId xmlns:a16="http://schemas.microsoft.com/office/drawing/2014/main" id="{6C80428D-B6C9-90E4-13D8-C1FEECB45BA7}"/>
              </a:ext>
            </a:extLst>
          </p:cNvPr>
          <p:cNvSpPr>
            <a:spLocks noGrp="1"/>
          </p:cNvSpPr>
          <p:nvPr>
            <p:ph type="sldNum" sz="quarter" idx="5"/>
          </p:nvPr>
        </p:nvSpPr>
        <p:spPr/>
        <p:txBody>
          <a:bodyPr/>
          <a:lstStyle/>
          <a:p>
            <a:fld id="{149C067B-9CE4-1A4B-8AE5-B35BE213FF10}" type="slidenum">
              <a:rPr lang="sv-SE" smtClean="0"/>
              <a:t>42</a:t>
            </a:fld>
            <a:endParaRPr lang="sv-SE"/>
          </a:p>
        </p:txBody>
      </p:sp>
    </p:spTree>
    <p:extLst>
      <p:ext uri="{BB962C8B-B14F-4D97-AF65-F5344CB8AC3E}">
        <p14:creationId xmlns:p14="http://schemas.microsoft.com/office/powerpoint/2010/main" val="148929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MELLANSTADIET</a:t>
            </a:r>
          </a:p>
          <a:p>
            <a:endParaRPr lang="sv-SE" b="1"/>
          </a:p>
          <a:p>
            <a:r>
              <a:rPr lang="sv-SE"/>
              <a:t>Att göra:</a:t>
            </a:r>
          </a:p>
          <a:p>
            <a:pPr marL="228600" indent="-228600">
              <a:buFont typeface="+mj-lt"/>
              <a:buAutoNum type="arabicPeriod"/>
            </a:pPr>
            <a:r>
              <a:rPr lang="sv-SE"/>
              <a:t>Gå kort igenom manualens befintliga grundpass respektive temapass.</a:t>
            </a:r>
            <a:endParaRPr lang="sv-SE" b="1"/>
          </a:p>
        </p:txBody>
      </p:sp>
      <p:sp>
        <p:nvSpPr>
          <p:cNvPr id="4" name="Platshållare för bildnummer 3"/>
          <p:cNvSpPr>
            <a:spLocks noGrp="1"/>
          </p:cNvSpPr>
          <p:nvPr>
            <p:ph type="sldNum" sz="quarter" idx="5"/>
          </p:nvPr>
        </p:nvSpPr>
        <p:spPr/>
        <p:txBody>
          <a:bodyPr/>
          <a:lstStyle/>
          <a:p>
            <a:fld id="{149C067B-9CE4-1A4B-8AE5-B35BE213FF10}" type="slidenum">
              <a:rPr lang="sv-SE" smtClean="0"/>
              <a:t>43</a:t>
            </a:fld>
            <a:endParaRPr lang="sv-SE"/>
          </a:p>
        </p:txBody>
      </p:sp>
    </p:spTree>
    <p:extLst>
      <p:ext uri="{BB962C8B-B14F-4D97-AF65-F5344CB8AC3E}">
        <p14:creationId xmlns:p14="http://schemas.microsoft.com/office/powerpoint/2010/main" val="3827273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HÖGSTADIET</a:t>
            </a:r>
          </a:p>
          <a:p>
            <a:endParaRPr lang="sv-SE" dirty="0"/>
          </a:p>
          <a:p>
            <a:r>
              <a:rPr lang="sv-SE" dirty="0"/>
              <a:t>Att göra:</a:t>
            </a:r>
          </a:p>
          <a:p>
            <a:pPr marL="228600" indent="-228600">
              <a:buFont typeface="+mj-lt"/>
              <a:buAutoNum type="arabicPeriod"/>
            </a:pPr>
            <a:r>
              <a:rPr lang="sv-SE" dirty="0"/>
              <a:t>Gå kort igenom manualens befintliga grundpass respektive temapass.</a:t>
            </a:r>
          </a:p>
          <a:p>
            <a:pPr marL="228600" indent="-228600">
              <a:buFont typeface="+mj-lt"/>
              <a:buAutoNum type="arabicPeriod"/>
            </a:pPr>
            <a:endParaRPr lang="sv-SE" b="1" dirty="0"/>
          </a:p>
          <a:p>
            <a:pPr marL="0" indent="0">
              <a:buFont typeface="+mj-lt"/>
              <a:buNone/>
            </a:pPr>
            <a:r>
              <a:rPr lang="sv-SE" b="1" dirty="0"/>
              <a:t>Digital enkät för effektmätning: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p>
          <a:p>
            <a:pPr marL="228600" indent="-228600">
              <a:buFont typeface="+mj-lt"/>
              <a:buAutoNum type="arabicPeriod"/>
            </a:pPr>
            <a:r>
              <a:rPr lang="sv-SE" sz="1200" b="0" i="0" kern="1200" dirty="0">
                <a:solidFill>
                  <a:schemeClr val="tx1"/>
                </a:solidFill>
                <a:effectLst/>
                <a:latin typeface="+mn-lt"/>
                <a:ea typeface="+mn-ea"/>
                <a:cs typeface="+mn-cs"/>
              </a:rPr>
              <a:t>Kom ihåg: en enkät ger aldrig hela bilden. </a:t>
            </a:r>
          </a:p>
          <a:p>
            <a:pPr marL="228600" indent="-228600">
              <a:buFont typeface="+mj-lt"/>
              <a:buAutoNum type="arabicPeriod"/>
            </a:pPr>
            <a:r>
              <a:rPr lang="sv-SE" sz="1200" b="0" i="0" kern="1200" dirty="0">
                <a:solidFill>
                  <a:schemeClr val="tx1"/>
                </a:solidFill>
                <a:effectLst/>
                <a:latin typeface="+mn-lt"/>
                <a:ea typeface="+mn-ea"/>
                <a:cs typeface="+mn-cs"/>
              </a:rPr>
              <a:t>Se därför effektmätningen som ett komplement till era kvalitativa observationer - det ni ser, hör och upplever på skolan.</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44</a:t>
            </a:fld>
            <a:endParaRPr lang="sv-SE"/>
          </a:p>
        </p:txBody>
      </p:sp>
    </p:spTree>
    <p:extLst>
      <p:ext uri="{BB962C8B-B14F-4D97-AF65-F5344CB8AC3E}">
        <p14:creationId xmlns:p14="http://schemas.microsoft.com/office/powerpoint/2010/main" val="1736612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9AB78-F3F9-066D-451B-70B72FD797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A52EB6F-2D82-A987-2F6D-C2593E99980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372E52-A70E-42E6-CACA-CD27C6BD57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GYMNASIET</a:t>
            </a:r>
          </a:p>
          <a:p>
            <a:endParaRPr lang="sv-SE" dirty="0"/>
          </a:p>
          <a:p>
            <a:r>
              <a:rPr lang="sv-SE" dirty="0"/>
              <a:t>Att göra:</a:t>
            </a:r>
          </a:p>
          <a:p>
            <a:pPr marL="228600" indent="-228600">
              <a:buFont typeface="+mj-lt"/>
              <a:buAutoNum type="arabicPeriod"/>
            </a:pPr>
            <a:r>
              <a:rPr lang="sv-SE" dirty="0"/>
              <a:t>Gå kort igenom manualens befintliga grundpass respektive temapass.</a:t>
            </a:r>
            <a:endParaRPr lang="sv-SE" b="1" dirty="0"/>
          </a:p>
          <a:p>
            <a:endParaRPr lang="sv-SE" dirty="0"/>
          </a:p>
          <a:p>
            <a:pPr marL="0" indent="0">
              <a:buFont typeface="+mj-lt"/>
              <a:buNone/>
            </a:pPr>
            <a:r>
              <a:rPr lang="sv-SE" b="1" dirty="0"/>
              <a:t>Digital enkät för effektmätning:</a:t>
            </a:r>
            <a:endParaRPr lang="sv-SE" dirty="0"/>
          </a:p>
          <a:p>
            <a:pPr marL="228600" indent="-228600">
              <a:buFont typeface="+mj-lt"/>
              <a:buAutoNum type="arabicPeriod"/>
            </a:pPr>
            <a:r>
              <a:rPr lang="sv-SE" sz="1200" b="0" i="0" kern="1200" dirty="0">
                <a:solidFill>
                  <a:schemeClr val="tx1"/>
                </a:solidFill>
                <a:effectLst/>
                <a:latin typeface="+mn-lt"/>
                <a:ea typeface="+mn-ea"/>
                <a:cs typeface="+mn-cs"/>
              </a:rPr>
              <a:t>I det första och sista grundpasset ingår en digital enkät som eleverna ska fylla i. </a:t>
            </a:r>
          </a:p>
          <a:p>
            <a:pPr marL="228600" indent="-228600">
              <a:buFont typeface="+mj-lt"/>
              <a:buAutoNum type="arabicPeriod"/>
            </a:pPr>
            <a:r>
              <a:rPr lang="sv-SE" sz="1200" b="0" i="0" kern="1200" dirty="0">
                <a:solidFill>
                  <a:schemeClr val="tx1"/>
                </a:solidFill>
                <a:effectLst/>
                <a:latin typeface="+mn-lt"/>
                <a:ea typeface="+mn-ea"/>
                <a:cs typeface="+mn-cs"/>
              </a:rPr>
              <a:t>Den mäter eventuella förändringar i elevernas benägenhet att ingripa efter att ha deltagit i MVP-passen. </a:t>
            </a:r>
          </a:p>
          <a:p>
            <a:pPr marL="228600" indent="-228600">
              <a:buFont typeface="+mj-lt"/>
              <a:buAutoNum type="arabicPeriod"/>
            </a:pPr>
            <a:r>
              <a:rPr lang="sv-SE" sz="1200" b="0" i="0" kern="1200" dirty="0">
                <a:solidFill>
                  <a:schemeClr val="tx1"/>
                </a:solidFill>
                <a:effectLst/>
                <a:latin typeface="+mn-lt"/>
                <a:ea typeface="+mn-ea"/>
                <a:cs typeface="+mn-cs"/>
              </a:rPr>
              <a:t>För- och eftermätningen ger er alltså möjlighet att följa upp programmets effekter på skolan.</a:t>
            </a:r>
          </a:p>
          <a:p>
            <a:pPr marL="228600" indent="-228600">
              <a:buFont typeface="+mj-lt"/>
              <a:buAutoNum type="arabicPeriod"/>
            </a:pPr>
            <a:r>
              <a:rPr lang="sv-SE" sz="1200" b="0" i="0" kern="1200" dirty="0">
                <a:solidFill>
                  <a:schemeClr val="tx1"/>
                </a:solidFill>
                <a:effectLst/>
                <a:latin typeface="+mn-lt"/>
                <a:ea typeface="+mn-ea"/>
                <a:cs typeface="+mn-cs"/>
              </a:rPr>
              <a:t>Kom ihåg: en enkät ger aldrig hela bilden. </a:t>
            </a:r>
          </a:p>
          <a:p>
            <a:pPr marL="228600" indent="-228600">
              <a:buFont typeface="+mj-lt"/>
              <a:buAutoNum type="arabicPeriod"/>
            </a:pPr>
            <a:r>
              <a:rPr lang="sv-SE" sz="1200" b="0" i="0" kern="1200" dirty="0">
                <a:solidFill>
                  <a:schemeClr val="tx1"/>
                </a:solidFill>
                <a:effectLst/>
                <a:latin typeface="+mn-lt"/>
                <a:ea typeface="+mn-ea"/>
                <a:cs typeface="+mn-cs"/>
              </a:rPr>
              <a:t>Se därför effektmätningen som ett komplement till era kvalitativa observationer - det ni ser, hör och upplever på skolan.</a:t>
            </a:r>
          </a:p>
          <a:p>
            <a:pPr marL="228600" indent="-228600">
              <a:buFont typeface="+mj-lt"/>
              <a:buAutoNum type="arabicPeriod"/>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a:extLst>
              <a:ext uri="{FF2B5EF4-FFF2-40B4-BE49-F238E27FC236}">
                <a16:creationId xmlns:a16="http://schemas.microsoft.com/office/drawing/2014/main" id="{D9BD456F-412B-80E4-54AD-08F202E783E0}"/>
              </a:ext>
            </a:extLst>
          </p:cNvPr>
          <p:cNvSpPr>
            <a:spLocks noGrp="1"/>
          </p:cNvSpPr>
          <p:nvPr>
            <p:ph type="sldNum" sz="quarter" idx="5"/>
          </p:nvPr>
        </p:nvSpPr>
        <p:spPr/>
        <p:txBody>
          <a:bodyPr/>
          <a:lstStyle/>
          <a:p>
            <a:fld id="{149C067B-9CE4-1A4B-8AE5-B35BE213FF10}" type="slidenum">
              <a:rPr lang="sv-SE" smtClean="0"/>
              <a:t>45</a:t>
            </a:fld>
            <a:endParaRPr lang="sv-SE"/>
          </a:p>
        </p:txBody>
      </p:sp>
    </p:spTree>
    <p:extLst>
      <p:ext uri="{BB962C8B-B14F-4D97-AF65-F5344CB8AC3E}">
        <p14:creationId xmlns:p14="http://schemas.microsoft.com/office/powerpoint/2010/main" val="547794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HÖGSTADIET/GYMNASIET</a:t>
            </a:r>
          </a:p>
          <a:p>
            <a:endParaRPr lang="sv-SE" b="1" dirty="0"/>
          </a:p>
          <a:p>
            <a:r>
              <a:rPr lang="sv-SE" b="0" dirty="0"/>
              <a:t>Instruktioner kring enkäten och mätpunkter:</a:t>
            </a:r>
          </a:p>
          <a:p>
            <a:pPr marL="228600" indent="-228600">
              <a:buFont typeface="+mj-lt"/>
              <a:buAutoNum type="arabicPeriod"/>
            </a:pPr>
            <a:r>
              <a:rPr lang="sv-SE" sz="1200" b="0" i="0" kern="1200" dirty="0">
                <a:solidFill>
                  <a:schemeClr val="tx1"/>
                </a:solidFill>
                <a:effectLst/>
                <a:latin typeface="+mn-lt"/>
                <a:ea typeface="+mn-ea"/>
                <a:cs typeface="+mn-cs"/>
              </a:rPr>
              <a:t>För att genomföra effektmätningen så noggrant som möjligt ska eleverna fylla i samma digitala enkät vid tre olika tillfällen (tre mätpunkter).</a:t>
            </a:r>
          </a:p>
          <a:p>
            <a:pPr marL="228600" indent="-228600">
              <a:buFont typeface="+mj-lt"/>
              <a:buAutoNum type="arabicPeriod"/>
            </a:pPr>
            <a:r>
              <a:rPr lang="sv-SE" sz="1200" b="0" i="0" kern="1200" dirty="0">
                <a:solidFill>
                  <a:schemeClr val="tx1"/>
                </a:solidFill>
                <a:effectLst/>
                <a:latin typeface="+mn-lt"/>
                <a:ea typeface="+mn-ea"/>
                <a:cs typeface="+mn-cs"/>
              </a:rPr>
              <a:t>Gå igenom samtliga tre mätpunkter och dess syfte.</a:t>
            </a:r>
          </a:p>
          <a:p>
            <a:pPr marL="228600" indent="-228600">
              <a:buFont typeface="+mj-lt"/>
              <a:buAutoNum type="arabicPeriod"/>
            </a:pPr>
            <a:endParaRPr lang="sv-SE" sz="1200" b="0" i="0" kern="1200" dirty="0">
              <a:solidFill>
                <a:schemeClr val="tx1"/>
              </a:solidFill>
              <a:effectLst/>
              <a:latin typeface="+mn-lt"/>
              <a:ea typeface="+mn-ea"/>
              <a:cs typeface="+mn-cs"/>
            </a:endParaRPr>
          </a:p>
          <a:p>
            <a:pPr marL="228600" indent="-228600">
              <a:buFont typeface="+mj-lt"/>
              <a:buAutoNum type="arabicPeriod"/>
            </a:pPr>
            <a:endParaRPr lang="sv-SE" sz="1200" b="0" i="0" kern="1200" dirty="0">
              <a:solidFill>
                <a:schemeClr val="tx1"/>
              </a:solidFill>
              <a:effectLst/>
              <a:latin typeface="+mn-lt"/>
              <a:ea typeface="+mn-ea"/>
              <a:cs typeface="+mn-cs"/>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a:t>
            </a:r>
            <a:r>
              <a:rPr lang="sv-SE" b="0" u="none" dirty="0"/>
              <a:t>töd till ledaren: </a:t>
            </a:r>
          </a:p>
          <a:p>
            <a:pPr marL="0" indent="0">
              <a:buFont typeface="+mj-lt"/>
              <a:buNone/>
            </a:pPr>
            <a:endParaRPr lang="sv-SE" sz="1200" b="0" i="0" kern="1200" dirty="0">
              <a:solidFill>
                <a:schemeClr val="tx1"/>
              </a:solidFill>
              <a:effectLst/>
              <a:latin typeface="+mn-lt"/>
              <a:ea typeface="+mn-ea"/>
              <a:cs typeface="+mn-cs"/>
            </a:endParaRPr>
          </a:p>
          <a:p>
            <a:pPr marL="0" indent="0">
              <a:buFont typeface="+mj-lt"/>
              <a:buNone/>
            </a:pPr>
            <a:r>
              <a:rPr lang="sv-SE" sz="1200" b="1" i="0" kern="1200" dirty="0">
                <a:solidFill>
                  <a:schemeClr val="tx1"/>
                </a:solidFill>
                <a:effectLst/>
                <a:highlight>
                  <a:srgbClr val="FFFF00"/>
                </a:highlight>
                <a:latin typeface="+mn-lt"/>
                <a:ea typeface="+mn-ea"/>
                <a:cs typeface="+mn-cs"/>
              </a:rPr>
              <a:t>Mätpunkt 1 – Förmätning</a:t>
            </a:r>
          </a:p>
          <a:p>
            <a:pPr marL="171450" indent="-171450">
              <a:buFont typeface="Arial" panose="020B0604020202020204" pitchFamily="34" charset="0"/>
              <a:buChar char="•"/>
            </a:pPr>
            <a:r>
              <a:rPr lang="sv-SE" sz="1200" b="0" i="0" kern="1200" dirty="0" err="1">
                <a:solidFill>
                  <a:schemeClr val="tx1"/>
                </a:solidFill>
                <a:effectLst/>
                <a:highlight>
                  <a:srgbClr val="FFFF00"/>
                </a:highlight>
                <a:latin typeface="+mn-lt"/>
                <a:ea typeface="+mn-ea"/>
                <a:cs typeface="+mn-cs"/>
              </a:rPr>
              <a:t>Förmätningen</a:t>
            </a:r>
            <a:r>
              <a:rPr lang="sv-SE" sz="1200" b="0" i="0" kern="1200" dirty="0">
                <a:solidFill>
                  <a:schemeClr val="tx1"/>
                </a:solidFill>
                <a:effectLst/>
                <a:highlight>
                  <a:srgbClr val="FFFF00"/>
                </a:highlight>
                <a:latin typeface="+mn-lt"/>
                <a:ea typeface="+mn-ea"/>
                <a:cs typeface="+mn-cs"/>
              </a:rPr>
              <a:t> är integrerad i MVP:s introduktionspass – och genomförs alltså </a:t>
            </a:r>
            <a:r>
              <a:rPr lang="sv-SE" sz="1200" b="0" i="0" u="sng" kern="1200" dirty="0">
                <a:solidFill>
                  <a:schemeClr val="tx1"/>
                </a:solidFill>
                <a:effectLst/>
                <a:highlight>
                  <a:srgbClr val="FFFF00"/>
                </a:highlight>
                <a:latin typeface="+mn-lt"/>
                <a:ea typeface="+mn-ea"/>
                <a:cs typeface="+mn-cs"/>
              </a:rPr>
              <a:t>endast 1 gång.</a:t>
            </a:r>
          </a:p>
          <a:p>
            <a:pPr marL="0" indent="0">
              <a:buFont typeface="Arial" panose="020B0604020202020204" pitchFamily="34" charset="0"/>
              <a:buNone/>
            </a:pPr>
            <a:r>
              <a:rPr lang="sv-SE" sz="1200" b="0" i="0" u="sng" kern="1200" dirty="0">
                <a:solidFill>
                  <a:schemeClr val="tx1"/>
                </a:solidFill>
                <a:effectLst/>
                <a:highlight>
                  <a:srgbClr val="FFFF00"/>
                </a:highlight>
                <a:latin typeface="+mn-lt"/>
                <a:ea typeface="+mn-ea"/>
                <a:cs typeface="+mn-cs"/>
              </a:rPr>
              <a:t>Syfte</a:t>
            </a:r>
            <a:r>
              <a:rPr lang="sv-SE" sz="1200" b="0" i="0" u="none" kern="1200" dirty="0">
                <a:solidFill>
                  <a:schemeClr val="tx1"/>
                </a:solidFill>
                <a:effectLst/>
                <a:highlight>
                  <a:srgbClr val="FFFF00"/>
                </a:highlight>
                <a:latin typeface="+mn-lt"/>
                <a:ea typeface="+mn-ea"/>
                <a:cs typeface="+mn-cs"/>
              </a:rPr>
              <a:t>: att få en nulägesbild kring elevernas benägenhet att ingripa i olika våldssituationer </a:t>
            </a:r>
            <a:r>
              <a:rPr lang="sv-SE" sz="1200" b="0" i="1" u="none" kern="1200" dirty="0">
                <a:solidFill>
                  <a:schemeClr val="tx1"/>
                </a:solidFill>
                <a:effectLst/>
                <a:highlight>
                  <a:srgbClr val="FFFF00"/>
                </a:highlight>
                <a:latin typeface="+mn-lt"/>
                <a:ea typeface="+mn-ea"/>
                <a:cs typeface="+mn-cs"/>
              </a:rPr>
              <a:t>innan</a:t>
            </a:r>
            <a:r>
              <a:rPr lang="sv-SE" sz="1200" b="0" i="0" u="none" kern="1200" dirty="0">
                <a:solidFill>
                  <a:schemeClr val="tx1"/>
                </a:solidFill>
                <a:effectLst/>
                <a:highlight>
                  <a:srgbClr val="FFFF00"/>
                </a:highlight>
                <a:latin typeface="+mn-lt"/>
                <a:ea typeface="+mn-ea"/>
                <a:cs typeface="+mn-cs"/>
              </a:rPr>
              <a:t> de tagit del av MVP.</a:t>
            </a:r>
          </a:p>
          <a:p>
            <a:pPr marL="0" indent="0">
              <a:buFont typeface="+mj-lt"/>
              <a:buNone/>
            </a:pPr>
            <a:endParaRPr lang="sv-SE" sz="1200" b="0" i="0" kern="1200" dirty="0">
              <a:solidFill>
                <a:schemeClr val="tx1"/>
              </a:solidFill>
              <a:effectLst/>
              <a:highlight>
                <a:srgbClr val="FFFF00"/>
              </a:highlight>
              <a:latin typeface="+mn-lt"/>
              <a:ea typeface="+mn-ea"/>
              <a:cs typeface="+mn-cs"/>
            </a:endParaRPr>
          </a:p>
          <a:p>
            <a:pPr marL="0" indent="0">
              <a:buFont typeface="+mj-lt"/>
              <a:buNone/>
            </a:pPr>
            <a:r>
              <a:rPr lang="sv-SE" sz="1200" b="1" i="0" kern="1200" dirty="0">
                <a:solidFill>
                  <a:schemeClr val="tx1"/>
                </a:solidFill>
                <a:effectLst/>
                <a:highlight>
                  <a:srgbClr val="FFFF00"/>
                </a:highlight>
                <a:latin typeface="+mn-lt"/>
                <a:ea typeface="+mn-ea"/>
                <a:cs typeface="+mn-cs"/>
              </a:rPr>
              <a:t>Mätpunkt 2 – Eftermätning 1</a:t>
            </a:r>
          </a:p>
          <a:p>
            <a:pPr marL="171450" indent="-171450">
              <a:buFont typeface="Arial" panose="020B0604020202020204" pitchFamily="34" charset="0"/>
              <a:buChar char="•"/>
            </a:pPr>
            <a:r>
              <a:rPr lang="sv-SE" sz="1200" b="0" i="0" kern="1200" dirty="0">
                <a:solidFill>
                  <a:schemeClr val="tx1"/>
                </a:solidFill>
                <a:effectLst/>
                <a:highlight>
                  <a:srgbClr val="FFFF00"/>
                </a:highlight>
                <a:latin typeface="+mn-lt"/>
                <a:ea typeface="+mn-ea"/>
                <a:cs typeface="+mn-cs"/>
              </a:rPr>
              <a:t>Eftermätning 1 är integrerad i MVP:s avslutningspass – och ska genomföras </a:t>
            </a:r>
            <a:r>
              <a:rPr lang="sv-SE" sz="1200" b="0" i="0" u="sng" kern="1200" dirty="0">
                <a:solidFill>
                  <a:schemeClr val="tx1"/>
                </a:solidFill>
                <a:effectLst/>
                <a:highlight>
                  <a:srgbClr val="FFFF00"/>
                </a:highlight>
                <a:latin typeface="+mn-lt"/>
                <a:ea typeface="+mn-ea"/>
                <a:cs typeface="+mn-cs"/>
              </a:rPr>
              <a:t>1 läsår efter</a:t>
            </a:r>
            <a:r>
              <a:rPr lang="sv-SE" sz="1200" b="0" i="0" u="none" kern="1200" dirty="0">
                <a:solidFill>
                  <a:schemeClr val="tx1"/>
                </a:solidFill>
                <a:effectLst/>
                <a:highlight>
                  <a:srgbClr val="FFFF00"/>
                </a:highlight>
                <a:latin typeface="+mn-lt"/>
                <a:ea typeface="+mn-ea"/>
                <a:cs typeface="+mn-cs"/>
              </a:rPr>
              <a:t> introduktionspasset</a:t>
            </a:r>
            <a:r>
              <a:rPr lang="sv-SE" sz="1200" b="0" i="0" kern="1200" dirty="0">
                <a:solidFill>
                  <a:schemeClr val="tx1"/>
                </a:solidFill>
                <a:effectLst/>
                <a:highlight>
                  <a:srgbClr val="FFFF00"/>
                </a:highlight>
                <a:latin typeface="+mn-lt"/>
                <a:ea typeface="+mn-ea"/>
                <a:cs typeface="+mn-cs"/>
              </a:rPr>
              <a:t>.</a:t>
            </a:r>
          </a:p>
          <a:p>
            <a:pPr marL="171450" indent="-171450">
              <a:buFont typeface="Arial" panose="020B0604020202020204" pitchFamily="34" charset="0"/>
              <a:buChar char="•"/>
            </a:pPr>
            <a:r>
              <a:rPr lang="sv-SE" sz="1200" b="0" i="0" kern="1200" dirty="0">
                <a:solidFill>
                  <a:schemeClr val="tx1"/>
                </a:solidFill>
                <a:effectLst/>
                <a:highlight>
                  <a:srgbClr val="FFFF00"/>
                </a:highlight>
                <a:latin typeface="+mn-lt"/>
                <a:ea typeface="+mn-ea"/>
                <a:cs typeface="+mn-cs"/>
              </a:rPr>
              <a:t>Vid det laget har ni sammanlagt genomfört minst 10 lektionspass i MVP (6 grundpass + 4 temapass).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u="sng" kern="1200" dirty="0">
                <a:solidFill>
                  <a:schemeClr val="tx1"/>
                </a:solidFill>
                <a:effectLst/>
                <a:highlight>
                  <a:srgbClr val="FFFF00"/>
                </a:highlight>
                <a:latin typeface="+mn-lt"/>
                <a:ea typeface="+mn-ea"/>
                <a:cs typeface="+mn-cs"/>
              </a:rPr>
              <a:t>Syfte</a:t>
            </a:r>
            <a:r>
              <a:rPr lang="sv-SE" sz="1200" b="0" i="0" u="none" kern="1200" dirty="0">
                <a:solidFill>
                  <a:schemeClr val="tx1"/>
                </a:solidFill>
                <a:effectLst/>
                <a:highlight>
                  <a:srgbClr val="FFFF00"/>
                </a:highlight>
                <a:latin typeface="+mn-lt"/>
                <a:ea typeface="+mn-ea"/>
                <a:cs typeface="+mn-cs"/>
              </a:rPr>
              <a:t>: genom att jämföra resultaten mellan eftermätning 1 och </a:t>
            </a:r>
            <a:r>
              <a:rPr lang="sv-SE" sz="1200" b="0" i="0" u="none" kern="1200" dirty="0" err="1">
                <a:solidFill>
                  <a:schemeClr val="tx1"/>
                </a:solidFill>
                <a:effectLst/>
                <a:highlight>
                  <a:srgbClr val="FFFF00"/>
                </a:highlight>
                <a:latin typeface="+mn-lt"/>
                <a:ea typeface="+mn-ea"/>
                <a:cs typeface="+mn-cs"/>
              </a:rPr>
              <a:t>förmätningen</a:t>
            </a:r>
            <a:r>
              <a:rPr lang="sv-SE" sz="1200" b="0" i="0" u="none" kern="1200" dirty="0">
                <a:solidFill>
                  <a:schemeClr val="tx1"/>
                </a:solidFill>
                <a:effectLst/>
                <a:highlight>
                  <a:srgbClr val="FFFF00"/>
                </a:highlight>
                <a:latin typeface="+mn-lt"/>
                <a:ea typeface="+mn-ea"/>
                <a:cs typeface="+mn-cs"/>
              </a:rPr>
              <a:t> kan vi mäta eventuella effekter i elevernas benägenhet att ingripa </a:t>
            </a:r>
            <a:r>
              <a:rPr lang="sv-SE" sz="1200" b="0" i="1" u="none" kern="1200" dirty="0">
                <a:solidFill>
                  <a:schemeClr val="tx1"/>
                </a:solidFill>
                <a:effectLst/>
                <a:highlight>
                  <a:srgbClr val="FFFF00"/>
                </a:highlight>
                <a:latin typeface="+mn-lt"/>
                <a:ea typeface="+mn-ea"/>
                <a:cs typeface="+mn-cs"/>
              </a:rPr>
              <a:t>efter</a:t>
            </a:r>
            <a:r>
              <a:rPr lang="sv-SE" sz="1200" b="0" i="0" u="none" kern="1200" dirty="0">
                <a:solidFill>
                  <a:schemeClr val="tx1"/>
                </a:solidFill>
                <a:effectLst/>
                <a:highlight>
                  <a:srgbClr val="FFFF00"/>
                </a:highlight>
                <a:latin typeface="+mn-lt"/>
                <a:ea typeface="+mn-ea"/>
                <a:cs typeface="+mn-cs"/>
              </a:rPr>
              <a:t> ett läsårs arbete med MVP.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kern="1200" dirty="0">
              <a:solidFill>
                <a:schemeClr val="tx1"/>
              </a:solidFill>
              <a:effectLst/>
              <a:highlight>
                <a:srgbClr val="FFFF00"/>
              </a:highlight>
              <a:latin typeface="+mn-lt"/>
              <a:ea typeface="+mn-ea"/>
              <a:cs typeface="+mn-cs"/>
            </a:endParaRPr>
          </a:p>
          <a:p>
            <a:pPr marL="0" indent="0">
              <a:buFont typeface="+mj-lt"/>
              <a:buNone/>
            </a:pPr>
            <a:r>
              <a:rPr lang="sv-SE" sz="1200" b="1" i="0" kern="1200" dirty="0">
                <a:solidFill>
                  <a:schemeClr val="tx1"/>
                </a:solidFill>
                <a:effectLst/>
                <a:highlight>
                  <a:srgbClr val="FFFF00"/>
                </a:highlight>
                <a:latin typeface="+mn-lt"/>
                <a:ea typeface="+mn-ea"/>
                <a:cs typeface="+mn-cs"/>
              </a:rPr>
              <a:t>Mätpunkt 3 – Eftermätning 2</a:t>
            </a:r>
            <a:endParaRPr lang="sv-SE" sz="1200" b="0" i="0" kern="1200" dirty="0">
              <a:solidFill>
                <a:schemeClr val="tx1"/>
              </a:solidFill>
              <a:effectLst/>
              <a:highlight>
                <a:srgbClr val="FFFF00"/>
              </a:highligh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sng" kern="1200" dirty="0">
                <a:solidFill>
                  <a:schemeClr val="tx1"/>
                </a:solidFill>
                <a:effectLst/>
                <a:highlight>
                  <a:srgbClr val="FFFF00"/>
                </a:highlight>
                <a:latin typeface="+mn-lt"/>
                <a:ea typeface="+mn-ea"/>
                <a:cs typeface="+mn-cs"/>
              </a:rPr>
              <a:t>2 läsår efter</a:t>
            </a:r>
            <a:r>
              <a:rPr lang="sv-SE" sz="1200" b="0" i="0" u="none" kern="1200" dirty="0">
                <a:solidFill>
                  <a:schemeClr val="tx1"/>
                </a:solidFill>
                <a:effectLst/>
                <a:highlight>
                  <a:srgbClr val="FFFF00"/>
                </a:highlight>
                <a:latin typeface="+mn-lt"/>
                <a:ea typeface="+mn-ea"/>
                <a:cs typeface="+mn-cs"/>
              </a:rPr>
              <a:t> att ni genomförde </a:t>
            </a:r>
            <a:r>
              <a:rPr lang="sv-SE" sz="1200" b="0" i="0" u="none" kern="1200" dirty="0" err="1">
                <a:solidFill>
                  <a:schemeClr val="tx1"/>
                </a:solidFill>
                <a:effectLst/>
                <a:highlight>
                  <a:srgbClr val="FFFF00"/>
                </a:highlight>
                <a:latin typeface="+mn-lt"/>
                <a:ea typeface="+mn-ea"/>
                <a:cs typeface="+mn-cs"/>
              </a:rPr>
              <a:t>förmätningen</a:t>
            </a:r>
            <a:r>
              <a:rPr lang="sv-SE" sz="1200" b="0" i="0" u="none" kern="1200" dirty="0">
                <a:solidFill>
                  <a:schemeClr val="tx1"/>
                </a:solidFill>
                <a:effectLst/>
                <a:highlight>
                  <a:srgbClr val="FFFF00"/>
                </a:highlight>
                <a:latin typeface="+mn-lt"/>
                <a:ea typeface="+mn-ea"/>
                <a:cs typeface="+mn-cs"/>
              </a:rPr>
              <a:t> i introduktionspasset ska ni genomföra ytterligare en eftermätning (eftermätning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dirty="0">
                <a:solidFill>
                  <a:schemeClr val="tx1"/>
                </a:solidFill>
                <a:effectLst/>
                <a:highlight>
                  <a:srgbClr val="FFFF00"/>
                </a:highlight>
                <a:latin typeface="+mn-lt"/>
                <a:ea typeface="+mn-ea"/>
                <a:cs typeface="+mn-cs"/>
              </a:rPr>
              <a:t>Eftermätning 2 genomförs oavsett om ni har jobbat vidare med MVP-pass eller inte.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kern="1200" dirty="0">
                <a:solidFill>
                  <a:schemeClr val="tx1"/>
                </a:solidFill>
                <a:effectLst/>
                <a:highlight>
                  <a:srgbClr val="FFFF00"/>
                </a:highlight>
                <a:latin typeface="+mn-lt"/>
                <a:ea typeface="+mn-ea"/>
                <a:cs typeface="+mn-cs"/>
              </a:rPr>
              <a:t>Eftermätning 2 genomförs enbart genom att låta eleverna fylla i samma enkät som tidigare och är inte integrerat i ett lektionspass.</a:t>
            </a:r>
          </a:p>
          <a:p>
            <a:pPr marL="0" indent="0">
              <a:buFont typeface="Arial" panose="020B0604020202020204" pitchFamily="34" charset="0"/>
              <a:buNone/>
            </a:pPr>
            <a:r>
              <a:rPr lang="sv-SE" sz="1200" b="0" i="0" u="sng" kern="1200" dirty="0">
                <a:solidFill>
                  <a:schemeClr val="tx1"/>
                </a:solidFill>
                <a:effectLst/>
                <a:highlight>
                  <a:srgbClr val="FFFF00"/>
                </a:highlight>
                <a:latin typeface="+mn-lt"/>
                <a:ea typeface="+mn-ea"/>
                <a:cs typeface="+mn-cs"/>
              </a:rPr>
              <a:t>Syfte</a:t>
            </a:r>
            <a:r>
              <a:rPr lang="sv-SE" sz="1200" b="0" i="0" kern="1200" dirty="0">
                <a:solidFill>
                  <a:schemeClr val="tx1"/>
                </a:solidFill>
                <a:effectLst/>
                <a:highlight>
                  <a:srgbClr val="FFFF00"/>
                </a:highlight>
                <a:latin typeface="+mn-lt"/>
                <a:ea typeface="+mn-ea"/>
                <a:cs typeface="+mn-cs"/>
              </a:rPr>
              <a:t>: är att mäta de långsiktiga effekterna av MVP-arbetet</a:t>
            </a:r>
            <a:endParaRPr lang="sv-SE" sz="1200" b="0" i="1" kern="1200" dirty="0">
              <a:solidFill>
                <a:schemeClr val="tx1"/>
              </a:solidFill>
              <a:effectLst/>
              <a:highlight>
                <a:srgbClr val="FFFF00"/>
              </a:highlight>
              <a:latin typeface="+mn-lt"/>
              <a:ea typeface="+mn-ea"/>
              <a:cs typeface="+mn-cs"/>
            </a:endParaRPr>
          </a:p>
          <a:p>
            <a:endParaRPr lang="sv-SE" sz="1200" b="0" i="1" kern="1200" dirty="0">
              <a:solidFill>
                <a:schemeClr val="tx1"/>
              </a:solidFill>
              <a:effectLst/>
              <a:latin typeface="+mn-lt"/>
              <a:ea typeface="+mn-ea"/>
              <a:cs typeface="+mn-cs"/>
            </a:endParaRPr>
          </a:p>
          <a:p>
            <a:endParaRPr lang="sv-SE" sz="1200" b="0" i="1"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46</a:t>
            </a:fld>
            <a:endParaRPr lang="sv-SE"/>
          </a:p>
        </p:txBody>
      </p:sp>
    </p:spTree>
    <p:extLst>
      <p:ext uri="{BB962C8B-B14F-4D97-AF65-F5344CB8AC3E}">
        <p14:creationId xmlns:p14="http://schemas.microsoft.com/office/powerpoint/2010/main" val="3521721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sym typeface="Lucida Grande"/>
              </a:rPr>
              <a:t>Exempel på </a:t>
            </a:r>
            <a:r>
              <a:rPr lang="sv-SE" sz="1200" b="1" kern="1200" dirty="0" err="1">
                <a:solidFill>
                  <a:schemeClr val="tx1"/>
                </a:solidFill>
                <a:effectLst/>
                <a:latin typeface="+mn-lt"/>
                <a:ea typeface="+mn-ea"/>
                <a:cs typeface="+mn-cs"/>
                <a:sym typeface="Lucida Grande"/>
              </a:rPr>
              <a:t>årshjul</a:t>
            </a:r>
            <a:r>
              <a:rPr lang="sv-SE" sz="1200" b="1" kern="1200" dirty="0">
                <a:solidFill>
                  <a:schemeClr val="tx1"/>
                </a:solidFill>
                <a:effectLst/>
                <a:latin typeface="+mn-lt"/>
                <a:ea typeface="+mn-ea"/>
                <a:cs typeface="+mn-cs"/>
                <a:sym typeface="Lucida Grande"/>
              </a:rPr>
              <a:t> </a:t>
            </a:r>
            <a:r>
              <a:rPr lang="sv-SE" sz="1200" kern="1200" dirty="0">
                <a:solidFill>
                  <a:schemeClr val="tx1"/>
                </a:solidFill>
                <a:effectLst/>
                <a:latin typeface="+mn-lt"/>
                <a:ea typeface="+mn-ea"/>
                <a:cs typeface="+mn-cs"/>
                <a:sym typeface="Lucida Grande"/>
              </a:rPr>
              <a:t>– 9.50-9.55 </a:t>
            </a:r>
            <a:r>
              <a:rPr lang="sv-SE" b="0" baseline="0" dirty="0"/>
              <a:t>(5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baseline="0" dirty="0"/>
          </a:p>
          <a:p>
            <a:r>
              <a:rPr lang="sv-SE" b="0" dirty="0"/>
              <a:t>Att göra:</a:t>
            </a:r>
          </a:p>
          <a:p>
            <a:pPr marL="228600" indent="-228600">
              <a:buFont typeface="+mj-lt"/>
              <a:buAutoNum type="arabicPeriod"/>
            </a:pPr>
            <a:r>
              <a:rPr lang="sv-SE" b="0" dirty="0"/>
              <a:t>Förmedla:</a:t>
            </a:r>
          </a:p>
          <a:p>
            <a:pPr marL="685800" lvl="1" indent="-228600">
              <a:buFont typeface="Arial" panose="020B0604020202020204" pitchFamily="34" charset="0"/>
              <a:buChar char="•"/>
            </a:pPr>
            <a:r>
              <a:rPr lang="sv-SE" b="0" dirty="0"/>
              <a:t>Följande upplägg är ett exempel på hur ni kan arbeta med MVP över en tre års-period (för mellanstadiet eller högstadiet). </a:t>
            </a:r>
          </a:p>
        </p:txBody>
      </p:sp>
      <p:sp>
        <p:nvSpPr>
          <p:cNvPr id="4" name="Platshållare för bildnummer 3"/>
          <p:cNvSpPr>
            <a:spLocks noGrp="1"/>
          </p:cNvSpPr>
          <p:nvPr>
            <p:ph type="sldNum" sz="quarter" idx="5"/>
          </p:nvPr>
        </p:nvSpPr>
        <p:spPr/>
        <p:txBody>
          <a:bodyPr/>
          <a:lstStyle/>
          <a:p>
            <a:fld id="{149C067B-9CE4-1A4B-8AE5-B35BE213FF10}" type="slidenum">
              <a:rPr lang="sv-SE" smtClean="0"/>
              <a:t>47</a:t>
            </a:fld>
            <a:endParaRPr lang="sv-SE"/>
          </a:p>
        </p:txBody>
      </p:sp>
    </p:spTree>
    <p:extLst>
      <p:ext uri="{BB962C8B-B14F-4D97-AF65-F5344CB8AC3E}">
        <p14:creationId xmlns:p14="http://schemas.microsoft.com/office/powerpoint/2010/main" val="1996778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MELLANSTADIET</a:t>
            </a:r>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dirty="0"/>
              <a:t>MÄN:s rekommendation är att ni påbörjar </a:t>
            </a:r>
            <a:r>
              <a:rPr lang="sv-SE" dirty="0"/>
              <a:t>lektionspassen</a:t>
            </a:r>
            <a:r>
              <a:rPr lang="sv-SE" b="0" dirty="0"/>
              <a:t> när eleverna lärt känna varandra och gruppen är tryggare.</a:t>
            </a:r>
          </a:p>
          <a:p>
            <a:pPr marL="685800" lvl="1" indent="-228600">
              <a:buFont typeface="Arial" panose="020B0604020202020204" pitchFamily="34" charset="0"/>
              <a:buChar char="•"/>
            </a:pPr>
            <a:r>
              <a:rPr lang="sv-SE" dirty="0"/>
              <a:t>Om eleverna är nya för er och varandra (i årskurs 4) – bör första året fokusera på trygghetsskapande arbete och relationsbyggande.</a:t>
            </a:r>
          </a:p>
          <a:p>
            <a:pPr marL="685800" lvl="1" indent="-228600">
              <a:buFont typeface="Arial" panose="020B0604020202020204" pitchFamily="34" charset="0"/>
              <a:buChar char="•"/>
            </a:pPr>
            <a:r>
              <a:rPr lang="sv-SE" dirty="0"/>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48</a:t>
            </a:fld>
            <a:endParaRPr lang="sv-SE"/>
          </a:p>
        </p:txBody>
      </p:sp>
    </p:spTree>
    <p:extLst>
      <p:ext uri="{BB962C8B-B14F-4D97-AF65-F5344CB8AC3E}">
        <p14:creationId xmlns:p14="http://schemas.microsoft.com/office/powerpoint/2010/main" val="274367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MELLANSTADIET</a:t>
            </a:r>
          </a:p>
          <a:p>
            <a:r>
              <a:rPr lang="sv-SE" dirty="0"/>
              <a:t>Att göra:</a:t>
            </a:r>
          </a:p>
          <a:p>
            <a:pPr marL="228600" indent="-228600">
              <a:buFont typeface="+mj-lt"/>
              <a:buAutoNum type="arabicPeriod"/>
            </a:pPr>
            <a:r>
              <a:rPr lang="sv-SE" dirty="0"/>
              <a:t>Förmedla exemplet på upplägg under år 2 (elever i åk 5).</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t>Grundpassen är obligatoriska och ska genomföras först i bestämd ordning, i syfte att lägga grunden för arbetet framåt. </a:t>
            </a:r>
          </a:p>
          <a:p>
            <a:pPr marL="228600" indent="-228600">
              <a:buFont typeface="+mj-lt"/>
              <a:buAutoNum type="arabicPeriod"/>
            </a:pPr>
            <a:r>
              <a:rPr lang="sv-SE" dirty="0"/>
              <a:t>Temapassen är valbara och väljs utifrån de behov och förutsättningar skolan har.</a:t>
            </a:r>
          </a:p>
          <a:p>
            <a:pPr marL="228600" indent="-228600">
              <a:buFont typeface="+mj-lt"/>
              <a:buAutoNum type="arabicPeriod"/>
            </a:pPr>
            <a:r>
              <a:rPr lang="sv-SE" dirty="0"/>
              <a:t>Hur långt det ska gå mellan varje lektionspass bestämmer skolan själv. En rekommendation är att inte låta det gå för lång tid (som upp till en månad) då ni riskerar att behöva lägga mycket mer tid på repetition.</a:t>
            </a:r>
          </a:p>
          <a:p>
            <a:pPr marL="228600" indent="-228600">
              <a:buFont typeface="+mj-lt"/>
              <a:buAutoNum type="arabicPeriod"/>
            </a:pPr>
            <a:endParaRPr lang="sv-SE" dirty="0"/>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49</a:t>
            </a:fld>
            <a:endParaRPr lang="sv-SE"/>
          </a:p>
        </p:txBody>
      </p:sp>
    </p:spTree>
    <p:extLst>
      <p:ext uri="{BB962C8B-B14F-4D97-AF65-F5344CB8AC3E}">
        <p14:creationId xmlns:p14="http://schemas.microsoft.com/office/powerpoint/2010/main" val="13391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highlight>
                  <a:srgbClr val="FF0000"/>
                </a:highlight>
                <a:latin typeface="+mn-lt"/>
                <a:ea typeface="+mn-ea"/>
                <a:cs typeface="+mn-cs"/>
              </a:rPr>
              <a:t>Att göra:</a:t>
            </a:r>
          </a:p>
          <a:p>
            <a:pPr marL="228600" indent="-228600">
              <a:buFont typeface="+mj-lt"/>
              <a:buAutoNum type="arabicPeriod"/>
            </a:pPr>
            <a:r>
              <a:rPr lang="sv-SE" sz="1200" b="0" kern="1200" dirty="0">
                <a:solidFill>
                  <a:schemeClr val="tx1"/>
                </a:solidFill>
                <a:effectLst/>
                <a:highlight>
                  <a:srgbClr val="FF0000"/>
                </a:highlight>
                <a:latin typeface="+mn-lt"/>
                <a:ea typeface="+mn-ea"/>
                <a:cs typeface="+mn-cs"/>
              </a:rPr>
              <a:t>Presentera kort organisationen MÄN (metodägare av MVP).</a:t>
            </a:r>
          </a:p>
          <a:p>
            <a:pPr marL="228600" indent="-228600">
              <a:buFont typeface="+mj-lt"/>
              <a:buAutoNum type="arabicPeriod"/>
            </a:pPr>
            <a:endParaRPr lang="sv-SE" sz="1200" b="0" kern="1200" dirty="0">
              <a:solidFill>
                <a:schemeClr val="tx1"/>
              </a:solidFill>
              <a:effectLst/>
              <a:highlight>
                <a:srgbClr val="FF0000"/>
              </a:highlight>
              <a:latin typeface="+mn-lt"/>
              <a:ea typeface="+mn-ea"/>
              <a:cs typeface="+mn-cs"/>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sz="1200" b="0" kern="1200" dirty="0">
                <a:solidFill>
                  <a:schemeClr val="tx1"/>
                </a:solidFill>
                <a:effectLst/>
                <a:highlight>
                  <a:srgbClr val="FF0000"/>
                </a:highlight>
                <a:latin typeface="+mn-lt"/>
                <a:ea typeface="+mn-ea"/>
                <a:cs typeface="+mn-cs"/>
              </a:rPr>
              <a:t>MÄN är en ideell organisation som startade 1993 för att engagera män mot mäns våld mot kvinnor. Vi arbetar med att förändra skadliga normer kring maskulinitet för att mäns våld ska minska. Vår vision är en jämställd värld utan våld. </a:t>
            </a:r>
            <a:r>
              <a:rPr lang="sv-SE" sz="1200" kern="1200" dirty="0">
                <a:solidFill>
                  <a:schemeClr val="tx1"/>
                </a:solidFill>
                <a:effectLst/>
                <a:highlight>
                  <a:srgbClr val="FF0000"/>
                </a:highlight>
                <a:latin typeface="+mn-lt"/>
                <a:ea typeface="+mn-ea"/>
                <a:cs typeface="+mn-cs"/>
              </a:rPr>
              <a:t>Ca 1600 medlemmar. Ca 30-40 anställda.</a:t>
            </a:r>
          </a:p>
          <a:p>
            <a:endParaRPr lang="sv-S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5</a:t>
            </a:fld>
            <a:endParaRPr lang="sv-SE"/>
          </a:p>
        </p:txBody>
      </p:sp>
    </p:spTree>
    <p:extLst>
      <p:ext uri="{BB962C8B-B14F-4D97-AF65-F5344CB8AC3E}">
        <p14:creationId xmlns:p14="http://schemas.microsoft.com/office/powerpoint/2010/main" val="408155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25B1-B60A-3971-8C76-5E710FFE79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9737467-21C3-0BE2-6A4E-6E20AC66D4A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FC8F534-FFE7-FC19-7613-B5E1CDC3DB39}"/>
              </a:ext>
            </a:extLst>
          </p:cNvPr>
          <p:cNvSpPr>
            <a:spLocks noGrp="1"/>
          </p:cNvSpPr>
          <p:nvPr>
            <p:ph type="body" idx="1"/>
          </p:nvPr>
        </p:nvSpPr>
        <p:spPr/>
        <p:txBody>
          <a:bodyPr/>
          <a:lstStyle/>
          <a:p>
            <a:r>
              <a:rPr lang="sv-SE" b="1" dirty="0"/>
              <a:t>MELLANSTADIET</a:t>
            </a:r>
          </a:p>
          <a:p>
            <a:r>
              <a:rPr lang="sv-SE" dirty="0"/>
              <a:t>Att göra:</a:t>
            </a:r>
          </a:p>
          <a:p>
            <a:pPr marL="228600" indent="-228600">
              <a:buFont typeface="+mj-lt"/>
              <a:buAutoNum type="arabicPeriod"/>
            </a:pPr>
            <a:r>
              <a:rPr lang="sv-SE" dirty="0"/>
              <a:t>Förmedla exemplet på upplägg under år 3 (elever i åk 6).</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b="0" dirty="0"/>
              <a:t>För att hålla liv i MVP-arbetet i årskurs 6 kan ni fortsätta med valbara temapass – kanske mer sällan, men med fortsatt relevans.</a:t>
            </a:r>
          </a:p>
          <a:p>
            <a:pPr marL="228600" indent="-228600">
              <a:buFont typeface="+mj-lt"/>
              <a:buAutoNum type="arabicPeriod"/>
            </a:pPr>
            <a:endParaRPr lang="sv-SE" dirty="0"/>
          </a:p>
          <a:p>
            <a:pPr marL="228600" indent="-228600">
              <a:buFont typeface="+mj-lt"/>
              <a:buAutoNum type="arabicPeriod"/>
            </a:pPr>
            <a:endParaRPr lang="sv-SE" dirty="0"/>
          </a:p>
        </p:txBody>
      </p:sp>
      <p:sp>
        <p:nvSpPr>
          <p:cNvPr id="4" name="Platshållare för bildnummer 3">
            <a:extLst>
              <a:ext uri="{FF2B5EF4-FFF2-40B4-BE49-F238E27FC236}">
                <a16:creationId xmlns:a16="http://schemas.microsoft.com/office/drawing/2014/main" id="{05F55752-1900-F5CC-D824-E374DFA56D02}"/>
              </a:ext>
            </a:extLst>
          </p:cNvPr>
          <p:cNvSpPr>
            <a:spLocks noGrp="1"/>
          </p:cNvSpPr>
          <p:nvPr>
            <p:ph type="sldNum" sz="quarter" idx="5"/>
          </p:nvPr>
        </p:nvSpPr>
        <p:spPr/>
        <p:txBody>
          <a:bodyPr/>
          <a:lstStyle/>
          <a:p>
            <a:fld id="{149C067B-9CE4-1A4B-8AE5-B35BE213FF10}" type="slidenum">
              <a:rPr lang="sv-SE" smtClean="0"/>
              <a:t>50</a:t>
            </a:fld>
            <a:endParaRPr lang="sv-SE"/>
          </a:p>
        </p:txBody>
      </p:sp>
    </p:spTree>
    <p:extLst>
      <p:ext uri="{BB962C8B-B14F-4D97-AF65-F5344CB8AC3E}">
        <p14:creationId xmlns:p14="http://schemas.microsoft.com/office/powerpoint/2010/main" val="598354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B876-EBE5-5C5A-23FD-ED114DD9615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86FAFE5-2E57-1779-F2C9-69D1CFAD03E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B2C5E48-BDFC-C90F-CFA0-B5B273A7D0AF}"/>
              </a:ext>
            </a:extLst>
          </p:cNvPr>
          <p:cNvSpPr>
            <a:spLocks noGrp="1"/>
          </p:cNvSpPr>
          <p:nvPr>
            <p:ph type="body" idx="1"/>
          </p:nvPr>
        </p:nvSpPr>
        <p:spPr/>
        <p:txBody>
          <a:bodyPr/>
          <a:lstStyle/>
          <a:p>
            <a:r>
              <a:rPr lang="sv-SE" b="1" dirty="0"/>
              <a:t>HÖGSTADIET</a:t>
            </a:r>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dirty="0"/>
              <a:t>MÄN:s rekommendation är att ni påbörjar </a:t>
            </a:r>
            <a:r>
              <a:rPr lang="sv-SE" dirty="0"/>
              <a:t>lektionspassen</a:t>
            </a:r>
            <a:r>
              <a:rPr lang="sv-SE" b="0" dirty="0"/>
              <a:t> när eleverna lärt känna varandra och gruppen är tryggare.</a:t>
            </a:r>
          </a:p>
          <a:p>
            <a:pPr marL="685800" lvl="1" indent="-228600">
              <a:buFont typeface="Arial" panose="020B0604020202020204" pitchFamily="34" charset="0"/>
              <a:buChar char="•"/>
            </a:pPr>
            <a:r>
              <a:rPr lang="sv-SE" dirty="0"/>
              <a:t>Om eleverna är nya för er och varandra (i årskurs 7) – bör första året fokusera på trygghetsskapande arbete och relationsbyggande.</a:t>
            </a:r>
          </a:p>
          <a:p>
            <a:pPr marL="685800" lvl="1" indent="-228600">
              <a:buFont typeface="Arial" panose="020B0604020202020204" pitchFamily="34" charset="0"/>
              <a:buChar char="•"/>
            </a:pPr>
            <a:r>
              <a:rPr lang="sv-SE" dirty="0"/>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a:extLst>
              <a:ext uri="{FF2B5EF4-FFF2-40B4-BE49-F238E27FC236}">
                <a16:creationId xmlns:a16="http://schemas.microsoft.com/office/drawing/2014/main" id="{97AB8638-1641-743D-B3FD-4D85A93E85D6}"/>
              </a:ext>
            </a:extLst>
          </p:cNvPr>
          <p:cNvSpPr>
            <a:spLocks noGrp="1"/>
          </p:cNvSpPr>
          <p:nvPr>
            <p:ph type="sldNum" sz="quarter" idx="5"/>
          </p:nvPr>
        </p:nvSpPr>
        <p:spPr/>
        <p:txBody>
          <a:bodyPr/>
          <a:lstStyle/>
          <a:p>
            <a:fld id="{149C067B-9CE4-1A4B-8AE5-B35BE213FF10}" type="slidenum">
              <a:rPr lang="sv-SE" smtClean="0"/>
              <a:t>51</a:t>
            </a:fld>
            <a:endParaRPr lang="sv-SE"/>
          </a:p>
        </p:txBody>
      </p:sp>
    </p:spTree>
    <p:extLst>
      <p:ext uri="{BB962C8B-B14F-4D97-AF65-F5344CB8AC3E}">
        <p14:creationId xmlns:p14="http://schemas.microsoft.com/office/powerpoint/2010/main" val="2876264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2 (elever i åk 8).</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t>Grundpassen är obligatoriska och ska genomföras först i bestämd ordning, i syfte att lägga grunden för arbetet framåt. </a:t>
            </a:r>
          </a:p>
          <a:p>
            <a:pPr marL="228600" indent="-228600">
              <a:buFont typeface="+mj-lt"/>
              <a:buAutoNum type="arabicPeriod"/>
            </a:pPr>
            <a:r>
              <a:rPr lang="sv-SE" dirty="0"/>
              <a:t>Temapassen är valbara och väljs utifrån de behov och förutsättningar skolan har.</a:t>
            </a:r>
          </a:p>
          <a:p>
            <a:pPr marL="228600" indent="-228600">
              <a:buFont typeface="+mj-lt"/>
              <a:buAutoNum type="arabicPeriod"/>
            </a:pPr>
            <a:r>
              <a:rPr lang="sv-SE" dirty="0"/>
              <a:t>Hur långt det ska gå mellan varje lektionspass bestämmer skolan själv. En rekommendation är att inte låta det gå för lång tid (som upp till en månad) då ni riskerar att behöva lägga mycket mer tid på repetition.</a:t>
            </a: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52</a:t>
            </a:fld>
            <a:endParaRPr lang="sv-SE"/>
          </a:p>
        </p:txBody>
      </p:sp>
    </p:spTree>
    <p:extLst>
      <p:ext uri="{BB962C8B-B14F-4D97-AF65-F5344CB8AC3E}">
        <p14:creationId xmlns:p14="http://schemas.microsoft.com/office/powerpoint/2010/main" val="3580047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3 (elever i åk 9).</a:t>
            </a:r>
          </a:p>
          <a:p>
            <a:pPr marL="228600" indent="-228600">
              <a:buFont typeface="+mj-lt"/>
              <a:buAutoNum type="arabicPeriod"/>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b="0" u="none" dirty="0"/>
              <a:t>Stöd till ledaren: </a:t>
            </a:r>
          </a:p>
          <a:p>
            <a:pPr marL="228600" indent="-228600">
              <a:buFont typeface="+mj-lt"/>
              <a:buAutoNum type="arabicPeriod"/>
            </a:pPr>
            <a:r>
              <a:rPr lang="sv-SE" b="0" dirty="0"/>
              <a:t>För att hålla liv i MVP-arbetet i årskurs 9 kan ni fortsätta med valbara temapass – kanske mer sällan, men med fortsatt relevans.</a:t>
            </a:r>
          </a:p>
          <a:p>
            <a:pPr marL="228600" indent="-228600">
              <a:buFont typeface="+mj-lt"/>
              <a:buAutoNum type="arabicPeriod"/>
            </a:pP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53</a:t>
            </a:fld>
            <a:endParaRPr lang="sv-SE"/>
          </a:p>
        </p:txBody>
      </p:sp>
    </p:spTree>
    <p:extLst>
      <p:ext uri="{BB962C8B-B14F-4D97-AF65-F5344CB8AC3E}">
        <p14:creationId xmlns:p14="http://schemas.microsoft.com/office/powerpoint/2010/main" val="2783896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1933-20FA-94EE-1960-B940E24BBA5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B39A72-5506-E077-D549-A2D540D95CC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C343444-D189-CA4B-37D4-91EBD3C4E70E}"/>
              </a:ext>
            </a:extLst>
          </p:cNvPr>
          <p:cNvSpPr>
            <a:spLocks noGrp="1"/>
          </p:cNvSpPr>
          <p:nvPr>
            <p:ph type="body" idx="1"/>
          </p:nvPr>
        </p:nvSpPr>
        <p:spPr/>
        <p:txBody>
          <a:bodyPr/>
          <a:lstStyle/>
          <a:p>
            <a:r>
              <a:rPr lang="sv-SE" b="1" dirty="0"/>
              <a:t>GYMNASIET</a:t>
            </a:r>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b="0" dirty="0"/>
              <a:t>MÄN:s rekommendation är att ni påbörjar </a:t>
            </a:r>
            <a:r>
              <a:rPr lang="sv-SE" dirty="0"/>
              <a:t>lektionspassen</a:t>
            </a:r>
            <a:r>
              <a:rPr lang="sv-SE" b="0" dirty="0"/>
              <a:t> när eleverna lärt känna varandra och gruppen är tryggare.</a:t>
            </a:r>
          </a:p>
          <a:p>
            <a:pPr marL="685800" lvl="1" indent="-228600">
              <a:buFont typeface="Arial" panose="020B0604020202020204" pitchFamily="34" charset="0"/>
              <a:buChar char="•"/>
            </a:pPr>
            <a:r>
              <a:rPr lang="sv-SE" dirty="0"/>
              <a:t>Om eleverna är nya för er och varandra (i årskurs 1) – bör första året fokusera på trygghetsskapande arbete och relationsbyggande.</a:t>
            </a:r>
          </a:p>
          <a:p>
            <a:pPr marL="685800" lvl="1" indent="-228600">
              <a:buFont typeface="Arial" panose="020B0604020202020204" pitchFamily="34" charset="0"/>
              <a:buChar char="•"/>
            </a:pPr>
            <a:r>
              <a:rPr lang="sv-SE" dirty="0"/>
              <a:t>Under tiden kan ni planera för trygg bas-kartläggning och kommande lektionspass i MVP.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p:txBody>
      </p:sp>
      <p:sp>
        <p:nvSpPr>
          <p:cNvPr id="4" name="Platshållare för bildnummer 3">
            <a:extLst>
              <a:ext uri="{FF2B5EF4-FFF2-40B4-BE49-F238E27FC236}">
                <a16:creationId xmlns:a16="http://schemas.microsoft.com/office/drawing/2014/main" id="{7E7FC933-77E1-CA1B-0317-4917CF2E5696}"/>
              </a:ext>
            </a:extLst>
          </p:cNvPr>
          <p:cNvSpPr>
            <a:spLocks noGrp="1"/>
          </p:cNvSpPr>
          <p:nvPr>
            <p:ph type="sldNum" sz="quarter" idx="5"/>
          </p:nvPr>
        </p:nvSpPr>
        <p:spPr/>
        <p:txBody>
          <a:bodyPr/>
          <a:lstStyle/>
          <a:p>
            <a:fld id="{149C067B-9CE4-1A4B-8AE5-B35BE213FF10}" type="slidenum">
              <a:rPr lang="sv-SE" smtClean="0"/>
              <a:t>54</a:t>
            </a:fld>
            <a:endParaRPr lang="sv-SE"/>
          </a:p>
        </p:txBody>
      </p:sp>
    </p:spTree>
    <p:extLst>
      <p:ext uri="{BB962C8B-B14F-4D97-AF65-F5344CB8AC3E}">
        <p14:creationId xmlns:p14="http://schemas.microsoft.com/office/powerpoint/2010/main" val="4232618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4D3C-E5E0-7855-EC6E-5F618B32CB4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7850125-65D2-924E-79B3-BAD76A569FA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71C59A1-8770-5821-D037-CC1F3A531E0C}"/>
              </a:ext>
            </a:extLst>
          </p:cNvPr>
          <p:cNvSpPr>
            <a:spLocks noGrp="1"/>
          </p:cNvSpPr>
          <p:nvPr>
            <p:ph type="body" idx="1"/>
          </p:nvPr>
        </p:nvSpPr>
        <p:spPr/>
        <p:txBody>
          <a:bodyPr/>
          <a:lstStyle/>
          <a:p>
            <a:r>
              <a:rPr lang="sv-SE" b="1" dirty="0"/>
              <a:t>GYMNASIET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2 (elever i åk 2).</a:t>
            </a:r>
          </a:p>
          <a:p>
            <a:pPr marL="228600" indent="-228600">
              <a:buFont typeface="+mj-lt"/>
              <a:buAutoNum type="arabicPeriod"/>
            </a:pPr>
            <a:endParaRPr lang="sv-SE" dirty="0"/>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t>Grundpassen är obligatoriska och ska genomföras först i bestämd ordning, i syfte att lägga grunden för arbetet framåt. </a:t>
            </a:r>
          </a:p>
          <a:p>
            <a:pPr marL="228600" indent="-228600">
              <a:buFont typeface="+mj-lt"/>
              <a:buAutoNum type="arabicPeriod"/>
            </a:pPr>
            <a:r>
              <a:rPr lang="sv-SE" dirty="0"/>
              <a:t>Temapassen är valbara och väljs utifrån de behov och förutsättningar skolan har.</a:t>
            </a:r>
          </a:p>
          <a:p>
            <a:pPr marL="228600" indent="-228600">
              <a:buFont typeface="+mj-lt"/>
              <a:buAutoNum type="arabicPeriod"/>
            </a:pPr>
            <a:r>
              <a:rPr lang="sv-SE" dirty="0"/>
              <a:t>Hur långt det ska gå mellan varje lektionspass bestämmer skolan själv. En rekommendation är att inte låta det gå för lång tid (som upp till en månad) då ni riskerar att behöva lägga mycket mer tid på repetition.</a:t>
            </a:r>
          </a:p>
          <a:p>
            <a:endParaRPr lang="sv-SE" dirty="0"/>
          </a:p>
        </p:txBody>
      </p:sp>
      <p:sp>
        <p:nvSpPr>
          <p:cNvPr id="4" name="Platshållare för bildnummer 3">
            <a:extLst>
              <a:ext uri="{FF2B5EF4-FFF2-40B4-BE49-F238E27FC236}">
                <a16:creationId xmlns:a16="http://schemas.microsoft.com/office/drawing/2014/main" id="{A74E530F-5B23-62C0-D217-1EBB1209912C}"/>
              </a:ext>
            </a:extLst>
          </p:cNvPr>
          <p:cNvSpPr>
            <a:spLocks noGrp="1"/>
          </p:cNvSpPr>
          <p:nvPr>
            <p:ph type="sldNum" sz="quarter" idx="5"/>
          </p:nvPr>
        </p:nvSpPr>
        <p:spPr/>
        <p:txBody>
          <a:bodyPr/>
          <a:lstStyle/>
          <a:p>
            <a:fld id="{149C067B-9CE4-1A4B-8AE5-B35BE213FF10}" type="slidenum">
              <a:rPr lang="sv-SE" smtClean="0"/>
              <a:t>55</a:t>
            </a:fld>
            <a:endParaRPr lang="sv-SE"/>
          </a:p>
        </p:txBody>
      </p:sp>
    </p:spTree>
    <p:extLst>
      <p:ext uri="{BB962C8B-B14F-4D97-AF65-F5344CB8AC3E}">
        <p14:creationId xmlns:p14="http://schemas.microsoft.com/office/powerpoint/2010/main" val="1231279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2C91-3BB2-4C59-70AA-1FB601FA2F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8B0ED6D-A3C1-34CE-B3F3-6A6504F5224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359F0ED-C8D5-F7F4-1614-AC71D9284ADC}"/>
              </a:ext>
            </a:extLst>
          </p:cNvPr>
          <p:cNvSpPr>
            <a:spLocks noGrp="1"/>
          </p:cNvSpPr>
          <p:nvPr>
            <p:ph type="body" idx="1"/>
          </p:nvPr>
        </p:nvSpPr>
        <p:spPr/>
        <p:txBody>
          <a:bodyPr/>
          <a:lstStyle/>
          <a:p>
            <a:r>
              <a:rPr lang="sv-SE" b="1" dirty="0"/>
              <a:t>GYMNASIET</a:t>
            </a:r>
          </a:p>
          <a:p>
            <a:r>
              <a:rPr lang="sv-SE"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dirty="0"/>
              <a:t>Förmedla exemplet på upplägg under år 3 (elever i åk 3).</a:t>
            </a:r>
          </a:p>
          <a:p>
            <a:pPr marL="228600" indent="-228600">
              <a:buFont typeface="+mj-lt"/>
              <a:buAutoNum type="arabicPeriod"/>
            </a:pPr>
            <a:endParaRPr lang="sv-S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b="0" u="none" dirty="0"/>
              <a:t>Stöd till ledaren: </a:t>
            </a:r>
          </a:p>
          <a:p>
            <a:pPr marL="228600" indent="-228600">
              <a:buFont typeface="+mj-lt"/>
              <a:buAutoNum type="arabicPeriod"/>
            </a:pPr>
            <a:r>
              <a:rPr lang="sv-SE" b="0" dirty="0"/>
              <a:t>För att hålla liv i MVP-arbetet i årskurs 3 kan ni fortsätta med valbara temapass – kanske mer sällan, men med fortsatt relevans.</a:t>
            </a:r>
          </a:p>
          <a:p>
            <a:pPr marL="228600" indent="-228600">
              <a:buFont typeface="+mj-lt"/>
              <a:buAutoNum type="arabicPeriod"/>
            </a:pPr>
            <a:endParaRPr lang="sv-SE" b="0" dirty="0"/>
          </a:p>
          <a:p>
            <a:endParaRPr lang="sv-SE" dirty="0"/>
          </a:p>
        </p:txBody>
      </p:sp>
      <p:sp>
        <p:nvSpPr>
          <p:cNvPr id="4" name="Platshållare för bildnummer 3">
            <a:extLst>
              <a:ext uri="{FF2B5EF4-FFF2-40B4-BE49-F238E27FC236}">
                <a16:creationId xmlns:a16="http://schemas.microsoft.com/office/drawing/2014/main" id="{AAF9F7CB-1DE3-0ECA-8344-485CCBD65099}"/>
              </a:ext>
            </a:extLst>
          </p:cNvPr>
          <p:cNvSpPr>
            <a:spLocks noGrp="1"/>
          </p:cNvSpPr>
          <p:nvPr>
            <p:ph type="sldNum" sz="quarter" idx="5"/>
          </p:nvPr>
        </p:nvSpPr>
        <p:spPr/>
        <p:txBody>
          <a:bodyPr/>
          <a:lstStyle/>
          <a:p>
            <a:fld id="{149C067B-9CE4-1A4B-8AE5-B35BE213FF10}" type="slidenum">
              <a:rPr lang="sv-SE" smtClean="0"/>
              <a:t>56</a:t>
            </a:fld>
            <a:endParaRPr lang="sv-SE"/>
          </a:p>
        </p:txBody>
      </p:sp>
    </p:spTree>
    <p:extLst>
      <p:ext uri="{BB962C8B-B14F-4D97-AF65-F5344CB8AC3E}">
        <p14:creationId xmlns:p14="http://schemas.microsoft.com/office/powerpoint/2010/main" val="4066964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u="none" dirty="0"/>
              <a:t>Förmedla: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u="none" dirty="0"/>
              <a:t>Att arbeta med MVP-programmet över tid blir ett sätt att </a:t>
            </a:r>
            <a:r>
              <a:rPr lang="sv-SE" i="1" u="none" dirty="0"/>
              <a:t>systematisera</a:t>
            </a:r>
            <a:r>
              <a:rPr lang="sv-SE" u="none" dirty="0"/>
              <a:t> skolans likabehandlingsuppdrag – dvs ge arbetet kontinuitet och långsiktighet för att inte landa i enskilda punktinsatser.</a:t>
            </a:r>
          </a:p>
          <a:p>
            <a:endParaRPr lang="sv-SE" u="none" dirty="0">
              <a:cs typeface="Calibri"/>
            </a:endParaRPr>
          </a:p>
          <a:p>
            <a:endParaRPr lang="sv-SE" u="none" dirty="0"/>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57</a:t>
            </a:fld>
            <a:endParaRPr lang="sv-SE"/>
          </a:p>
        </p:txBody>
      </p:sp>
    </p:spTree>
    <p:extLst>
      <p:ext uri="{BB962C8B-B14F-4D97-AF65-F5344CB8AC3E}">
        <p14:creationId xmlns:p14="http://schemas.microsoft.com/office/powerpoint/2010/main" val="2795216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en åskådare? </a:t>
            </a:r>
            <a:r>
              <a:rPr lang="sv-SE" b="0" dirty="0"/>
              <a:t>– 9.55-10.45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en åskådare?  </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228600" indent="-228600">
              <a:buFont typeface="+mj-lt"/>
              <a:buAutoNum type="arabicPeriod"/>
            </a:pPr>
            <a:endParaRPr lang="sv-SE" dirty="0"/>
          </a:p>
          <a:p>
            <a:pPr marL="457200" lvl="1"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58</a:t>
            </a:fld>
            <a:endParaRPr lang="sv-SE"/>
          </a:p>
        </p:txBody>
      </p:sp>
    </p:spTree>
    <p:extLst>
      <p:ext uri="{BB962C8B-B14F-4D97-AF65-F5344CB8AC3E}">
        <p14:creationId xmlns:p14="http://schemas.microsoft.com/office/powerpoint/2010/main" val="4071730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HÖGSTADIET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en åskådare? </a:t>
            </a:r>
            <a:r>
              <a:rPr lang="sv-SE" b="0" dirty="0"/>
              <a:t>– 9.55-10.45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en åskådare? </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a:p>
            <a:pPr marL="0" indent="0">
              <a:buFont typeface="+mj-lt"/>
              <a:buNone/>
            </a:pPr>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59</a:t>
            </a:fld>
            <a:endParaRPr lang="sv-SE"/>
          </a:p>
        </p:txBody>
      </p:sp>
    </p:spTree>
    <p:extLst>
      <p:ext uri="{BB962C8B-B14F-4D97-AF65-F5344CB8AC3E}">
        <p14:creationId xmlns:p14="http://schemas.microsoft.com/office/powerpoint/2010/main" val="399129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Presentera kort MÄN:s verksamhetsområden.</a:t>
            </a:r>
          </a:p>
          <a:p>
            <a:pPr marL="228600" indent="-228600">
              <a:buFont typeface="+mj-lt"/>
              <a:buAutoNum type="arabicPeriod"/>
            </a:pPr>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endParaRPr lang="sv-SE" dirty="0"/>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Engagera pappor: </a:t>
            </a:r>
            <a:r>
              <a:rPr lang="sv-SE" sz="1200" kern="1200" dirty="0">
                <a:solidFill>
                  <a:schemeClr val="tx1"/>
                </a:solidFill>
                <a:effectLst/>
                <a:latin typeface="+mn-lt"/>
                <a:ea typeface="+mn-ea"/>
                <a:cs typeface="+mn-cs"/>
              </a:rPr>
              <a:t>MÄN driver </a:t>
            </a:r>
            <a:r>
              <a:rPr lang="sv-SE" sz="1200" kern="1200" dirty="0" err="1">
                <a:solidFill>
                  <a:schemeClr val="tx1"/>
                </a:solidFill>
                <a:effectLst/>
                <a:latin typeface="+mn-lt"/>
                <a:ea typeface="+mn-ea"/>
                <a:cs typeface="+mn-cs"/>
              </a:rPr>
              <a:t>bla</a:t>
            </a:r>
            <a:r>
              <a:rPr lang="sv-SE" sz="1200" kern="1200" dirty="0">
                <a:solidFill>
                  <a:schemeClr val="tx1"/>
                </a:solidFill>
                <a:effectLst/>
                <a:latin typeface="+mn-lt"/>
                <a:ea typeface="+mn-ea"/>
                <a:cs typeface="+mn-cs"/>
              </a:rPr>
              <a:t>. ett aktivt arbete för jämställt föräldraskap – genom pappagrupper och digitala forum som </a:t>
            </a:r>
            <a:r>
              <a:rPr lang="sv-SE" sz="1200" kern="1200" dirty="0" err="1">
                <a:solidFill>
                  <a:schemeClr val="tx1"/>
                </a:solidFill>
                <a:effectLst/>
                <a:latin typeface="+mn-lt"/>
                <a:ea typeface="+mn-ea"/>
                <a:cs typeface="+mn-cs"/>
              </a:rPr>
              <a:t>pappor.se</a:t>
            </a:r>
            <a:r>
              <a:rPr lang="sv-SE" sz="1200" kern="1200" dirty="0">
                <a:solidFill>
                  <a:schemeClr val="tx1"/>
                </a:solidFill>
                <a:effectLst/>
                <a:latin typeface="+mn-lt"/>
                <a:ea typeface="+mn-ea"/>
                <a:cs typeface="+mn-cs"/>
              </a:rPr>
              <a:t> – för att engagera och stötta män i omsorgsarbetet, både i hemmet och i samhället.</a:t>
            </a:r>
            <a:endParaRPr lang="sv-SE"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Stötta killar: </a:t>
            </a:r>
            <a:r>
              <a:rPr lang="sv-SE" sz="1200" kern="1200" dirty="0">
                <a:solidFill>
                  <a:schemeClr val="tx1"/>
                </a:solidFill>
                <a:effectLst/>
                <a:latin typeface="+mn-lt"/>
                <a:ea typeface="+mn-ea"/>
                <a:cs typeface="+mn-cs"/>
              </a:rPr>
              <a:t>MÄN driver även stödplattformen </a:t>
            </a:r>
            <a:r>
              <a:rPr lang="sv-SE" sz="1200" kern="1200" dirty="0" err="1">
                <a:solidFill>
                  <a:schemeClr val="tx1"/>
                </a:solidFill>
                <a:effectLst/>
                <a:latin typeface="+mn-lt"/>
                <a:ea typeface="+mn-ea"/>
                <a:cs typeface="+mn-cs"/>
              </a:rPr>
              <a:t>Killar.se</a:t>
            </a:r>
            <a:r>
              <a:rPr lang="sv-SE" sz="1200" kern="1200" dirty="0">
                <a:solidFill>
                  <a:schemeClr val="tx1"/>
                </a:solidFill>
                <a:effectLst/>
                <a:latin typeface="+mn-lt"/>
                <a:ea typeface="+mn-ea"/>
                <a:cs typeface="+mn-cs"/>
              </a:rPr>
              <a:t> – som är en digital stödplattform med en anonym chatt, interaktiva forum och samtalsmottagning – där killar och unga män kan prata om problem, känslor, relationer, identitet och annat man bär på.</a:t>
            </a:r>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Utmana normer: </a:t>
            </a:r>
            <a:r>
              <a:rPr lang="sv-SE" sz="1200" kern="1200" dirty="0">
                <a:solidFill>
                  <a:schemeClr val="tx1"/>
                </a:solidFill>
                <a:effectLst/>
                <a:latin typeface="+mn-lt"/>
                <a:ea typeface="+mn-ea"/>
                <a:cs typeface="+mn-cs"/>
              </a:rPr>
              <a:t>Grunden för MÄN:s arbete är att utmana skadliga normer kring manlighet — med insikten att många sociala problem och våldsformer är kopplade till traditionella och begränsande idéer kring vad det innebär att vara kille och man. </a:t>
            </a:r>
          </a:p>
          <a:p>
            <a:pPr marL="171450" indent="-171450">
              <a:buFont typeface="Arial" panose="020B0604020202020204" pitchFamily="34" charset="0"/>
              <a:buChar char="•"/>
            </a:pPr>
            <a:r>
              <a:rPr lang="sv-SE" sz="1200" b="1" kern="1200" dirty="0">
                <a:solidFill>
                  <a:schemeClr val="tx1"/>
                </a:solidFill>
                <a:effectLst/>
                <a:latin typeface="+mn-lt"/>
                <a:ea typeface="+mn-ea"/>
                <a:cs typeface="+mn-cs"/>
              </a:rPr>
              <a:t>Förebygga våld: </a:t>
            </a:r>
            <a:r>
              <a:rPr lang="sv-SE" sz="1200" kern="1200" dirty="0">
                <a:solidFill>
                  <a:schemeClr val="tx1"/>
                </a:solidFill>
                <a:effectLst/>
                <a:latin typeface="+mn-lt"/>
                <a:ea typeface="+mn-ea"/>
                <a:cs typeface="+mn-cs"/>
              </a:rPr>
              <a:t>För att göra det arbetar MÄN brett med att sprida metoder och program till skolor, kommuner och företag som på olika sätt vill arbeta strukturerat med att förebygga våld. </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6</a:t>
            </a:fld>
            <a:endParaRPr lang="sv-SE"/>
          </a:p>
        </p:txBody>
      </p:sp>
    </p:spTree>
    <p:extLst>
      <p:ext uri="{BB962C8B-B14F-4D97-AF65-F5344CB8AC3E}">
        <p14:creationId xmlns:p14="http://schemas.microsoft.com/office/powerpoint/2010/main" val="2101595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Aktiva åskådare </a:t>
            </a:r>
            <a:r>
              <a:rPr lang="sv-SE" b="0" dirty="0"/>
              <a:t>– 9.55-10.45 </a:t>
            </a:r>
            <a:r>
              <a:rPr lang="sv-SE" b="0" baseline="0" dirty="0"/>
              <a:t>(50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Att göra: </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Aktiva åskådare</a:t>
            </a:r>
          </a:p>
          <a:p>
            <a:pPr marL="685800" lvl="1" indent="-228600">
              <a:buFont typeface="Arial" panose="020B0604020202020204" pitchFamily="34" charset="0"/>
              <a:buChar char="•"/>
            </a:pPr>
            <a:r>
              <a:rPr lang="sv-SE" dirty="0"/>
              <a:t>Så här ser strukturen ut.</a:t>
            </a:r>
          </a:p>
          <a:p>
            <a:pPr marL="685800" lvl="1" indent="-228600">
              <a:buFont typeface="Arial" panose="020B0604020202020204" pitchFamily="34" charset="0"/>
              <a:buChar char="•"/>
            </a:pPr>
            <a:r>
              <a:rPr lang="sv-SE" dirty="0"/>
              <a:t>Återkommande för varje pass är:</a:t>
            </a:r>
          </a:p>
          <a:p>
            <a:pPr marL="1143000" lvl="2" indent="-228600">
              <a:buFont typeface="Arial" panose="020B0604020202020204" pitchFamily="34" charset="0"/>
              <a:buChar char="•"/>
            </a:pPr>
            <a:r>
              <a:rPr lang="sv-SE" dirty="0"/>
              <a:t>Backspegel och introduktion</a:t>
            </a:r>
          </a:p>
          <a:p>
            <a:pPr marL="1143000" lvl="2" indent="-228600">
              <a:buFont typeface="Arial" panose="020B0604020202020204" pitchFamily="34" charset="0"/>
              <a:buChar char="•"/>
            </a:pPr>
            <a:r>
              <a:rPr lang="sv-SE" dirty="0"/>
              <a:t>Avslutande reflektioner (berätta om loggboken)</a:t>
            </a:r>
          </a:p>
        </p:txBody>
      </p:sp>
      <p:sp>
        <p:nvSpPr>
          <p:cNvPr id="4" name="Platshållare för bildnummer 3"/>
          <p:cNvSpPr>
            <a:spLocks noGrp="1"/>
          </p:cNvSpPr>
          <p:nvPr>
            <p:ph type="sldNum" sz="quarter" idx="5"/>
          </p:nvPr>
        </p:nvSpPr>
        <p:spPr/>
        <p:txBody>
          <a:bodyPr/>
          <a:lstStyle/>
          <a:p>
            <a:fld id="{4DC01E4E-69F1-4149-85FE-E8F355F61696}" type="slidenum">
              <a:rPr lang="sv-SE" smtClean="0"/>
              <a:t>60</a:t>
            </a:fld>
            <a:endParaRPr lang="sv-SE"/>
          </a:p>
        </p:txBody>
      </p:sp>
    </p:spTree>
    <p:extLst>
      <p:ext uri="{BB962C8B-B14F-4D97-AF65-F5344CB8AC3E}">
        <p14:creationId xmlns:p14="http://schemas.microsoft.com/office/powerpoint/2010/main" val="1835362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indent="-228600">
              <a:buFont typeface="+mj-lt"/>
              <a:buAutoNum type="arabicPeriod"/>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dirty="0"/>
          </a:p>
          <a:p>
            <a:pPr marL="228600" indent="-228600">
              <a:buFont typeface="+mj-lt"/>
              <a:buAutoNum type="arabicPeriod"/>
            </a:pPr>
            <a:r>
              <a:rPr lang="sv-SE" b="0" dirty="0"/>
              <a:t>Genomför övningen via www.mvpsverige.se:</a:t>
            </a:r>
          </a:p>
          <a:p>
            <a:pPr marL="228600" indent="-228600">
              <a:buFont typeface="+mj-lt"/>
              <a:buAutoNum type="arabicPeriod"/>
            </a:pPr>
            <a:endParaRPr lang="sv-SE" b="0" dirty="0"/>
          </a:p>
          <a:p>
            <a:pPr marL="0" indent="0">
              <a:buFont typeface="+mj-lt"/>
              <a:buNone/>
            </a:pPr>
            <a:r>
              <a:rPr lang="sv-SE" b="1" dirty="0"/>
              <a:t>Mellanstadiet</a:t>
            </a:r>
            <a:r>
              <a:rPr lang="sv-SE" b="0" dirty="0"/>
              <a:t> – Grundpass: Vad är en åskådare? </a:t>
            </a:r>
          </a:p>
          <a:p>
            <a:pPr marL="0" lvl="0" indent="0">
              <a:buFont typeface="+mj-lt"/>
              <a:buNone/>
            </a:pPr>
            <a:r>
              <a:rPr lang="sv-SE" b="0" dirty="0"/>
              <a:t>2. Vad är en åskådare? </a:t>
            </a:r>
          </a:p>
          <a:p>
            <a:pPr marL="0" lvl="0" indent="0">
              <a:buFont typeface="+mj-lt"/>
              <a:buNone/>
            </a:pPr>
            <a:r>
              <a:rPr lang="sv-SE" b="0" dirty="0"/>
              <a:t>3. Vad gör det svårt och lätt?</a:t>
            </a:r>
          </a:p>
          <a:p>
            <a:pPr marL="0" lvl="0" indent="0">
              <a:buFont typeface="+mj-lt"/>
              <a:buNone/>
            </a:pPr>
            <a:r>
              <a:rPr lang="sv-SE" b="0" dirty="0"/>
              <a:t>4. Hitta lösningar</a:t>
            </a:r>
          </a:p>
          <a:p>
            <a:pPr marL="0" indent="0">
              <a:buFont typeface="+mj-lt"/>
              <a:buNone/>
            </a:pPr>
            <a:endParaRPr lang="sv-SE" b="0" dirty="0"/>
          </a:p>
          <a:p>
            <a:pPr marL="0" indent="0">
              <a:buFont typeface="+mj-lt"/>
              <a:buNone/>
            </a:pPr>
            <a:r>
              <a:rPr lang="sv-SE" b="1" dirty="0"/>
              <a:t>Högstadiet</a:t>
            </a:r>
            <a:r>
              <a:rPr lang="sv-SE" b="0" dirty="0"/>
              <a:t> – Grundpass: Vad är en åskådare? </a:t>
            </a:r>
          </a:p>
          <a:p>
            <a:pPr marL="0" indent="0">
              <a:buFont typeface="+mj-lt"/>
              <a:buNone/>
            </a:pPr>
            <a:r>
              <a:rPr lang="sv-SE" b="0" dirty="0"/>
              <a:t>2. Film: Agnes</a:t>
            </a:r>
          </a:p>
          <a:p>
            <a:pPr marL="0" indent="0">
              <a:buFont typeface="+mj-lt"/>
              <a:buNone/>
            </a:pPr>
            <a:r>
              <a:rPr lang="sv-SE" b="0" dirty="0"/>
              <a:t>3. Samtal om åskådaransvar</a:t>
            </a:r>
          </a:p>
          <a:p>
            <a:pPr marL="0" indent="0">
              <a:buFont typeface="+mj-lt"/>
              <a:buNone/>
            </a:pPr>
            <a:endParaRPr lang="sv-SE" b="0" dirty="0"/>
          </a:p>
          <a:p>
            <a:pPr marL="0" indent="0">
              <a:buFont typeface="+mj-lt"/>
              <a:buNone/>
            </a:pPr>
            <a:r>
              <a:rPr lang="sv-SE" b="1" dirty="0"/>
              <a:t>Gymnasiet </a:t>
            </a:r>
            <a:r>
              <a:rPr lang="sv-SE" b="0" dirty="0"/>
              <a:t>– Grundpass: Aktiva åskådare</a:t>
            </a:r>
          </a:p>
          <a:p>
            <a:pPr marL="0" indent="0">
              <a:buFont typeface="+mj-lt"/>
              <a:buNone/>
            </a:pPr>
            <a:r>
              <a:rPr lang="sv-SE" b="0" dirty="0"/>
              <a:t>2. Film: Jonna </a:t>
            </a:r>
          </a:p>
          <a:p>
            <a:pPr marL="0" indent="0">
              <a:buFont typeface="+mj-lt"/>
              <a:buNone/>
            </a:pPr>
            <a:r>
              <a:rPr lang="sv-SE" b="0" dirty="0"/>
              <a:t>3. Samtal om åskådaransvar</a:t>
            </a:r>
          </a:p>
          <a:p>
            <a:pPr marL="0" indent="0">
              <a:buFont typeface="+mj-lt"/>
              <a:buNone/>
            </a:pPr>
            <a:endParaRPr lang="sv-SE" b="0" dirty="0"/>
          </a:p>
          <a:p>
            <a:pPr marL="0" indent="0">
              <a:buFont typeface="+mj-lt"/>
              <a:buNone/>
            </a:pPr>
            <a:endParaRPr lang="sv-SE" b="0" dirty="0"/>
          </a:p>
          <a:p>
            <a:pPr marL="685800" lvl="1" indent="-228600">
              <a:buFont typeface="Arial" panose="020B0604020202020204" pitchFamily="34" charset="0"/>
              <a:buChar char="•"/>
            </a:pPr>
            <a:endParaRPr lang="sv-SE" dirty="0"/>
          </a:p>
          <a:p>
            <a:pPr marL="457200" lvl="1" indent="0">
              <a:buFont typeface="Arial" panose="020B0604020202020204" pitchFamily="34" charset="0"/>
              <a:buNone/>
            </a:pPr>
            <a:endParaRPr lang="sv-SE" dirty="0"/>
          </a:p>
          <a:p>
            <a:pPr marL="457200" lvl="1" indent="0">
              <a:buFont typeface="Arial" panose="020B0604020202020204" pitchFamily="34" charset="0"/>
              <a:buNone/>
            </a:pPr>
            <a:endParaRPr lang="sv-SE"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61</a:t>
            </a:fld>
            <a:endParaRPr lang="sv-SE"/>
          </a:p>
        </p:txBody>
      </p:sp>
    </p:spTree>
    <p:extLst>
      <p:ext uri="{BB962C8B-B14F-4D97-AF65-F5344CB8AC3E}">
        <p14:creationId xmlns:p14="http://schemas.microsoft.com/office/powerpoint/2010/main" val="1205520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kring övningen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62</a:t>
            </a:fld>
            <a:endParaRPr lang="sv-SE"/>
          </a:p>
        </p:txBody>
      </p:sp>
    </p:spTree>
    <p:extLst>
      <p:ext uri="{BB962C8B-B14F-4D97-AF65-F5344CB8AC3E}">
        <p14:creationId xmlns:p14="http://schemas.microsoft.com/office/powerpoint/2010/main" val="2508763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Paus</a:t>
            </a:r>
            <a:r>
              <a:rPr lang="sv-SE" dirty="0"/>
              <a:t> – </a:t>
            </a:r>
            <a:r>
              <a:rPr lang="sv-SE" b="0" dirty="0"/>
              <a:t>10.45-11.00 </a:t>
            </a:r>
            <a:r>
              <a:rPr lang="sv-SE" b="0" baseline="0" dirty="0"/>
              <a:t>(15 min)</a:t>
            </a: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63</a:t>
            </a:fld>
            <a:endParaRPr lang="sv-SE"/>
          </a:p>
        </p:txBody>
      </p:sp>
    </p:spTree>
    <p:extLst>
      <p:ext uri="{BB962C8B-B14F-4D97-AF65-F5344CB8AC3E}">
        <p14:creationId xmlns:p14="http://schemas.microsoft.com/office/powerpoint/2010/main" val="940940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våld? </a:t>
            </a:r>
            <a:r>
              <a:rPr lang="sv-SE" b="0" dirty="0"/>
              <a:t>– 11.00-12.00 </a:t>
            </a:r>
            <a:r>
              <a:rPr lang="sv-SE" b="0" baseline="0" dirty="0"/>
              <a:t>(60 min)</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våld? </a:t>
            </a:r>
          </a:p>
          <a:p>
            <a:pPr marL="685800" lvl="1" indent="-228600">
              <a:buFont typeface="Arial" panose="020B0604020202020204" pitchFamily="34" charset="0"/>
              <a:buChar char="•"/>
            </a:pPr>
            <a:r>
              <a:rPr lang="sv-SE" dirty="0"/>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228600" indent="-228600">
              <a:buFont typeface="+mj-lt"/>
              <a:buAutoNum type="arabicPeriod"/>
            </a:pPr>
            <a:endParaRPr lang="sv-SE" dirty="0"/>
          </a:p>
          <a:p>
            <a:endParaRPr lang="sv-SE" dirty="0"/>
          </a:p>
          <a:p>
            <a:pPr marL="0" indent="0">
              <a:buFont typeface="+mj-lt"/>
              <a:buNone/>
            </a:pPr>
            <a:endParaRPr lang="sv-SE" b="0"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64</a:t>
            </a:fld>
            <a:endParaRPr lang="sv-SE"/>
          </a:p>
        </p:txBody>
      </p:sp>
    </p:spTree>
    <p:extLst>
      <p:ext uri="{BB962C8B-B14F-4D97-AF65-F5344CB8AC3E}">
        <p14:creationId xmlns:p14="http://schemas.microsoft.com/office/powerpoint/2010/main" val="27860841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Grundpass: Vad är våld? </a:t>
            </a:r>
            <a:r>
              <a:rPr lang="sv-SE" b="0" dirty="0"/>
              <a:t>– 11.00-12.00 </a:t>
            </a:r>
            <a:r>
              <a:rPr lang="sv-SE" b="0" baseline="0" dirty="0"/>
              <a:t>(60 min)</a:t>
            </a:r>
            <a:endParaRPr lang="sv-SE" b="0" dirty="0"/>
          </a:p>
          <a:p>
            <a:endParaRPr lang="sv-SE" dirty="0"/>
          </a:p>
          <a:p>
            <a:r>
              <a:rPr lang="sv-SE" dirty="0"/>
              <a:t>Att göra:</a:t>
            </a:r>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våld? </a:t>
            </a:r>
          </a:p>
          <a:p>
            <a:pPr marL="685800" lvl="1" indent="-228600">
              <a:buFont typeface="Arial" panose="020B0604020202020204" pitchFamily="34" charset="0"/>
              <a:buChar char="•"/>
            </a:pPr>
            <a:r>
              <a:rPr lang="sv-SE" dirty="0"/>
              <a:t>Så här ser strukturen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indent="0">
              <a:buFont typeface="+mj-lt"/>
              <a:buNone/>
            </a:pPr>
            <a:endParaRPr lang="sv-SE" b="0"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65</a:t>
            </a:fld>
            <a:endParaRPr lang="sv-SE"/>
          </a:p>
        </p:txBody>
      </p:sp>
    </p:spTree>
    <p:extLst>
      <p:ext uri="{BB962C8B-B14F-4D97-AF65-F5344CB8AC3E}">
        <p14:creationId xmlns:p14="http://schemas.microsoft.com/office/powerpoint/2010/main" val="40270820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b="1" dirty="0"/>
          </a:p>
          <a:p>
            <a:pPr marL="228600" indent="-228600">
              <a:buFont typeface="+mj-lt"/>
              <a:buAutoNum type="arabicPeriod"/>
            </a:pPr>
            <a:r>
              <a:rPr lang="sv-SE" b="0" dirty="0"/>
              <a:t>Genomför övningen via www.mvpsverige.se:</a:t>
            </a:r>
          </a:p>
          <a:p>
            <a:pPr marL="228600" indent="-228600">
              <a:buFont typeface="+mj-lt"/>
              <a:buAutoNum type="arabicPeriod"/>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Mellanstadiet</a:t>
            </a:r>
            <a:r>
              <a:rPr lang="sv-SE" b="0" dirty="0"/>
              <a:t> – Grundpass: Vad är våld? </a:t>
            </a:r>
          </a:p>
          <a:p>
            <a:pPr marL="0" lvl="0" indent="0">
              <a:buFont typeface="+mj-lt"/>
              <a:buNone/>
            </a:pPr>
            <a:r>
              <a:rPr lang="sv-SE" b="0" dirty="0"/>
              <a:t>2. Personlig berättelse</a:t>
            </a:r>
          </a:p>
          <a:p>
            <a:pPr marL="0" lvl="0" indent="0">
              <a:buFont typeface="+mj-lt"/>
              <a:buNone/>
            </a:pPr>
            <a:r>
              <a:rPr lang="sv-SE" b="0" dirty="0"/>
              <a:t>3. Bredda bilden av våld</a:t>
            </a:r>
          </a:p>
          <a:p>
            <a:pPr marL="0" lvl="0" indent="0">
              <a:buFont typeface="+mj-lt"/>
              <a:buNone/>
            </a:pPr>
            <a:r>
              <a:rPr lang="sv-SE" b="0" dirty="0"/>
              <a:t>4. Våldspyramiden</a:t>
            </a:r>
          </a:p>
          <a:p>
            <a:pPr marL="0" indent="0">
              <a:buFont typeface="+mj-lt"/>
              <a:buNone/>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Högstadiet</a:t>
            </a:r>
            <a:r>
              <a:rPr lang="sv-SE" b="0" dirty="0"/>
              <a:t> – Grundpass: Vad är våld? </a:t>
            </a:r>
          </a:p>
          <a:p>
            <a:pPr marL="0" indent="0">
              <a:buFont typeface="+mj-lt"/>
              <a:buNone/>
            </a:pPr>
            <a:r>
              <a:rPr lang="sv-SE" b="0" dirty="0"/>
              <a:t>2. Personlig berättelse</a:t>
            </a:r>
          </a:p>
          <a:p>
            <a:pPr marL="0" indent="0">
              <a:buFont typeface="+mj-lt"/>
              <a:buNone/>
            </a:pPr>
            <a:r>
              <a:rPr lang="sv-SE" b="0" dirty="0"/>
              <a:t>3. Definiera våld</a:t>
            </a:r>
          </a:p>
          <a:p>
            <a:pPr marL="0" indent="0">
              <a:buFont typeface="+mj-lt"/>
              <a:buNone/>
            </a:pPr>
            <a:endParaRPr lang="sv-SE"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Gymnasiet </a:t>
            </a:r>
            <a:r>
              <a:rPr lang="sv-SE" b="0" dirty="0"/>
              <a:t>– Grundpass: Vad är våld? </a:t>
            </a:r>
          </a:p>
          <a:p>
            <a:pPr marL="0" indent="0">
              <a:buFont typeface="+mj-lt"/>
              <a:buNone/>
            </a:pPr>
            <a:r>
              <a:rPr lang="sv-SE" b="0" dirty="0"/>
              <a:t>2. Personlig berättelse</a:t>
            </a:r>
          </a:p>
          <a:p>
            <a:pPr marL="0" indent="0">
              <a:buFont typeface="+mj-lt"/>
              <a:buNone/>
            </a:pPr>
            <a:r>
              <a:rPr lang="sv-SE" b="0" dirty="0"/>
              <a:t>3. Definition av våld</a:t>
            </a:r>
          </a:p>
          <a:p>
            <a:pPr marL="0" indent="0">
              <a:buFont typeface="+mj-lt"/>
              <a:buNone/>
            </a:pPr>
            <a:endParaRPr lang="sv-SE" b="0" dirty="0"/>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66</a:t>
            </a:fld>
            <a:endParaRPr lang="sv-SE"/>
          </a:p>
        </p:txBody>
      </p:sp>
    </p:spTree>
    <p:extLst>
      <p:ext uri="{BB962C8B-B14F-4D97-AF65-F5344CB8AC3E}">
        <p14:creationId xmlns:p14="http://schemas.microsoft.com/office/powerpoint/2010/main" val="1446597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kring övningen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149C067B-9CE4-1A4B-8AE5-B35BE213FF10}" type="slidenum">
              <a:rPr lang="sv-SE" smtClean="0"/>
              <a:t>67</a:t>
            </a:fld>
            <a:endParaRPr lang="sv-SE"/>
          </a:p>
        </p:txBody>
      </p:sp>
    </p:spTree>
    <p:extLst>
      <p:ext uri="{BB962C8B-B14F-4D97-AF65-F5344CB8AC3E}">
        <p14:creationId xmlns:p14="http://schemas.microsoft.com/office/powerpoint/2010/main" val="511834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Lunch</a:t>
            </a:r>
            <a:r>
              <a:rPr lang="sv-SE"/>
              <a:t> – 12.00-13.00 </a:t>
            </a:r>
            <a:r>
              <a:rPr lang="sv-SE" b="0" baseline="0"/>
              <a:t>(60 min)</a:t>
            </a:r>
            <a:endParaRPr lang="sv-SE" b="0"/>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a:p>
        </p:txBody>
      </p:sp>
      <p:sp>
        <p:nvSpPr>
          <p:cNvPr id="4" name="Platshållare för bildnummer 3"/>
          <p:cNvSpPr>
            <a:spLocks noGrp="1"/>
          </p:cNvSpPr>
          <p:nvPr>
            <p:ph type="sldNum" sz="quarter" idx="5"/>
          </p:nvPr>
        </p:nvSpPr>
        <p:spPr/>
        <p:txBody>
          <a:bodyPr/>
          <a:lstStyle/>
          <a:p>
            <a:fld id="{149C067B-9CE4-1A4B-8AE5-B35BE213FF10}" type="slidenum">
              <a:rPr lang="sv-SE" smtClean="0"/>
              <a:t>68</a:t>
            </a:fld>
            <a:endParaRPr lang="sv-SE"/>
          </a:p>
        </p:txBody>
      </p:sp>
    </p:spTree>
    <p:extLst>
      <p:ext uri="{BB962C8B-B14F-4D97-AF65-F5344CB8AC3E}">
        <p14:creationId xmlns:p14="http://schemas.microsoft.com/office/powerpoint/2010/main" val="3380198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46313" rtl="0" eaLnBrk="1" fontAlgn="auto" latinLnBrk="0" hangingPunct="1">
              <a:lnSpc>
                <a:spcPct val="100000"/>
              </a:lnSpc>
              <a:spcBef>
                <a:spcPts val="0"/>
              </a:spcBef>
              <a:spcAft>
                <a:spcPts val="0"/>
              </a:spcAft>
              <a:buClrTx/>
              <a:buSzTx/>
              <a:buFontTx/>
              <a:buNone/>
              <a:tabLst/>
              <a:defRPr/>
            </a:pPr>
            <a:r>
              <a:rPr lang="sv-SE" b="1"/>
              <a:t>Lilla rummet </a:t>
            </a:r>
            <a:r>
              <a:rPr lang="sv-SE"/>
              <a:t>– 13.00-13.25 </a:t>
            </a:r>
            <a:r>
              <a:rPr lang="sv-SE" b="0" baseline="0"/>
              <a:t>(2</a:t>
            </a:r>
            <a:r>
              <a:rPr lang="sv-SE" b="0" u="none" baseline="0"/>
              <a:t>5</a:t>
            </a:r>
            <a:r>
              <a:rPr lang="sv-SE" b="0" baseline="0"/>
              <a:t> min)</a:t>
            </a:r>
            <a:endParaRPr lang="sv-SE"/>
          </a:p>
          <a:p>
            <a:pPr defTabSz="946313">
              <a:defRPr/>
            </a:pPr>
            <a:endParaRPr lang="sv-SE"/>
          </a:p>
          <a:p>
            <a:pPr defTabSz="946313">
              <a:defRPr/>
            </a:pPr>
            <a:r>
              <a:rPr lang="sv-SE"/>
              <a:t>Att göra:</a:t>
            </a:r>
          </a:p>
          <a:p>
            <a:pPr marL="228600" indent="-228600" defTabSz="946313">
              <a:buFont typeface="+mj-lt"/>
              <a:buAutoNum type="arabicPeriod"/>
              <a:defRPr/>
            </a:pPr>
            <a:r>
              <a:rPr lang="sv-SE"/>
              <a:t>Förmedla: </a:t>
            </a:r>
          </a:p>
          <a:p>
            <a:pPr marL="685800" lvl="1" indent="-228600" defTabSz="946313">
              <a:buFont typeface="Arial" panose="020B0604020202020204" pitchFamily="34" charset="0"/>
              <a:buChar char="•"/>
              <a:defRPr/>
            </a:pPr>
            <a:r>
              <a:rPr lang="sv-SE"/>
              <a:t>Nu ska vi göra en självreflektionsövning.</a:t>
            </a:r>
          </a:p>
          <a:p>
            <a:pPr marL="685800" lvl="1" indent="-228600" defTabSz="946313">
              <a:buFont typeface="Arial" panose="020B0604020202020204" pitchFamily="34" charset="0"/>
              <a:buChar char="•"/>
              <a:defRPr/>
            </a:pPr>
            <a:r>
              <a:rPr lang="sv-SE">
                <a:latin typeface="+mn-lt"/>
              </a:rPr>
              <a:t>Denna övning görs</a:t>
            </a:r>
            <a:r>
              <a:rPr lang="sv-SE" baseline="0">
                <a:latin typeface="+mn-lt"/>
              </a:rPr>
              <a:t> inte med elever.</a:t>
            </a:r>
          </a:p>
          <a:p>
            <a:pPr marL="228600" indent="-228600" defTabSz="946313">
              <a:buFont typeface="+mj-lt"/>
              <a:buAutoNum type="arabicPeriod"/>
              <a:defRPr/>
            </a:pPr>
            <a:endParaRPr lang="sv-SE" baseline="0">
              <a:latin typeface="+mn-lt"/>
            </a:endParaRPr>
          </a:p>
          <a:p>
            <a:pPr marL="228600" indent="-228600" defTabSz="946313">
              <a:buFont typeface="+mj-lt"/>
              <a:buAutoNum type="arabicPeriod"/>
              <a:defRPr/>
            </a:pPr>
            <a:endParaRPr lang="sv-SE" baseline="0">
              <a:latin typeface="+mn-lt"/>
            </a:endParaRPr>
          </a:p>
          <a:p>
            <a:pPr marL="228600" indent="-228600" defTabSz="946313">
              <a:buFont typeface="+mj-lt"/>
              <a:buAutoNum type="arabicPeriod"/>
              <a:defRPr/>
            </a:pPr>
            <a:endParaRPr lang="sv-SE" baseline="0">
              <a:latin typeface="+mn-lt"/>
            </a:endParaRPr>
          </a:p>
          <a:p>
            <a:pPr marL="228600" indent="-228600" defTabSz="946313">
              <a:buFont typeface="+mj-lt"/>
              <a:buAutoNum type="arabicPeriod"/>
              <a:defRPr/>
            </a:pPr>
            <a:endParaRPr lang="sv-SE" baseline="0">
              <a:latin typeface="+mn-lt"/>
            </a:endParaRP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69</a:t>
            </a:fld>
            <a:endParaRPr lang="sv-SE"/>
          </a:p>
        </p:txBody>
      </p:sp>
    </p:spTree>
    <p:extLst>
      <p:ext uri="{BB962C8B-B14F-4D97-AF65-F5344CB8AC3E}">
        <p14:creationId xmlns:p14="http://schemas.microsoft.com/office/powerpoint/2010/main" val="229267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sz="1200" b="0" kern="1200" dirty="0">
                <a:solidFill>
                  <a:schemeClr val="tx1"/>
                </a:solidFill>
                <a:effectLst/>
                <a:highlight>
                  <a:srgbClr val="FF0000"/>
                </a:highlight>
                <a:latin typeface="+mn-lt"/>
                <a:ea typeface="+mn-ea"/>
                <a:cs typeface="+mn-cs"/>
              </a:rPr>
              <a:t>Förmedla:</a:t>
            </a:r>
          </a:p>
          <a:p>
            <a:pPr marL="228600" indent="-228600">
              <a:buFont typeface="+mj-lt"/>
              <a:buAutoNum type="arabicPeriod"/>
            </a:pPr>
            <a:r>
              <a:rPr lang="sv-SE" dirty="0"/>
              <a:t>MÄN äger och utvecklar MVP, och har arbetat med att anpassa metoden till en svensk kontext sedan 2012.</a:t>
            </a:r>
          </a:p>
          <a:p>
            <a:pPr marL="228600" indent="-228600">
              <a:buFont typeface="+mj-lt"/>
              <a:buAutoNum type="arabicPeriod"/>
            </a:pPr>
            <a:r>
              <a:rPr lang="sv-SE" dirty="0"/>
              <a:t>I dag finns MVP i tre versioner, anpassat utifrån att arbeta förebyggande i:</a:t>
            </a:r>
          </a:p>
          <a:p>
            <a:pPr marL="685800" lvl="1" indent="-228600">
              <a:buFont typeface="Arial" panose="020B0604020202020204" pitchFamily="34" charset="0"/>
              <a:buChar char="•"/>
            </a:pPr>
            <a:r>
              <a:rPr lang="sv-SE" dirty="0"/>
              <a:t>skola</a:t>
            </a:r>
          </a:p>
          <a:p>
            <a:pPr marL="685800" lvl="1" indent="-228600">
              <a:buFont typeface="Arial" panose="020B0604020202020204" pitchFamily="34" charset="0"/>
              <a:buChar char="•"/>
            </a:pPr>
            <a:r>
              <a:rPr lang="sv-SE" dirty="0"/>
              <a:t>öppen fritidsverksamhet </a:t>
            </a:r>
          </a:p>
          <a:p>
            <a:pPr marL="685800" lvl="1" indent="-228600">
              <a:buFont typeface="Arial" panose="020B0604020202020204" pitchFamily="34" charset="0"/>
              <a:buChar char="•"/>
            </a:pPr>
            <a:r>
              <a:rPr lang="sv-SE"/>
              <a:t>arbetsplats</a:t>
            </a:r>
            <a:endParaRPr lang="sv-SE" sz="1200" b="0" kern="1200" dirty="0">
              <a:solidFill>
                <a:schemeClr val="tx1"/>
              </a:solidFill>
              <a:effectLst/>
              <a:highlight>
                <a:srgbClr val="FF0000"/>
              </a:highligh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B963AE1F-56DA-5141-8041-33060721ADEB}" type="slidenum">
              <a:rPr lang="sv-SE" smtClean="0"/>
              <a:t>7</a:t>
            </a:fld>
            <a:endParaRPr lang="sv-SE"/>
          </a:p>
        </p:txBody>
      </p:sp>
    </p:spTree>
    <p:extLst>
      <p:ext uri="{BB962C8B-B14F-4D97-AF65-F5344CB8AC3E}">
        <p14:creationId xmlns:p14="http://schemas.microsoft.com/office/powerpoint/2010/main" val="42444186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Att göra:</a:t>
            </a:r>
          </a:p>
          <a:p>
            <a:pPr marL="228600" indent="-228600">
              <a:buFont typeface="+mj-lt"/>
              <a:buAutoNum type="arabicPeriod"/>
            </a:pPr>
            <a:r>
              <a:rPr lang="sv-SE" dirty="0">
                <a:latin typeface="+mn-lt"/>
              </a:rPr>
              <a:t>Gå igenom skillnaden på stora och lilla rummet.</a:t>
            </a:r>
          </a:p>
          <a:p>
            <a:endParaRPr lang="sv-SE" dirty="0">
              <a:latin typeface="+mn-lt"/>
            </a:endParaRPr>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a:buFont typeface="+mj-lt"/>
              <a:buAutoNum type="arabicPeriod"/>
            </a:pPr>
            <a:r>
              <a:rPr lang="sv-SE" dirty="0">
                <a:latin typeface="+mn-lt"/>
              </a:rPr>
              <a:t>Hittills har vi till stor del befunnit oss i Stora rummet. Där pratar vi på en strukturell och samhällelig nivå. </a:t>
            </a:r>
          </a:p>
          <a:p>
            <a:pPr marL="228600" indent="-228600">
              <a:buFont typeface="+mj-lt"/>
              <a:buAutoNum type="arabicPeriod"/>
            </a:pPr>
            <a:r>
              <a:rPr lang="sv-SE" dirty="0">
                <a:latin typeface="+mn-lt"/>
              </a:rPr>
              <a:t>I stora rummet hamnar diskussionerna ofta i övergripande mönster, förklaringar och i tankar om hur vi begripliggör världen. </a:t>
            </a:r>
          </a:p>
          <a:p>
            <a:pPr marL="228600" indent="-228600">
              <a:buFont typeface="+mj-lt"/>
              <a:buAutoNum type="arabicPeriod"/>
            </a:pPr>
            <a:r>
              <a:rPr lang="sv-SE" dirty="0">
                <a:latin typeface="+mn-lt"/>
              </a:rPr>
              <a:t>Vi befinner oss ofta i Stora rummet, kanske framförallt i professionella sammanhang. </a:t>
            </a:r>
          </a:p>
          <a:p>
            <a:pPr marL="228600" indent="-228600">
              <a:buFont typeface="+mj-lt"/>
              <a:buAutoNum type="arabicPeriod"/>
            </a:pPr>
            <a:r>
              <a:rPr lang="sv-SE" dirty="0">
                <a:latin typeface="+mn-lt"/>
              </a:rPr>
              <a:t>Nu kommer vi att kliva in i Lilla rummet och där är fokus snarare i det personliga och känslomässiga.</a:t>
            </a:r>
          </a:p>
          <a:p>
            <a:pPr marL="228600" indent="-228600">
              <a:buFont typeface="+mj-lt"/>
              <a:buAutoNum type="arabicPeriod"/>
            </a:pPr>
            <a:endParaRPr lang="sv-SE" dirty="0">
              <a:latin typeface="+mn-lt"/>
            </a:endParaRPr>
          </a:p>
          <a:p>
            <a:pPr marL="228600" indent="-228600">
              <a:buFont typeface="+mj-lt"/>
              <a:buAutoNum type="arabicPeriod"/>
            </a:pPr>
            <a:endParaRPr lang="sv-SE" dirty="0">
              <a:latin typeface="+mn-lt"/>
            </a:endParaRPr>
          </a:p>
          <a:p>
            <a:endParaRPr lang="sv-SE" dirty="0">
              <a:latin typeface="+mn-lt"/>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70</a:t>
            </a:fld>
            <a:endParaRPr lang="sv-SE"/>
          </a:p>
        </p:txBody>
      </p:sp>
    </p:spTree>
    <p:extLst>
      <p:ext uri="{BB962C8B-B14F-4D97-AF65-F5344CB8AC3E}">
        <p14:creationId xmlns:p14="http://schemas.microsoft.com/office/powerpoint/2010/main" val="5799058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indent="-228600">
              <a:buFont typeface="+mj-lt"/>
              <a:buAutoNum type="arabicPeriod"/>
            </a:pPr>
            <a:r>
              <a:rPr lang="sv-SE"/>
              <a:t>Gå igenom Lilla rummets form. </a:t>
            </a:r>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71</a:t>
            </a:fld>
            <a:endParaRPr lang="sv-SE"/>
          </a:p>
        </p:txBody>
      </p:sp>
    </p:spTree>
    <p:extLst>
      <p:ext uri="{BB962C8B-B14F-4D97-AF65-F5344CB8AC3E}">
        <p14:creationId xmlns:p14="http://schemas.microsoft.com/office/powerpoint/2010/main" val="34019763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a:t>Att göra:</a:t>
            </a:r>
          </a:p>
          <a:p>
            <a:pPr marL="228600" indent="-228600">
              <a:buFont typeface="+mj-lt"/>
              <a:buAutoNum type="arabicPeriod"/>
            </a:pPr>
            <a:r>
              <a:rPr lang="sv-SE"/>
              <a:t>Gå igenom Lilla rummets regler.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Tipsa deltagarna om att fota av reglerna.</a:t>
            </a:r>
          </a:p>
          <a:p>
            <a:pPr marL="228600" indent="-228600">
              <a:buFont typeface="+mj-lt"/>
              <a:buAutoNum type="arabicPeriod"/>
            </a:pPr>
            <a:endParaRPr lang="sv-SE"/>
          </a:p>
          <a:p>
            <a:pPr marL="228600" indent="-228600">
              <a:buFont typeface="+mj-lt"/>
              <a:buAutoNum type="arabicPeriod"/>
            </a:pPr>
            <a:endParaRPr lang="sv-SE"/>
          </a:p>
          <a:p>
            <a:pPr marL="228600" indent="-228600">
              <a:buFont typeface="+mj-lt"/>
              <a:buAutoNum type="arabicPeriod"/>
            </a:pP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72</a:t>
            </a:fld>
            <a:endParaRPr lang="sv-SE"/>
          </a:p>
        </p:txBody>
      </p:sp>
    </p:spTree>
    <p:extLst>
      <p:ext uri="{BB962C8B-B14F-4D97-AF65-F5344CB8AC3E}">
        <p14:creationId xmlns:p14="http://schemas.microsoft.com/office/powerpoint/2010/main" val="22334230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Presentera frågeställningen.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En utbildare</a:t>
            </a:r>
            <a:r>
              <a:rPr lang="x-none"/>
              <a:t> dela</a:t>
            </a:r>
            <a:r>
              <a:rPr lang="sv-SE"/>
              <a:t>r</a:t>
            </a:r>
            <a:r>
              <a:rPr lang="x-none"/>
              <a:t> </a:t>
            </a:r>
            <a:r>
              <a:rPr lang="sv-SE"/>
              <a:t>en </a:t>
            </a:r>
            <a:r>
              <a:rPr lang="x-none"/>
              <a:t>berättelse</a:t>
            </a:r>
            <a:r>
              <a:rPr lang="sv-SE"/>
              <a:t> i helgrupp.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Dela in deltagarna i grupper om 3 (max 4) personer.  </a:t>
            </a:r>
          </a:p>
          <a:p>
            <a:pPr marL="228600" indent="-228600">
              <a:buFont typeface="+mj-lt"/>
              <a:buAutoNum type="arabicPeriod"/>
            </a:pPr>
            <a:r>
              <a:rPr lang="sv-SE"/>
              <a:t>Be deltagarna sätta sig i sina grupper och påbörja övningen. </a:t>
            </a:r>
          </a:p>
          <a:p>
            <a:pPr marL="228600" indent="-228600">
              <a:buFont typeface="+mj-lt"/>
              <a:buAutoNum type="arabicPeriod"/>
            </a:pP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73</a:t>
            </a:fld>
            <a:endParaRPr lang="sv-SE"/>
          </a:p>
        </p:txBody>
      </p:sp>
    </p:spTree>
    <p:extLst>
      <p:ext uri="{BB962C8B-B14F-4D97-AF65-F5344CB8AC3E}">
        <p14:creationId xmlns:p14="http://schemas.microsoft.com/office/powerpoint/2010/main" val="955611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dirty="0"/>
              <a:t>Att göra:</a:t>
            </a:r>
          </a:p>
          <a:p>
            <a:pPr marL="228600" indent="-228600">
              <a:buFont typeface="+mj-lt"/>
              <a:buAutoNum type="arabicPeriod"/>
            </a:pPr>
            <a:r>
              <a:rPr lang="sv-SE" dirty="0"/>
              <a:t>Fråga: </a:t>
            </a:r>
          </a:p>
          <a:p>
            <a:pPr marL="685800" lvl="1" indent="-228600">
              <a:buFont typeface="Arial" panose="020B0604020202020204" pitchFamily="34" charset="0"/>
              <a:buChar char="•"/>
            </a:pPr>
            <a:r>
              <a:rPr lang="sv-SE" dirty="0"/>
              <a:t>Hur det kändes att göra det här?</a:t>
            </a:r>
          </a:p>
          <a:p>
            <a:pPr marL="685800" lvl="1" indent="-228600">
              <a:buFont typeface="Arial" panose="020B0604020202020204" pitchFamily="34" charset="0"/>
              <a:buChar char="•"/>
            </a:pPr>
            <a:r>
              <a:rPr lang="sv-SE" dirty="0"/>
              <a:t>Varför tror ni att vi gör den här övningen?</a:t>
            </a:r>
          </a:p>
          <a:p>
            <a:endParaRPr lang="sv-SE" dirty="0"/>
          </a:p>
          <a:p>
            <a:r>
              <a:rPr lang="sv-SE" sz="12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u="none" dirty="0"/>
              <a:t>Stöd till ledaren: </a:t>
            </a:r>
          </a:p>
          <a:p>
            <a:pPr marL="228600" indent="-228600" defTabSz="946313">
              <a:buFont typeface="+mj-lt"/>
              <a:buAutoNum type="arabicPeriod"/>
              <a:defRPr/>
            </a:pPr>
            <a:r>
              <a:rPr lang="sv-SE" baseline="0" dirty="0">
                <a:latin typeface="+mn-lt"/>
              </a:rPr>
              <a:t>Syftet med övningen är att få reflektera kring sina egna erfarenheter av våld och lyssna på andras.</a:t>
            </a:r>
          </a:p>
          <a:p>
            <a:pPr marL="228600" indent="-228600" defTabSz="946313">
              <a:buFont typeface="+mj-lt"/>
              <a:buAutoNum type="arabicPeriod"/>
              <a:defRPr/>
            </a:pPr>
            <a:r>
              <a:rPr lang="sv-SE" baseline="0" dirty="0">
                <a:latin typeface="+mn-lt"/>
              </a:rPr>
              <a:t>Övningen synliggör att erfarenheter av våld är vanligt och att de ofta finns i rummet.</a:t>
            </a:r>
          </a:p>
          <a:p>
            <a:pPr marL="228600" indent="-228600" defTabSz="946313">
              <a:buFont typeface="+mj-lt"/>
              <a:buAutoNum type="arabicPeriod"/>
              <a:defRPr/>
            </a:pPr>
            <a:r>
              <a:rPr lang="sv-SE" baseline="0" dirty="0">
                <a:latin typeface="+mn-lt"/>
              </a:rPr>
              <a:t>Det är viktigt att ha med sig när vi samtalar om våld med eleverna.  </a:t>
            </a:r>
          </a:p>
          <a:p>
            <a:endParaRPr lang="sv-SE" dirty="0"/>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74</a:t>
            </a:fld>
            <a:endParaRPr lang="sv-SE"/>
          </a:p>
        </p:txBody>
      </p:sp>
    </p:spTree>
    <p:extLst>
      <p:ext uri="{BB962C8B-B14F-4D97-AF65-F5344CB8AC3E}">
        <p14:creationId xmlns:p14="http://schemas.microsoft.com/office/powerpoint/2010/main" val="2098205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6386-384B-7EAA-0473-08CFF67A2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F30105-EFC9-FDA8-27A5-C21A6C29E2C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733D157-70C9-CF69-353A-309D32DA70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Bensträckare</a:t>
            </a:r>
            <a:r>
              <a:rPr lang="sv-SE"/>
              <a:t> – 13.25-13.30 </a:t>
            </a:r>
            <a:r>
              <a:rPr lang="sv-SE" b="0" baseline="0"/>
              <a:t>(5 min)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a:extLst>
              <a:ext uri="{FF2B5EF4-FFF2-40B4-BE49-F238E27FC236}">
                <a16:creationId xmlns:a16="http://schemas.microsoft.com/office/drawing/2014/main" id="{55C55274-1879-8AA1-A807-FBED4AD01F8D}"/>
              </a:ext>
            </a:extLst>
          </p:cNvPr>
          <p:cNvSpPr>
            <a:spLocks noGrp="1"/>
          </p:cNvSpPr>
          <p:nvPr>
            <p:ph type="sldNum" sz="quarter" idx="5"/>
          </p:nvPr>
        </p:nvSpPr>
        <p:spPr/>
        <p:txBody>
          <a:bodyPr/>
          <a:lstStyle/>
          <a:p>
            <a:fld id="{4DC01E4E-69F1-4149-85FE-E8F355F61696}" type="slidenum">
              <a:rPr lang="sv-SE" smtClean="0"/>
              <a:t>75</a:t>
            </a:fld>
            <a:endParaRPr lang="sv-SE"/>
          </a:p>
        </p:txBody>
      </p:sp>
    </p:spTree>
    <p:extLst>
      <p:ext uri="{BB962C8B-B14F-4D97-AF65-F5344CB8AC3E}">
        <p14:creationId xmlns:p14="http://schemas.microsoft.com/office/powerpoint/2010/main" val="3765317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Calibri" panose="020F0502020204030204" pitchFamily="34" charset="0"/>
                <a:ea typeface="+mn-ea"/>
                <a:cs typeface="Calibri" panose="020F0502020204030204" pitchFamily="34" charset="0"/>
                <a:sym typeface="Lucida Grande"/>
              </a:rPr>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a:t>Grundpass: Påhittade könsnormer </a:t>
            </a:r>
            <a:r>
              <a:rPr lang="sv-SE" b="0"/>
              <a:t>– 13.30-14.30 </a:t>
            </a:r>
            <a:r>
              <a:rPr lang="sv-SE" b="0" baseline="0"/>
              <a:t>(60 min)</a:t>
            </a:r>
            <a:endParaRPr lang="sv-SE" b="0"/>
          </a:p>
          <a:p>
            <a:endParaRPr lang="sv-SE"/>
          </a:p>
          <a:p>
            <a:r>
              <a:rPr lang="sv-SE"/>
              <a:t>Att göra:</a:t>
            </a:r>
          </a:p>
          <a:p>
            <a:pPr marL="228600" indent="-228600">
              <a:buFont typeface="+mj-lt"/>
              <a:buAutoNum type="arabicPeriod"/>
            </a:pPr>
            <a:r>
              <a:rPr lang="sv-SE"/>
              <a:t>Förmedla:</a:t>
            </a:r>
          </a:p>
          <a:p>
            <a:pPr marL="685800" lvl="1" indent="-228600">
              <a:buFont typeface="Arial" panose="020B0604020202020204" pitchFamily="34" charset="0"/>
              <a:buChar char="•"/>
            </a:pPr>
            <a:r>
              <a:rPr lang="sv-SE"/>
              <a:t>Nu ska vi genomföra delar av grundpasset: Påhittade könsnormer.</a:t>
            </a:r>
          </a:p>
          <a:p>
            <a:pPr marL="685800" lvl="1" indent="-228600">
              <a:buFont typeface="Arial" panose="020B0604020202020204" pitchFamily="34" charset="0"/>
              <a:buChar char="•"/>
            </a:pPr>
            <a:r>
              <a:rPr lang="sv-SE"/>
              <a:t>Så här ser strukturen ut.</a:t>
            </a:r>
          </a:p>
          <a:p>
            <a:pPr marL="228600" lvl="0" indent="-228600">
              <a:buFont typeface="+mj-lt"/>
              <a:buAutoNum type="arabicPeriod"/>
            </a:pPr>
            <a:r>
              <a:rPr lang="sv-SE" b="0"/>
              <a:t>Informera om att man i grundpasset före (Vad är normer?) pratar om normer mer generellt innan detta pass.</a:t>
            </a:r>
          </a:p>
          <a:p>
            <a:pPr marL="228600" indent="-228600">
              <a:buFont typeface="+mj-lt"/>
              <a:buAutoNum type="arabicPeriod"/>
            </a:pPr>
            <a:endParaRPr lang="sv-SE" b="0"/>
          </a:p>
        </p:txBody>
      </p:sp>
      <p:sp>
        <p:nvSpPr>
          <p:cNvPr id="4" name="Platshållare för bildnummer 3"/>
          <p:cNvSpPr>
            <a:spLocks noGrp="1"/>
          </p:cNvSpPr>
          <p:nvPr>
            <p:ph type="sldNum" sz="quarter" idx="5"/>
          </p:nvPr>
        </p:nvSpPr>
        <p:spPr/>
        <p:txBody>
          <a:bodyPr/>
          <a:lstStyle/>
          <a:p>
            <a:fld id="{4DC01E4E-69F1-4149-85FE-E8F355F61696}" type="slidenum">
              <a:rPr lang="sv-SE" smtClean="0"/>
              <a:t>76</a:t>
            </a:fld>
            <a:endParaRPr lang="sv-SE"/>
          </a:p>
        </p:txBody>
      </p:sp>
    </p:spTree>
    <p:extLst>
      <p:ext uri="{BB962C8B-B14F-4D97-AF65-F5344CB8AC3E}">
        <p14:creationId xmlns:p14="http://schemas.microsoft.com/office/powerpoint/2010/main" val="4102957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sym typeface="Wingdings" panose="05000000000000000000" pitchFamily="2" charset="2"/>
              </a:rPr>
              <a:t>HÖGSTADIET/GYMNASIET</a:t>
            </a:r>
          </a:p>
          <a:p>
            <a:r>
              <a:rPr lang="sv-SE" b="1" dirty="0"/>
              <a:t>Grundpass: Vad är könsnormer? </a:t>
            </a:r>
            <a:r>
              <a:rPr lang="sv-SE" b="0" dirty="0"/>
              <a:t>– 13.30-14.30 </a:t>
            </a:r>
            <a:r>
              <a:rPr lang="sv-SE" b="0" baseline="0" dirty="0"/>
              <a:t>(60 min)</a:t>
            </a:r>
            <a:endParaRPr lang="sv-SE" b="0" dirty="0"/>
          </a:p>
          <a:p>
            <a:endParaRPr lang="sv-SE" b="1" baseline="0" dirty="0">
              <a:sym typeface="Wingdings" panose="05000000000000000000" pitchFamily="2" charset="2"/>
            </a:endParaRPr>
          </a:p>
          <a:p>
            <a:r>
              <a:rPr lang="sv-SE" b="0" baseline="0" dirty="0">
                <a:sym typeface="Wingdings" panose="05000000000000000000" pitchFamily="2" charset="2"/>
              </a:rPr>
              <a:t>Att göra:</a:t>
            </a:r>
            <a:endParaRPr lang="sv-SE" b="0" dirty="0"/>
          </a:p>
          <a:p>
            <a:pPr marL="228600" indent="-228600">
              <a:buFont typeface="+mj-lt"/>
              <a:buAutoNum type="arabicPeriod"/>
            </a:pPr>
            <a:r>
              <a:rPr lang="sv-SE" dirty="0"/>
              <a:t>Förmedla:</a:t>
            </a:r>
          </a:p>
          <a:p>
            <a:pPr marL="685800" lvl="1" indent="-228600">
              <a:buFont typeface="Arial" panose="020B0604020202020204" pitchFamily="34" charset="0"/>
              <a:buChar char="•"/>
            </a:pPr>
            <a:r>
              <a:rPr lang="sv-SE" dirty="0"/>
              <a:t>Nu ska vi genomföra delar av grundpasset: Vad är könsnormer?</a:t>
            </a:r>
          </a:p>
          <a:p>
            <a:pPr marL="685800" lvl="1" indent="-228600">
              <a:buFont typeface="Arial" panose="020B0604020202020204" pitchFamily="34" charset="0"/>
              <a:buChar char="•"/>
            </a:pPr>
            <a:r>
              <a:rPr lang="sv-SE" dirty="0"/>
              <a:t>Så här ser strukturen ut.</a:t>
            </a:r>
            <a:endParaRPr lang="sv-SE"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Informera om att det finns ett temapass (Vad är normer?) som rekommenderas att genomföra innan detta pass, ifall </a:t>
            </a:r>
            <a:r>
              <a:rPr lang="sv-SE" sz="1200" b="0" i="0" kern="1200" dirty="0">
                <a:solidFill>
                  <a:schemeClr val="tx1"/>
                </a:solidFill>
                <a:effectLst/>
                <a:latin typeface="+mn-lt"/>
                <a:ea typeface="+mn-ea"/>
                <a:cs typeface="+mn-cs"/>
              </a:rPr>
              <a:t>gruppen inte pratat om normer tidigare.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77</a:t>
            </a:fld>
            <a:endParaRPr lang="sv-SE"/>
          </a:p>
        </p:txBody>
      </p:sp>
    </p:spTree>
    <p:extLst>
      <p:ext uri="{BB962C8B-B14F-4D97-AF65-F5344CB8AC3E}">
        <p14:creationId xmlns:p14="http://schemas.microsoft.com/office/powerpoint/2010/main" val="1647556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Att göra:</a:t>
            </a:r>
          </a:p>
          <a:p>
            <a:pPr marL="228600" indent="-228600">
              <a:buFont typeface="+mj-lt"/>
              <a:buAutoNum type="arabicPeriod"/>
            </a:pPr>
            <a:r>
              <a:rPr lang="sv-SE" b="0" dirty="0"/>
              <a:t>Gå igenom passets syfte.</a:t>
            </a:r>
          </a:p>
          <a:p>
            <a:pPr marL="228600" indent="-228600">
              <a:buFont typeface="+mj-lt"/>
              <a:buAutoNum type="arabicPeriod"/>
            </a:pPr>
            <a:r>
              <a:rPr lang="sv-SE" b="0" dirty="0"/>
              <a:t>F</a:t>
            </a:r>
            <a:r>
              <a:rPr lang="sv-SE" dirty="0"/>
              <a:t>örmedla:</a:t>
            </a:r>
          </a:p>
          <a:p>
            <a:pPr marL="685800" lvl="1" indent="-228600">
              <a:buFont typeface="Arial" panose="020B0604020202020204" pitchFamily="34" charset="0"/>
              <a:buChar char="•"/>
            </a:pPr>
            <a:r>
              <a:rPr lang="sv-SE" dirty="0"/>
              <a:t>Det första steget blir nu att uppleva övningen – som att ni vore elever. </a:t>
            </a:r>
          </a:p>
          <a:p>
            <a:pPr marL="685800" lvl="1" indent="-228600">
              <a:buFont typeface="Arial" panose="020B0604020202020204" pitchFamily="34" charset="0"/>
              <a:buChar char="•"/>
            </a:pPr>
            <a:r>
              <a:rPr lang="sv-SE" dirty="0"/>
              <a:t>Efter övningen kommer vi reflektera kring den.</a:t>
            </a:r>
          </a:p>
          <a:p>
            <a:pPr marL="685800" lvl="1" indent="-228600">
              <a:buFont typeface="Arial" panose="020B0604020202020204" pitchFamily="34" charset="0"/>
              <a:buChar char="•"/>
            </a:pPr>
            <a:endParaRPr lang="sv-SE" b="1" dirty="0"/>
          </a:p>
          <a:p>
            <a:pPr marL="228600" indent="-228600">
              <a:buFont typeface="+mj-lt"/>
              <a:buAutoNum type="arabicPeriod"/>
            </a:pPr>
            <a:r>
              <a:rPr lang="sv-SE" b="0" dirty="0"/>
              <a:t>Genomför övningen via www.mvpsverige.se:</a:t>
            </a:r>
          </a:p>
          <a:p>
            <a:endParaRPr lang="sv-SE"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1" dirty="0"/>
              <a:t>Mellanstadiet</a:t>
            </a:r>
            <a:r>
              <a:rPr lang="sv-SE" b="0" dirty="0"/>
              <a:t> – Grundpass: Påhittade könsnormer</a:t>
            </a:r>
          </a:p>
          <a:p>
            <a:pPr marL="0" lvl="0" indent="0">
              <a:buFont typeface="+mj-lt"/>
              <a:buNone/>
            </a:pPr>
            <a:r>
              <a:rPr lang="sv-SE" b="0" dirty="0"/>
              <a:t>2. Personlig berättelse</a:t>
            </a:r>
          </a:p>
          <a:p>
            <a:pPr marL="0" lvl="0" indent="0">
              <a:buFont typeface="+mj-lt"/>
              <a:buNone/>
            </a:pPr>
            <a:r>
              <a:rPr lang="sv-SE" b="0" dirty="0"/>
              <a:t>3. Film: Påhittade könsnormer</a:t>
            </a:r>
          </a:p>
          <a:p>
            <a:pPr marL="0" lvl="0" indent="0">
              <a:buFont typeface="+mj-lt"/>
              <a:buNone/>
            </a:pPr>
            <a:r>
              <a:rPr lang="sv-SE" b="0" dirty="0"/>
              <a:t>4. Fyra hörn-övning</a:t>
            </a:r>
          </a:p>
          <a:p>
            <a:pPr marL="0" indent="0">
              <a:buFont typeface="+mj-lt"/>
              <a:buNone/>
            </a:pPr>
            <a:endParaRPr lang="sv-SE" b="0" dirty="0"/>
          </a:p>
          <a:p>
            <a:pPr marL="0" indent="0">
              <a:buFont typeface="+mj-lt"/>
              <a:buNone/>
            </a:pPr>
            <a:r>
              <a:rPr lang="sv-SE" b="1" dirty="0"/>
              <a:t>Högstadiet</a:t>
            </a:r>
            <a:r>
              <a:rPr lang="sv-SE" b="0" dirty="0"/>
              <a:t> – Grundpass: Vad är könsnormer?</a:t>
            </a:r>
          </a:p>
          <a:p>
            <a:pPr marL="0" lvl="0" indent="0">
              <a:buFont typeface="+mj-lt"/>
              <a:buNone/>
            </a:pPr>
            <a:r>
              <a:rPr lang="sv-SE" b="0" dirty="0"/>
              <a:t>3. Film: Könsnormer</a:t>
            </a:r>
          </a:p>
          <a:p>
            <a:pPr marL="0" indent="0">
              <a:buFont typeface="+mj-lt"/>
              <a:buNone/>
            </a:pPr>
            <a:r>
              <a:rPr lang="sv-SE" b="0" dirty="0"/>
              <a:t>4. Genuslådorna</a:t>
            </a:r>
          </a:p>
          <a:p>
            <a:pPr marL="0" indent="0">
              <a:buFont typeface="+mj-lt"/>
              <a:buNone/>
            </a:pPr>
            <a:endParaRPr lang="sv-SE" b="0" dirty="0"/>
          </a:p>
          <a:p>
            <a:pPr marL="0" indent="0">
              <a:buFont typeface="+mj-lt"/>
              <a:buNone/>
            </a:pPr>
            <a:r>
              <a:rPr lang="sv-SE" b="1" dirty="0"/>
              <a:t>Gymnasiet </a:t>
            </a:r>
            <a:r>
              <a:rPr lang="sv-SE" b="0" dirty="0"/>
              <a:t>– Grundpass: Könsnormer</a:t>
            </a:r>
          </a:p>
          <a:p>
            <a:pPr marL="0" lvl="0" indent="0">
              <a:buFont typeface="+mj-lt"/>
              <a:buNone/>
            </a:pPr>
            <a:r>
              <a:rPr lang="sv-SE" b="0" dirty="0"/>
              <a:t>3. Film: Könsnormer</a:t>
            </a:r>
          </a:p>
          <a:p>
            <a:pPr marL="0" indent="0">
              <a:buFont typeface="+mj-lt"/>
              <a:buNone/>
            </a:pPr>
            <a:r>
              <a:rPr lang="sv-SE" b="0" dirty="0"/>
              <a:t>4. Genuslådorna</a:t>
            </a:r>
          </a:p>
          <a:p>
            <a:endParaRPr lang="sv-SE" dirty="0"/>
          </a:p>
        </p:txBody>
      </p:sp>
      <p:sp>
        <p:nvSpPr>
          <p:cNvPr id="4" name="Platshållare för bildnummer 3"/>
          <p:cNvSpPr>
            <a:spLocks noGrp="1"/>
          </p:cNvSpPr>
          <p:nvPr>
            <p:ph type="sldNum" sz="quarter" idx="5"/>
          </p:nvPr>
        </p:nvSpPr>
        <p:spPr/>
        <p:txBody>
          <a:bodyPr/>
          <a:lstStyle/>
          <a:p>
            <a:fld id="{149C067B-9CE4-1A4B-8AE5-B35BE213FF10}" type="slidenum">
              <a:rPr lang="sv-SE" smtClean="0"/>
              <a:t>78</a:t>
            </a:fld>
            <a:endParaRPr lang="sv-SE"/>
          </a:p>
        </p:txBody>
      </p:sp>
    </p:spTree>
    <p:extLst>
      <p:ext uri="{BB962C8B-B14F-4D97-AF65-F5344CB8AC3E}">
        <p14:creationId xmlns:p14="http://schemas.microsoft.com/office/powerpoint/2010/main" val="25792583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Att göra: </a:t>
            </a:r>
          </a:p>
          <a:p>
            <a:pPr marL="228600" indent="-228600">
              <a:buFont typeface="+mj-lt"/>
              <a:buAutoNum type="arabicPeriod"/>
            </a:pPr>
            <a:r>
              <a:rPr lang="sv-SE" baseline="0"/>
              <a:t>Reflektera tillsammans utifrån frågorna på sliden. </a:t>
            </a: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79</a:t>
            </a:fld>
            <a:endParaRPr lang="sv-SE"/>
          </a:p>
        </p:txBody>
      </p:sp>
    </p:spTree>
    <p:extLst>
      <p:ext uri="{BB962C8B-B14F-4D97-AF65-F5344CB8AC3E}">
        <p14:creationId xmlns:p14="http://schemas.microsoft.com/office/powerpoint/2010/main" val="1839993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dirty="0"/>
              <a:t>Presentera er (namn, verksamhet, yrkesroll, erfarenhet av MVP)</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C067B-9CE4-1A4B-8AE5-B35BE213FF1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821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Paus/Fika</a:t>
            </a:r>
            <a:r>
              <a:rPr lang="sv-SE"/>
              <a:t> – 14.30-15.00 </a:t>
            </a:r>
            <a:r>
              <a:rPr lang="sv-SE" b="0" baseline="0"/>
              <a:t>(30 min)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80</a:t>
            </a:fld>
            <a:endParaRPr lang="sv-SE"/>
          </a:p>
        </p:txBody>
      </p:sp>
    </p:spTree>
    <p:extLst>
      <p:ext uri="{BB962C8B-B14F-4D97-AF65-F5344CB8AC3E}">
        <p14:creationId xmlns:p14="http://schemas.microsoft.com/office/powerpoint/2010/main" val="19106085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46313"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sym typeface="Lucida Grande"/>
              </a:rPr>
              <a:t>MVP-ledarens </a:t>
            </a:r>
            <a:r>
              <a:rPr lang="sv-SE" sz="1200" b="1" i="0" kern="1200" dirty="0">
                <a:solidFill>
                  <a:schemeClr val="tx1"/>
                </a:solidFill>
                <a:effectLst/>
                <a:latin typeface="+mn-lt"/>
                <a:ea typeface="+mn-ea"/>
                <a:cs typeface="+mn-cs"/>
                <a:sym typeface="Lucida Grande"/>
              </a:rPr>
              <a:t>roll </a:t>
            </a:r>
            <a:r>
              <a:rPr lang="sv-SE" sz="1200" i="0" kern="1200" dirty="0">
                <a:solidFill>
                  <a:schemeClr val="tx1"/>
                </a:solidFill>
                <a:effectLst/>
                <a:latin typeface="+mn-lt"/>
                <a:ea typeface="+mn-ea"/>
                <a:cs typeface="+mn-cs"/>
                <a:sym typeface="Lucida Grande"/>
              </a:rPr>
              <a:t>– </a:t>
            </a:r>
            <a:r>
              <a:rPr lang="sv-SE" i="0" dirty="0"/>
              <a:t>15.00-15.40 </a:t>
            </a:r>
            <a:r>
              <a:rPr lang="sv-SE" b="0" i="0" baseline="0" dirty="0"/>
              <a:t>(40 min)</a:t>
            </a:r>
            <a:endParaRPr lang="sv-SE" i="0" dirty="0"/>
          </a:p>
          <a:p>
            <a:endParaRPr lang="sv-SE" sz="1200" kern="1200" dirty="0">
              <a:solidFill>
                <a:schemeClr val="tx1"/>
              </a:solidFill>
              <a:effectLst/>
              <a:latin typeface="+mn-lt"/>
              <a:ea typeface="+mn-ea"/>
              <a:cs typeface="+mn-cs"/>
              <a:sym typeface="Lucida Grande"/>
            </a:endParaRPr>
          </a:p>
          <a:p>
            <a:r>
              <a:rPr lang="sv-SE" sz="1200" kern="1200" dirty="0">
                <a:solidFill>
                  <a:schemeClr val="tx1"/>
                </a:solidFill>
                <a:effectLst/>
                <a:latin typeface="+mn-lt"/>
                <a:ea typeface="+mn-ea"/>
                <a:cs typeface="+mn-cs"/>
                <a:sym typeface="Lucida Grande"/>
              </a:rPr>
              <a:t>Att göra:</a:t>
            </a:r>
          </a:p>
          <a:p>
            <a:pPr marL="228600" indent="-228600">
              <a:buFont typeface="+mj-lt"/>
              <a:buAutoNum type="arabicPeriod"/>
            </a:pPr>
            <a:r>
              <a:rPr lang="sv-SE" sz="1200" kern="1200" dirty="0">
                <a:solidFill>
                  <a:schemeClr val="tx1"/>
                </a:solidFill>
                <a:effectLst/>
                <a:latin typeface="+mn-lt"/>
                <a:ea typeface="+mn-ea"/>
                <a:cs typeface="+mn-cs"/>
                <a:sym typeface="Lucida Grande"/>
              </a:rPr>
              <a:t>Förmedla:</a:t>
            </a:r>
          </a:p>
          <a:p>
            <a:pPr marL="685800" lvl="1" indent="-228600">
              <a:buFont typeface="Arial" panose="020B0604020202020204" pitchFamily="34" charset="0"/>
              <a:buChar char="•"/>
            </a:pPr>
            <a:r>
              <a:rPr lang="sv-SE" sz="1200" kern="1200" dirty="0">
                <a:solidFill>
                  <a:schemeClr val="tx1"/>
                </a:solidFill>
                <a:effectLst/>
                <a:latin typeface="+mn-lt"/>
                <a:ea typeface="+mn-ea"/>
                <a:cs typeface="+mn-cs"/>
                <a:sym typeface="Lucida Grande"/>
              </a:rPr>
              <a:t>Nu kommer vi påbörja ett samtal om MVP-ledarens roll i klassrummet.</a:t>
            </a:r>
          </a:p>
          <a:p>
            <a:endParaRPr lang="sv-SE" dirty="0"/>
          </a:p>
          <a:p>
            <a:endParaRPr lang="sv-SE" dirty="0"/>
          </a:p>
        </p:txBody>
      </p:sp>
      <p:sp>
        <p:nvSpPr>
          <p:cNvPr id="4" name="Platshållare för bildnummer 3"/>
          <p:cNvSpPr>
            <a:spLocks noGrp="1"/>
          </p:cNvSpPr>
          <p:nvPr>
            <p:ph type="sldNum" sz="quarter" idx="5"/>
          </p:nvPr>
        </p:nvSpPr>
        <p:spPr/>
        <p:txBody>
          <a:bodyPr/>
          <a:lstStyle/>
          <a:p>
            <a:fld id="{4DC01E4E-69F1-4149-85FE-E8F355F61696}" type="slidenum">
              <a:rPr lang="sv-SE" smtClean="0"/>
              <a:t>81</a:t>
            </a:fld>
            <a:endParaRPr lang="sv-SE"/>
          </a:p>
        </p:txBody>
      </p:sp>
    </p:spTree>
    <p:extLst>
      <p:ext uri="{BB962C8B-B14F-4D97-AF65-F5344CB8AC3E}">
        <p14:creationId xmlns:p14="http://schemas.microsoft.com/office/powerpoint/2010/main" val="27496271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sym typeface="Lucida Grande"/>
              </a:rPr>
              <a:t>Att göra:</a:t>
            </a:r>
          </a:p>
          <a:p>
            <a:pPr marL="228600" indent="-228600">
              <a:buFont typeface="+mj-lt"/>
              <a:buAutoNum type="arabicPeriod"/>
            </a:pPr>
            <a:r>
              <a:rPr lang="sv-SE" sz="1200" kern="1200">
                <a:solidFill>
                  <a:schemeClr val="tx1"/>
                </a:solidFill>
                <a:effectLst/>
                <a:latin typeface="+mn-lt"/>
                <a:ea typeface="+mn-ea"/>
                <a:cs typeface="+mn-cs"/>
                <a:sym typeface="Lucida Grande"/>
              </a:rPr>
              <a:t>Läs upp citat.</a:t>
            </a:r>
          </a:p>
          <a:p>
            <a:pPr marL="228600" indent="-228600">
              <a:buFont typeface="+mj-lt"/>
              <a:buAutoNum type="arabicPeriod"/>
            </a:pPr>
            <a:r>
              <a:rPr lang="sv-SE" sz="1200" kern="1200">
                <a:solidFill>
                  <a:schemeClr val="tx1"/>
                </a:solidFill>
                <a:effectLst/>
                <a:latin typeface="+mn-lt"/>
                <a:ea typeface="+mn-ea"/>
                <a:cs typeface="+mn-cs"/>
                <a:sym typeface="Lucida Grande"/>
              </a:rPr>
              <a:t>Sammanfatta:</a:t>
            </a:r>
          </a:p>
          <a:p>
            <a:pPr marL="685800" lvl="1" indent="-228600">
              <a:buFont typeface="Arial" panose="020B0604020202020204" pitchFamily="34" charset="0"/>
              <a:buChar char="•"/>
            </a:pPr>
            <a:r>
              <a:rPr lang="sv-SE" sz="1200" kern="1200">
                <a:solidFill>
                  <a:schemeClr val="tx1"/>
                </a:solidFill>
                <a:effectLst/>
                <a:latin typeface="+mn-lt"/>
                <a:ea typeface="+mn-ea"/>
                <a:cs typeface="+mn-cs"/>
                <a:sym typeface="Lucida Grande"/>
              </a:rPr>
              <a:t>Er roll </a:t>
            </a:r>
            <a:r>
              <a:rPr lang="sv-SE" sz="1200" b="0" kern="1200">
                <a:solidFill>
                  <a:schemeClr val="tx1"/>
                </a:solidFill>
                <a:effectLst/>
                <a:latin typeface="+mn-lt"/>
                <a:ea typeface="+mn-ea"/>
                <a:cs typeface="+mn-cs"/>
                <a:sym typeface="Lucida Grande"/>
              </a:rPr>
              <a:t>är att leda samtalet, inte att predika eller förmedla rätt och fel. </a:t>
            </a:r>
          </a:p>
          <a:p>
            <a:pPr marL="685800" lvl="1" indent="-228600">
              <a:buFont typeface="Arial" panose="020B0604020202020204" pitchFamily="34" charset="0"/>
              <a:buChar char="•"/>
            </a:pPr>
            <a:r>
              <a:rPr lang="sv-SE" sz="1200" b="0" kern="1200">
                <a:solidFill>
                  <a:schemeClr val="tx1"/>
                </a:solidFill>
                <a:effectLst/>
                <a:latin typeface="+mn-lt"/>
                <a:ea typeface="+mn-ea"/>
                <a:cs typeface="+mn-cs"/>
                <a:sym typeface="Lucida Grande"/>
              </a:rPr>
              <a:t>Utgångspunkten är att eleverna i ett tryggt rum ska få tänka och diskutera svåra frågor tillsammans. </a:t>
            </a:r>
          </a:p>
          <a:p>
            <a:pPr marL="685800" lvl="1" indent="-228600">
              <a:buFont typeface="Arial" panose="020B0604020202020204" pitchFamily="34" charset="0"/>
              <a:buChar char="•"/>
            </a:pPr>
            <a:r>
              <a:rPr lang="sv-SE" sz="1200" b="0" kern="1200">
                <a:solidFill>
                  <a:schemeClr val="tx1"/>
                </a:solidFill>
                <a:effectLst/>
                <a:latin typeface="+mn-lt"/>
                <a:ea typeface="+mn-ea"/>
                <a:cs typeface="+mn-cs"/>
                <a:sym typeface="Lucida Grande"/>
              </a:rPr>
              <a:t>Lyckas ni med det så lyckas ni med MVP-arbetet.</a:t>
            </a:r>
          </a:p>
          <a:p>
            <a:pPr marL="685800" lvl="1" indent="-228600">
              <a:buFont typeface="Arial" panose="020B0604020202020204" pitchFamily="34" charset="0"/>
              <a:buChar char="•"/>
            </a:pPr>
            <a:endParaRPr lang="sv-SE" sz="1200" b="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pPr marL="228600" indent="-228600">
              <a:buFont typeface="+mj-lt"/>
              <a:buAutoNum type="arabicPeriod"/>
            </a:pPr>
            <a:endParaRPr lang="sv-SE" sz="1200" kern="1200">
              <a:solidFill>
                <a:schemeClr val="tx1"/>
              </a:solidFill>
              <a:effectLst/>
              <a:latin typeface="+mn-lt"/>
              <a:ea typeface="+mn-ea"/>
              <a:cs typeface="+mn-cs"/>
              <a:sym typeface="Lucida Grande"/>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228600" indent="-228600">
              <a:buFont typeface="+mj-lt"/>
              <a:buAutoNum type="arabicPeriod"/>
            </a:pPr>
            <a:r>
              <a:rPr lang="sv-SE" sz="1200" kern="1200">
                <a:solidFill>
                  <a:schemeClr val="tx1"/>
                </a:solidFill>
                <a:effectLst/>
                <a:latin typeface="+mn-lt"/>
                <a:ea typeface="+mn-ea"/>
                <a:cs typeface="+mn-cs"/>
                <a:sym typeface="Lucida Grande"/>
              </a:rPr>
              <a:t>Citatet kommer från Skolverkets utvärdering av MVP, 2018.</a:t>
            </a: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82</a:t>
            </a:fld>
            <a:endParaRPr lang="sv-SE"/>
          </a:p>
        </p:txBody>
      </p:sp>
    </p:spTree>
    <p:extLst>
      <p:ext uri="{BB962C8B-B14F-4D97-AF65-F5344CB8AC3E}">
        <p14:creationId xmlns:p14="http://schemas.microsoft.com/office/powerpoint/2010/main" val="23383428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a:solidFill>
                  <a:schemeClr val="tx1"/>
                </a:solidFill>
                <a:effectLst/>
                <a:latin typeface="+mn-lt"/>
                <a:ea typeface="+mn-ea"/>
                <a:cs typeface="+mn-cs"/>
                <a:sym typeface="Lucida Grande"/>
              </a:rPr>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200" kern="1200" noProof="0">
                <a:solidFill>
                  <a:schemeClr val="tx1"/>
                </a:solidFill>
                <a:effectLst/>
                <a:latin typeface="+mn-lt"/>
                <a:ea typeface="+mn-ea"/>
                <a:cs typeface="+mn-cs"/>
              </a:rPr>
              <a:t>Förmedla punkterna ovan.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noProof="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kern="1200" noProof="0">
              <a:solidFill>
                <a:schemeClr val="tx1"/>
              </a:solidFill>
              <a:effectLst/>
              <a:latin typeface="+mn-lt"/>
              <a:ea typeface="+mn-ea"/>
              <a:cs typeface="+mn-cs"/>
            </a:endParaRPr>
          </a:p>
          <a:p>
            <a:r>
              <a:rPr lang="sv-SE" sz="12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1" kern="1200" noProof="0">
                <a:solidFill>
                  <a:schemeClr val="tx1"/>
                </a:solidFill>
                <a:effectLst/>
                <a:latin typeface="+mn-lt"/>
                <a:ea typeface="+mn-ea"/>
                <a:cs typeface="+mn-cs"/>
              </a:rPr>
              <a:t>Förstå målen med programmet och dess koppling till förändringstrategierna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kern="1200" noProof="0">
                <a:solidFill>
                  <a:schemeClr val="tx1"/>
                </a:solidFill>
                <a:effectLst/>
                <a:latin typeface="+mn-lt"/>
                <a:ea typeface="+mn-ea"/>
                <a:cs typeface="+mn-cs"/>
              </a:rPr>
              <a:t>Som ledare behöver vi förstå syftet med övningarna, för att samtalet ska bli verkningsfullt. Ofta kan diskussioner sticka iväg åt alla möjliga håll. Då behöver man som ledare bottna i målet med övningen för att kunna leda tillbaka samtalet till frågorna som knyter an till MVPs förändringstrategier – dvs bredda bilden av våld, utmana skadliga normer som bidrar till våld och fokusera på hur vi som åskådare kan ingripa för att utmana dessa normer och motverka våldet.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sv-SE" sz="1200" kern="1200" noProof="0">
              <a:solidFill>
                <a:schemeClr val="tx1"/>
              </a:solidFill>
              <a:effectLst/>
              <a:latin typeface="+mn-lt"/>
              <a:ea typeface="+mn-ea"/>
              <a:cs typeface="+mn-cs"/>
            </a:endParaRPr>
          </a:p>
          <a:p>
            <a:pPr marL="0" indent="0">
              <a:buFont typeface="+mj-lt"/>
              <a:buNone/>
            </a:pPr>
            <a:r>
              <a:rPr lang="sv-SE" sz="1200" b="1" kern="1200">
                <a:solidFill>
                  <a:schemeClr val="tx1"/>
                </a:solidFill>
                <a:effectLst/>
                <a:latin typeface="+mn-lt"/>
                <a:ea typeface="+mn-ea"/>
                <a:cs typeface="+mn-cs"/>
                <a:sym typeface="Lucida Grande"/>
              </a:rPr>
              <a:t>Följa manualen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baseline="0">
                <a:sym typeface="Wingdings" panose="05000000000000000000" pitchFamily="2" charset="2"/>
              </a:rPr>
              <a:t>Manualen är uppbyggd med en genomtänkt progression och bygger på att man ska ha pratat om vissa ämnen innan nya introduceras. Manualen är också effektutvärderad. Ändrar MVP-ledare i manualens innehåll och ordning blir det svårare att mäta effekterna av arbetet. </a:t>
            </a:r>
            <a:endParaRPr lang="sv-SE" sz="1200" kern="1200">
              <a:solidFill>
                <a:schemeClr val="tx1"/>
              </a:solidFill>
              <a:effectLst/>
              <a:latin typeface="+mn-lt"/>
              <a:ea typeface="+mn-ea"/>
              <a:cs typeface="+mn-cs"/>
              <a:sym typeface="Lucida Grande"/>
            </a:endParaRPr>
          </a:p>
          <a:p>
            <a:pPr marL="0" indent="0">
              <a:buFont typeface="+mj-lt"/>
              <a:buNone/>
            </a:pPr>
            <a:endParaRPr lang="sv-SE" sz="1200" kern="1200">
              <a:solidFill>
                <a:schemeClr val="tx1"/>
              </a:solidFill>
              <a:effectLst/>
              <a:latin typeface="+mn-lt"/>
              <a:ea typeface="+mn-ea"/>
              <a:cs typeface="+mn-cs"/>
              <a:sym typeface="Lucida Grande"/>
            </a:endParaRPr>
          </a:p>
          <a:p>
            <a:pPr marL="0" indent="0">
              <a:buFont typeface="+mj-lt"/>
              <a:buNone/>
            </a:pPr>
            <a:r>
              <a:rPr lang="sv-SE" sz="1200" b="1" kern="1200">
                <a:solidFill>
                  <a:schemeClr val="tx1"/>
                </a:solidFill>
                <a:effectLst/>
                <a:latin typeface="+mn-lt"/>
                <a:ea typeface="+mn-ea"/>
                <a:cs typeface="+mn-cs"/>
                <a:sym typeface="Lucida Grande"/>
              </a:rPr>
              <a:t>Vara lyhörd inför elevernas vardag</a:t>
            </a:r>
          </a:p>
          <a:p>
            <a:pPr marL="0" indent="0">
              <a:buFont typeface="+mj-lt"/>
              <a:buNone/>
            </a:pPr>
            <a:r>
              <a:rPr lang="sv-SE" sz="1200" kern="1200">
                <a:solidFill>
                  <a:schemeClr val="tx1"/>
                </a:solidFill>
                <a:effectLst/>
                <a:latin typeface="+mn-lt"/>
                <a:ea typeface="+mn-ea"/>
                <a:cs typeface="+mn-cs"/>
                <a:sym typeface="Lucida Grande"/>
              </a:rPr>
              <a:t>För att de teman i MVP-manualen ska bli meningsfulla för deltagarna är det viktigt att ledarna lyssnar in det barn och unga delar med sig av och knyter an till deras exempel på saker i vardagen. Det kan till exempel handla om att ställa frågor om hur skojbråk ser ut hos oss, vilka skadliga normer som är påtagliga hos oss osv. </a:t>
            </a:r>
          </a:p>
          <a:p>
            <a:pPr marL="0" indent="0">
              <a:buFont typeface="+mj-lt"/>
              <a:buNone/>
            </a:pPr>
            <a:endParaRPr lang="sv-SE" sz="1200" kern="1200">
              <a:solidFill>
                <a:schemeClr val="tx1"/>
              </a:solidFill>
              <a:effectLst/>
              <a:latin typeface="+mn-lt"/>
              <a:ea typeface="+mn-ea"/>
              <a:cs typeface="+mn-cs"/>
              <a:sym typeface="Lucida Grande"/>
            </a:endParaRPr>
          </a:p>
          <a:p>
            <a:pPr marL="0" indent="0">
              <a:buFont typeface="+mj-lt"/>
              <a:buNone/>
            </a:pPr>
            <a:r>
              <a:rPr lang="sv-SE" sz="1200" b="1" kern="1200">
                <a:solidFill>
                  <a:schemeClr val="tx1"/>
                </a:solidFill>
                <a:effectLst/>
                <a:latin typeface="+mn-lt"/>
                <a:ea typeface="+mn-ea"/>
                <a:cs typeface="+mn-cs"/>
                <a:sym typeface="Lucida Grande"/>
              </a:rPr>
              <a:t>Bottna i MVP-ledarens roll – VIKTIG!</a:t>
            </a:r>
          </a:p>
          <a:p>
            <a:pPr marL="0" indent="0">
              <a:buFont typeface="+mj-lt"/>
              <a:buNone/>
            </a:pPr>
            <a:r>
              <a:rPr lang="sv-SE" sz="1200" b="0" kern="1200">
                <a:solidFill>
                  <a:schemeClr val="tx1"/>
                </a:solidFill>
                <a:effectLst/>
                <a:latin typeface="+mn-lt"/>
                <a:ea typeface="+mn-ea"/>
                <a:cs typeface="+mn-cs"/>
                <a:sym typeface="Lucida Grande"/>
              </a:rPr>
              <a:t>MVP-ledarens roll är att leda samtalet, inte att predika eller förmedla rätt och fel. Utgångspunkten är att eleverna i ett tryggt rum ska få tänka och diskutera svåra frågor högt tillsammans, med en ledare som fördelar ordet och tar ansvar för tryggheten i rummet. </a:t>
            </a:r>
          </a:p>
          <a:p>
            <a:pPr marL="0" indent="0">
              <a:buFont typeface="+mj-lt"/>
              <a:buNone/>
            </a:pPr>
            <a:endParaRPr lang="sv-SE" sz="1200" b="0" kern="1200">
              <a:solidFill>
                <a:schemeClr val="tx1"/>
              </a:solidFill>
              <a:effectLst/>
              <a:latin typeface="+mn-lt"/>
              <a:ea typeface="+mn-ea"/>
              <a:cs typeface="+mn-cs"/>
              <a:sym typeface="Lucida Grande"/>
            </a:endParaRPr>
          </a:p>
          <a:p>
            <a:pPr marL="0" indent="0">
              <a:buFont typeface="+mj-lt"/>
              <a:buNone/>
            </a:pPr>
            <a:endParaRPr lang="sv-SE" sz="1200" b="0" kern="1200">
              <a:solidFill>
                <a:schemeClr val="tx1"/>
              </a:solidFill>
              <a:effectLst/>
              <a:latin typeface="+mn-lt"/>
              <a:ea typeface="+mn-ea"/>
              <a:cs typeface="+mn-cs"/>
              <a:sym typeface="Lucida Grande"/>
            </a:endParaRPr>
          </a:p>
          <a:p>
            <a:pPr marL="0" indent="0">
              <a:buFont typeface="+mj-lt"/>
              <a:buNone/>
            </a:pPr>
            <a:endParaRPr lang="sv-SE" sz="1200" b="0" kern="1200">
              <a:solidFill>
                <a:schemeClr val="tx1"/>
              </a:solidFill>
              <a:effectLst/>
              <a:latin typeface="+mn-lt"/>
              <a:ea typeface="+mn-ea"/>
              <a:cs typeface="+mn-cs"/>
              <a:sym typeface="Lucida Grande"/>
            </a:endParaRPr>
          </a:p>
          <a:p>
            <a:endParaRPr lang="sv-SE"/>
          </a:p>
        </p:txBody>
      </p:sp>
      <p:sp>
        <p:nvSpPr>
          <p:cNvPr id="4" name="Platshållare för bildnummer 3"/>
          <p:cNvSpPr>
            <a:spLocks noGrp="1"/>
          </p:cNvSpPr>
          <p:nvPr>
            <p:ph type="sldNum" sz="quarter" idx="5"/>
          </p:nvPr>
        </p:nvSpPr>
        <p:spPr/>
        <p:txBody>
          <a:bodyPr/>
          <a:lstStyle/>
          <a:p>
            <a:fld id="{4DC01E4E-69F1-4149-85FE-E8F355F61696}" type="slidenum">
              <a:rPr lang="sv-SE" smtClean="0"/>
              <a:t>83</a:t>
            </a:fld>
            <a:endParaRPr lang="sv-SE"/>
          </a:p>
        </p:txBody>
      </p:sp>
    </p:spTree>
    <p:extLst>
      <p:ext uri="{BB962C8B-B14F-4D97-AF65-F5344CB8AC3E}">
        <p14:creationId xmlns:p14="http://schemas.microsoft.com/office/powerpoint/2010/main" val="40150403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816D-E7A2-7BDF-81B0-E5CEF4A68A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BD0572D-BCEE-ED4D-3180-7266DB295A4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D8D0B1F-632C-0D06-14B5-B2A83D03C3B6}"/>
              </a:ext>
            </a:extLst>
          </p:cNvPr>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a:t>Förmedla ledarens roll och funktion i MVP.</a:t>
            </a:r>
          </a:p>
          <a:p>
            <a:pPr marL="228600" indent="-228600">
              <a:buFont typeface="+mj-lt"/>
              <a:buAutoNum type="arabicPeriod"/>
            </a:pPr>
            <a:endParaRPr lang="sv-SE"/>
          </a:p>
          <a:p>
            <a:pPr marL="0" indent="0">
              <a:buFont typeface="+mj-lt"/>
              <a:buNone/>
            </a:pPr>
            <a:endParaRPr lang="sv-SE"/>
          </a:p>
          <a:p>
            <a:r>
              <a:rPr lang="sv-SE" sz="1000" b="0" kern="1200">
                <a:solidFill>
                  <a:schemeClr val="tx1"/>
                </a:solidFill>
                <a:effectLst/>
                <a:highlight>
                  <a:srgbClr val="FF0000"/>
                </a:highlight>
                <a:latin typeface="+mn-lt"/>
                <a:ea typeface="+mn-ea"/>
                <a:cs typeface="+mn-cs"/>
              </a:rPr>
              <a:t>________________________</a:t>
            </a:r>
          </a:p>
          <a:p>
            <a:pPr marL="0" indent="0">
              <a:buFont typeface="+mj-lt"/>
              <a:buNone/>
            </a:pPr>
            <a:r>
              <a:rPr lang="sv-SE" u="none"/>
              <a:t>Stöd till ledaren: </a:t>
            </a:r>
            <a:endParaRPr lang="sv-SE" b="1"/>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Som MVP-ledare är din roll först och främst att möjliggöra samtal mellan deltagare.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Du är inte där som en ”expert” i rummet, som ska svara på frågor eller förmedla vad som är rätt och fel.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Du är där för att </a:t>
            </a:r>
            <a:r>
              <a:rPr lang="sv-SE" sz="1200" u="sng">
                <a:effectLst/>
                <a:latin typeface="Aptos" panose="020B0004020202020204" pitchFamily="34" charset="0"/>
                <a:ea typeface="Aptos" panose="020B0004020202020204" pitchFamily="34" charset="0"/>
                <a:cs typeface="Times New Roman" panose="02020603050405020304" pitchFamily="18" charset="0"/>
              </a:rPr>
              <a:t>lyssna</a:t>
            </a:r>
            <a:r>
              <a:rPr lang="sv-SE" sz="1200">
                <a:effectLst/>
                <a:latin typeface="Aptos" panose="020B0004020202020204" pitchFamily="34" charset="0"/>
                <a:ea typeface="Aptos" panose="020B0004020202020204" pitchFamily="34" charset="0"/>
                <a:cs typeface="Times New Roman" panose="02020603050405020304" pitchFamily="18" charset="0"/>
              </a:rPr>
              <a:t> och själv ställa frågorna.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sv-SE" sz="1200">
                <a:effectLst/>
                <a:latin typeface="Aptos" panose="020B0004020202020204" pitchFamily="34" charset="0"/>
                <a:ea typeface="Aptos" panose="020B0004020202020204" pitchFamily="34" charset="0"/>
                <a:cs typeface="Times New Roman" panose="02020603050405020304" pitchFamily="18" charset="0"/>
              </a:rPr>
              <a:t>Med din egen nyfikenhet är din uppgift att inspirera till engagemang och uppmuntra samtliga (ink. dig själv) till att kritiskt granska skadliga normer, egna åsikter eller antaganden.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sv-SE" sz="12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FA476043-F9FF-9219-F296-F8DAA2874D11}"/>
              </a:ext>
            </a:extLst>
          </p:cNvPr>
          <p:cNvSpPr>
            <a:spLocks noGrp="1"/>
          </p:cNvSpPr>
          <p:nvPr>
            <p:ph type="sldNum" sz="quarter" idx="5"/>
          </p:nvPr>
        </p:nvSpPr>
        <p:spPr/>
        <p:txBody>
          <a:bodyPr/>
          <a:lstStyle/>
          <a:p>
            <a:fld id="{4DC01E4E-69F1-4149-85FE-E8F355F61696}" type="slidenum">
              <a:rPr lang="sv-SE" smtClean="0"/>
              <a:t>84</a:t>
            </a:fld>
            <a:endParaRPr lang="sv-SE"/>
          </a:p>
        </p:txBody>
      </p:sp>
    </p:spTree>
    <p:extLst>
      <p:ext uri="{BB962C8B-B14F-4D97-AF65-F5344CB8AC3E}">
        <p14:creationId xmlns:p14="http://schemas.microsoft.com/office/powerpoint/2010/main" val="18926468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BB506-1B74-A0B6-7D1D-317BD186F4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95543D0-E349-F806-4BE4-EC180869051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7E4D9A9-B961-636A-E5FF-71A8AA8C17B9}"/>
              </a:ext>
            </a:extLst>
          </p:cNvPr>
          <p:cNvSpPr>
            <a:spLocks noGrp="1"/>
          </p:cNvSpPr>
          <p:nvPr>
            <p:ph type="body" idx="1"/>
          </p:nvPr>
        </p:nvSpPr>
        <p:spPr/>
        <p:txBody>
          <a:bodyPr/>
          <a:lstStyle/>
          <a:p>
            <a:r>
              <a:rPr lang="sv-SE" b="0" dirty="0"/>
              <a:t>Att göra:</a:t>
            </a:r>
          </a:p>
          <a:p>
            <a:pPr marL="228600" indent="-228600">
              <a:buFont typeface="+mj-lt"/>
              <a:buAutoNum type="arabicPeriod"/>
            </a:pPr>
            <a:r>
              <a:rPr lang="sv-SE" b="0" dirty="0"/>
              <a:t>Förmedla viktiga utgångspunkter i ledarskapet. </a:t>
            </a:r>
          </a:p>
          <a:p>
            <a:pPr marL="228600" indent="-228600">
              <a:buFont typeface="+mj-lt"/>
              <a:buAutoNum type="arabicPeriod"/>
            </a:pPr>
            <a:r>
              <a:rPr lang="sv-SE" b="0" dirty="0"/>
              <a:t>Konkretisera vid behov.</a:t>
            </a:r>
          </a:p>
          <a:p>
            <a:pPr marL="0" indent="0">
              <a:buFont typeface="+mj-lt"/>
              <a:buNone/>
            </a:pPr>
            <a:endParaRPr lang="sv-SE" b="0" dirty="0"/>
          </a:p>
          <a:p>
            <a:r>
              <a:rPr lang="sv-SE" sz="1000" b="0" kern="1200" dirty="0">
                <a:solidFill>
                  <a:schemeClr val="tx1"/>
                </a:solidFill>
                <a:effectLst/>
                <a:highlight>
                  <a:srgbClr val="FF0000"/>
                </a:highlight>
                <a:latin typeface="+mn-lt"/>
                <a:ea typeface="+mn-ea"/>
                <a:cs typeface="+mn-cs"/>
              </a:rPr>
              <a:t>________________________</a:t>
            </a:r>
          </a:p>
          <a:p>
            <a:pPr marL="0" indent="0">
              <a:buFont typeface="+mj-lt"/>
              <a:buNone/>
            </a:pPr>
            <a:r>
              <a:rPr lang="sv-SE" b="0" u="none" dirty="0"/>
              <a:t>Stöd till ledaren: </a:t>
            </a:r>
            <a:endParaRPr lang="sv-SE" b="0" dirty="0"/>
          </a:p>
          <a:p>
            <a:pPr marL="171450" indent="-171450">
              <a:buFont typeface="Arial" panose="020B0604020202020204" pitchFamily="34" charset="0"/>
              <a:buChar char="•"/>
            </a:pPr>
            <a:r>
              <a:rPr lang="sv-SE" b="1" dirty="0"/>
              <a:t>Lyssna för att förstå </a:t>
            </a:r>
            <a:r>
              <a:rPr lang="sv-SE" b="0" dirty="0"/>
              <a:t>– säkerställ att du lyssnar för att </a:t>
            </a:r>
            <a:r>
              <a:rPr lang="sv-SE" b="0" u="sng" dirty="0"/>
              <a:t>förstå</a:t>
            </a:r>
            <a:r>
              <a:rPr lang="sv-SE" b="0" dirty="0"/>
              <a:t> och inte för att ge ”svar på tal”. </a:t>
            </a:r>
          </a:p>
          <a:p>
            <a:pPr marL="171450" indent="-171450">
              <a:buFont typeface="Arial" panose="020B0604020202020204" pitchFamily="34" charset="0"/>
              <a:buChar char="•"/>
            </a:pPr>
            <a:r>
              <a:rPr lang="sv-SE" b="1" dirty="0"/>
              <a:t>Empatisera med deltagarna </a:t>
            </a:r>
            <a:r>
              <a:rPr lang="sv-SE" b="0" dirty="0"/>
              <a:t>– b</a:t>
            </a:r>
            <a:r>
              <a:rPr lang="sv-SE" dirty="0"/>
              <a:t>ekräfta att det kan vara svårt att dela med sig och tacka deltagarna när de gör det.</a:t>
            </a:r>
          </a:p>
          <a:p>
            <a:pPr marL="171450" indent="-171450">
              <a:buFont typeface="Arial" panose="020B0604020202020204" pitchFamily="34" charset="0"/>
              <a:buChar char="•"/>
            </a:pPr>
            <a:r>
              <a:rPr lang="sv-SE" b="1" dirty="0"/>
              <a:t>Utgå från att alla finns i rummet </a:t>
            </a:r>
            <a:r>
              <a:rPr lang="sv-SE" b="0" dirty="0"/>
              <a:t>– anta inget du inte vet om dina deltagare. Utgå ifrån att alla typ av erfarenheter finns i rummet. Till exempel: Hur hade du uttryckt dig om du visste att en transperson satt i rummet? (dvs – utgå från att det alltid finns det).</a:t>
            </a: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Behåll personliga åsikter för dig själv </a:t>
            </a:r>
            <a:r>
              <a:rPr lang="sv-SE" b="0" dirty="0"/>
              <a:t>– d</a:t>
            </a:r>
            <a:r>
              <a:rPr lang="sv-SE" dirty="0"/>
              <a:t>in uppgift är att få deltagarna att reflektera kritiskt kring sina egna åsikter/antaganden, därför bör du undvika att stänga ner dialogen genom att bestämt uttrycka din egen åsikt.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Ingen är någonsin ”färdiglärd” </a:t>
            </a:r>
            <a:r>
              <a:rPr lang="sv-SE" b="0" dirty="0"/>
              <a:t>– i</a:t>
            </a:r>
            <a:r>
              <a:rPr lang="sv-SE" dirty="0"/>
              <a:t>nvolvera dig själv i förändringsarbetet med prestigelöshet. </a:t>
            </a:r>
            <a:r>
              <a:rPr lang="sv-SE" b="0" dirty="0"/>
              <a:t>Var ödmjuk inför din egen kunskap</a:t>
            </a:r>
            <a:r>
              <a:rPr lang="sv-SE" dirty="0"/>
              <a:t> och var mottaglig för feedback från din omgivning.</a:t>
            </a:r>
          </a:p>
          <a:p>
            <a:pPr marL="0" indent="0">
              <a:buFont typeface="+mj-lt"/>
              <a:buNone/>
            </a:pPr>
            <a:endParaRPr lang="sv-SE" dirty="0"/>
          </a:p>
          <a:p>
            <a:pPr marL="0" indent="0">
              <a:buFont typeface="+mj-lt"/>
              <a:buNone/>
            </a:pPr>
            <a:endParaRPr lang="sv-SE" b="0" dirty="0"/>
          </a:p>
          <a:p>
            <a:pPr marL="0" indent="0">
              <a:buFont typeface="+mj-lt"/>
              <a:buNone/>
            </a:pPr>
            <a:endParaRPr lang="sv-SE" b="0" dirty="0"/>
          </a:p>
          <a:p>
            <a:pPr marL="0" indent="0">
              <a:buFont typeface="+mj-lt"/>
              <a:buNone/>
            </a:pPr>
            <a:endParaRPr lang="sv-SE" b="0" dirty="0"/>
          </a:p>
          <a:p>
            <a:pPr marL="0" indent="0">
              <a:buFont typeface="+mj-lt"/>
              <a:buNone/>
            </a:pPr>
            <a:endParaRPr lang="sv-SE" b="0" dirty="0"/>
          </a:p>
        </p:txBody>
      </p:sp>
      <p:sp>
        <p:nvSpPr>
          <p:cNvPr id="4" name="Platshållare för bildnummer 3">
            <a:extLst>
              <a:ext uri="{FF2B5EF4-FFF2-40B4-BE49-F238E27FC236}">
                <a16:creationId xmlns:a16="http://schemas.microsoft.com/office/drawing/2014/main" id="{36CEB1E6-84F6-8B04-3447-0C1D31FF8138}"/>
              </a:ext>
            </a:extLst>
          </p:cNvPr>
          <p:cNvSpPr>
            <a:spLocks noGrp="1"/>
          </p:cNvSpPr>
          <p:nvPr>
            <p:ph type="sldNum" sz="quarter" idx="5"/>
          </p:nvPr>
        </p:nvSpPr>
        <p:spPr/>
        <p:txBody>
          <a:bodyPr/>
          <a:lstStyle/>
          <a:p>
            <a:fld id="{4DC01E4E-69F1-4149-85FE-E8F355F61696}" type="slidenum">
              <a:rPr lang="sv-SE" smtClean="0"/>
              <a:t>85</a:t>
            </a:fld>
            <a:endParaRPr lang="sv-SE"/>
          </a:p>
        </p:txBody>
      </p:sp>
    </p:spTree>
    <p:extLst>
      <p:ext uri="{BB962C8B-B14F-4D97-AF65-F5344CB8AC3E}">
        <p14:creationId xmlns:p14="http://schemas.microsoft.com/office/powerpoint/2010/main" val="1863734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4D24-571E-43F7-0870-E73BF88E52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060EDA8-B7C6-B4DD-02C7-40FF1C87F0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E973465-7F67-27C0-B2F3-AF6D885862A1}"/>
              </a:ext>
            </a:extLst>
          </p:cNvPr>
          <p:cNvSpPr>
            <a:spLocks noGrp="1"/>
          </p:cNvSpPr>
          <p:nvPr>
            <p:ph type="body" idx="1"/>
          </p:nvPr>
        </p:nvSpPr>
        <p:spPr/>
        <p:txBody>
          <a:bodyPr/>
          <a:lstStyle/>
          <a:p>
            <a:r>
              <a:rPr lang="sv-SE" dirty="0"/>
              <a:t>Att göra:</a:t>
            </a:r>
          </a:p>
          <a:p>
            <a:pPr marL="228600" indent="-228600">
              <a:buFont typeface="+mj-lt"/>
              <a:buAutoNum type="arabicPeriod"/>
            </a:pPr>
            <a:r>
              <a:rPr lang="sv-SE" dirty="0"/>
              <a:t>Låt deltagarna diskutera två och två kring vad varje del innebär för dem, mer konkret i sitt ledarskap (förebild, prestigelös, utmanande, omsorgsfull) </a:t>
            </a:r>
          </a:p>
          <a:p>
            <a:pPr marL="228600" indent="-228600">
              <a:buFont typeface="+mj-lt"/>
              <a:buAutoNum type="arabicPeriod"/>
            </a:pPr>
            <a:r>
              <a:rPr lang="sv-SE" b="1" dirty="0"/>
              <a:t>Tips: </a:t>
            </a:r>
            <a:r>
              <a:rPr lang="sv-SE" dirty="0"/>
              <a:t>genomför övningen som en speed dejting-runda, där deltagarna får byta plats och diskutera varje del med en ny partner efter att tiden på tex 1 minut har gått. </a:t>
            </a:r>
          </a:p>
          <a:p>
            <a:pPr marL="228600" indent="-228600">
              <a:buFont typeface="+mj-lt"/>
              <a:buAutoNum type="arabicPeriod"/>
            </a:pPr>
            <a:r>
              <a:rPr lang="sv-SE" dirty="0"/>
              <a:t>Avsluta övningen med att sammanfatta deltagarnas tankar i helgrupp.</a:t>
            </a:r>
          </a:p>
          <a:p>
            <a:pPr marL="0" indent="0">
              <a:buFont typeface="+mj-lt"/>
              <a:buNone/>
            </a:pPr>
            <a:endParaRPr lang="sv-SE" dirty="0"/>
          </a:p>
          <a:p>
            <a:pPr marL="0" indent="0">
              <a:buFont typeface="+mj-lt"/>
              <a:buNone/>
            </a:pPr>
            <a:endParaRPr lang="sv-SE" dirty="0"/>
          </a:p>
          <a:p>
            <a:pPr marL="0" indent="0">
              <a:buFont typeface="+mj-lt"/>
              <a:buNone/>
            </a:pPr>
            <a:endParaRPr lang="sv-SE" b="1" dirty="0"/>
          </a:p>
        </p:txBody>
      </p:sp>
      <p:sp>
        <p:nvSpPr>
          <p:cNvPr id="4" name="Platshållare för bildnummer 3">
            <a:extLst>
              <a:ext uri="{FF2B5EF4-FFF2-40B4-BE49-F238E27FC236}">
                <a16:creationId xmlns:a16="http://schemas.microsoft.com/office/drawing/2014/main" id="{6345D160-4B51-DBC4-5C00-222EB5FDE4D3}"/>
              </a:ext>
            </a:extLst>
          </p:cNvPr>
          <p:cNvSpPr>
            <a:spLocks noGrp="1"/>
          </p:cNvSpPr>
          <p:nvPr>
            <p:ph type="sldNum" sz="quarter" idx="5"/>
          </p:nvPr>
        </p:nvSpPr>
        <p:spPr/>
        <p:txBody>
          <a:bodyPr/>
          <a:lstStyle/>
          <a:p>
            <a:fld id="{4DC01E4E-69F1-4149-85FE-E8F355F61696}" type="slidenum">
              <a:rPr lang="sv-SE" smtClean="0"/>
              <a:t>86</a:t>
            </a:fld>
            <a:endParaRPr lang="sv-SE"/>
          </a:p>
        </p:txBody>
      </p:sp>
    </p:spTree>
    <p:extLst>
      <p:ext uri="{BB962C8B-B14F-4D97-AF65-F5344CB8AC3E}">
        <p14:creationId xmlns:p14="http://schemas.microsoft.com/office/powerpoint/2010/main" val="956114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BCBF9-4661-AC9B-8341-20C459B587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03B0CB4-2875-A218-326B-96724E05129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0DD376B-9035-D43A-5254-E7006FD62F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Gå igenom dag 2 </a:t>
            </a:r>
            <a:r>
              <a:rPr lang="sv-SE" b="0" dirty="0"/>
              <a:t>– 15.40 </a:t>
            </a:r>
            <a:r>
              <a:rPr lang="sv-SE" b="0" baseline="0" dirty="0"/>
              <a:t>(Bufferttid 20 min)</a:t>
            </a:r>
            <a:endParaRPr lang="sv-SE" b="0" dirty="0"/>
          </a:p>
          <a:p>
            <a:endParaRPr lang="sv-SE" dirty="0"/>
          </a:p>
          <a:p>
            <a:r>
              <a:rPr lang="sv-SE" dirty="0"/>
              <a:t>Att göra:</a:t>
            </a:r>
          </a:p>
          <a:p>
            <a:pPr marL="228600" indent="-228600">
              <a:buFont typeface="+mj-lt"/>
              <a:buAutoNum type="arabicPeriod"/>
            </a:pPr>
            <a:r>
              <a:rPr lang="sv-SE" dirty="0"/>
              <a:t>Gå igenom upplägget för morgondagen.</a:t>
            </a:r>
          </a:p>
          <a:p>
            <a:pPr marL="228600" indent="-228600">
              <a:buFont typeface="+mj-lt"/>
              <a:buAutoNum type="arabicPeriod"/>
            </a:pPr>
            <a:r>
              <a:rPr lang="sv-SE" dirty="0"/>
              <a:t>Påminn om att deltagarna behöver datorer dag 2.</a:t>
            </a:r>
          </a:p>
          <a:p>
            <a:endParaRPr lang="sv-SE" dirty="0"/>
          </a:p>
        </p:txBody>
      </p:sp>
      <p:sp>
        <p:nvSpPr>
          <p:cNvPr id="4" name="Platshållare för bildnummer 3">
            <a:extLst>
              <a:ext uri="{FF2B5EF4-FFF2-40B4-BE49-F238E27FC236}">
                <a16:creationId xmlns:a16="http://schemas.microsoft.com/office/drawing/2014/main" id="{52F713F6-E74E-7270-EC42-BF506D0A6636}"/>
              </a:ext>
            </a:extLst>
          </p:cNvPr>
          <p:cNvSpPr>
            <a:spLocks noGrp="1"/>
          </p:cNvSpPr>
          <p:nvPr>
            <p:ph type="sldNum" sz="quarter" idx="5"/>
          </p:nvPr>
        </p:nvSpPr>
        <p:spPr/>
        <p:txBody>
          <a:bodyPr/>
          <a:lstStyle/>
          <a:p>
            <a:fld id="{F29E5D8B-393A-C54A-9D94-1E7914ED0C31}" type="slidenum">
              <a:rPr lang="sv-SE" smtClean="0"/>
              <a:t>87</a:t>
            </a:fld>
            <a:endParaRPr lang="sv-SE"/>
          </a:p>
        </p:txBody>
      </p:sp>
    </p:spTree>
    <p:extLst>
      <p:ext uri="{BB962C8B-B14F-4D97-AF65-F5344CB8AC3E}">
        <p14:creationId xmlns:p14="http://schemas.microsoft.com/office/powerpoint/2010/main" val="2180291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Avsluta dagen </a:t>
            </a:r>
            <a:r>
              <a:rPr lang="sv-SE" b="0" dirty="0"/>
              <a:t>– 16.00</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01E4E-69F1-4149-85FE-E8F355F6169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1498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FIXA INNAN:</a:t>
            </a:r>
          </a:p>
          <a:p>
            <a:pPr marL="171450" indent="-171450">
              <a:buFont typeface="Arial" panose="020B0604020202020204" pitchFamily="34" charset="0"/>
              <a:buChar char="•"/>
            </a:pPr>
            <a:r>
              <a:rPr lang="sv-SE"/>
              <a:t>Säkerställ </a:t>
            </a:r>
            <a:r>
              <a:rPr lang="sv-SE" err="1"/>
              <a:t>wifi</a:t>
            </a:r>
            <a:r>
              <a:rPr lang="sv-SE"/>
              <a:t> och ljud.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Dölj </a:t>
            </a:r>
            <a:r>
              <a:rPr lang="sv-SE" err="1"/>
              <a:t>slides</a:t>
            </a:r>
            <a:r>
              <a:rPr lang="sv-SE"/>
              <a:t> från mellanstadiet/högstadiet/gymnasiet beroende på utbildning.</a:t>
            </a:r>
          </a:p>
          <a:p>
            <a:pPr marL="171450" indent="-171450">
              <a:buFont typeface="Arial" panose="020B0604020202020204" pitchFamily="34" charset="0"/>
              <a:buChar char="•"/>
            </a:pPr>
            <a:r>
              <a:rPr lang="sv-SE"/>
              <a:t>Förbered grupprum till ledarövningar.</a:t>
            </a:r>
          </a:p>
          <a:p>
            <a:pPr marL="171450" indent="-171450">
              <a:buFont typeface="Arial" panose="020B0604020202020204" pitchFamily="34" charset="0"/>
              <a:buChar char="•"/>
            </a:pPr>
            <a:r>
              <a:rPr lang="sv-SE"/>
              <a:t>Kolla närvaro och fyll i deltagarlistan.</a:t>
            </a:r>
          </a:p>
          <a:p>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89</a:t>
            </a:fld>
            <a:endParaRPr lang="sv-SE"/>
          </a:p>
        </p:txBody>
      </p:sp>
    </p:spTree>
    <p:extLst>
      <p:ext uri="{BB962C8B-B14F-4D97-AF65-F5344CB8AC3E}">
        <p14:creationId xmlns:p14="http://schemas.microsoft.com/office/powerpoint/2010/main" val="88757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6313">
              <a:defRPr/>
            </a:pPr>
            <a:r>
              <a:rPr lang="sv-SE" b="0"/>
              <a:t>Att göra:</a:t>
            </a:r>
          </a:p>
          <a:p>
            <a:pPr marL="228600" indent="-228600" defTabSz="946313">
              <a:buFont typeface="+mj-lt"/>
              <a:buAutoNum type="arabicPeriod"/>
              <a:defRPr/>
            </a:pPr>
            <a:r>
              <a:rPr lang="sv-SE" b="0"/>
              <a:t>Genomför en kort presentationsrunda utifrån frågorna.</a:t>
            </a:r>
            <a:br>
              <a:rPr lang="sv-SE" b="0"/>
            </a:br>
            <a:endParaRPr lang="sv-SE" b="0"/>
          </a:p>
        </p:txBody>
      </p:sp>
      <p:sp>
        <p:nvSpPr>
          <p:cNvPr id="4" name="Platshållare för bildnummer 3"/>
          <p:cNvSpPr>
            <a:spLocks noGrp="1"/>
          </p:cNvSpPr>
          <p:nvPr>
            <p:ph type="sldNum" sz="quarter" idx="5"/>
          </p:nvPr>
        </p:nvSpPr>
        <p:spPr/>
        <p:txBody>
          <a:bodyPr/>
          <a:lstStyle/>
          <a:p>
            <a:fld id="{149C067B-9CE4-1A4B-8AE5-B35BE213FF10}" type="slidenum">
              <a:rPr lang="sv-SE" smtClean="0"/>
              <a:t>9</a:t>
            </a:fld>
            <a:endParaRPr lang="sv-SE"/>
          </a:p>
        </p:txBody>
      </p:sp>
    </p:spTree>
    <p:extLst>
      <p:ext uri="{BB962C8B-B14F-4D97-AF65-F5344CB8AC3E}">
        <p14:creationId xmlns:p14="http://schemas.microsoft.com/office/powerpoint/2010/main" val="3818110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59D92-36CB-1DE9-3F1F-67F41D96814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4240BE-3858-890F-42D3-E3D8CD13047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D4D7433-7F15-6A61-89BA-74D136AE021B}"/>
              </a:ext>
            </a:extLst>
          </p:cNvPr>
          <p:cNvSpPr>
            <a:spLocks noGrp="1"/>
          </p:cNvSpPr>
          <p:nvPr>
            <p:ph type="body" idx="1"/>
          </p:nvPr>
        </p:nvSpPr>
        <p:spPr/>
        <p:txBody>
          <a:bodyPr/>
          <a:lstStyle/>
          <a:p>
            <a:r>
              <a:rPr lang="sv-SE" b="1" baseline="0" dirty="0"/>
              <a:t>MELLANSTADIET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Intro/backspegel </a:t>
            </a:r>
            <a:r>
              <a:rPr lang="sv-SE" dirty="0"/>
              <a:t>– 8.30-8.40 </a:t>
            </a:r>
            <a:r>
              <a:rPr lang="sv-SE" b="0" baseline="0" dirty="0"/>
              <a:t>(10 min)</a:t>
            </a:r>
            <a:endParaRPr lang="sv-SE" dirty="0"/>
          </a:p>
          <a:p>
            <a:endParaRPr dirty="0"/>
          </a:p>
        </p:txBody>
      </p:sp>
      <p:sp>
        <p:nvSpPr>
          <p:cNvPr id="4" name="Platshållare för bildnummer 3">
            <a:extLst>
              <a:ext uri="{FF2B5EF4-FFF2-40B4-BE49-F238E27FC236}">
                <a16:creationId xmlns:a16="http://schemas.microsoft.com/office/drawing/2014/main" id="{B5F8EE96-5188-AE7A-5689-94EE57561B0E}"/>
              </a:ext>
            </a:extLst>
          </p:cNvPr>
          <p:cNvSpPr>
            <a:spLocks noGrp="1"/>
          </p:cNvSpPr>
          <p:nvPr>
            <p:ph type="sldNum" sz="quarter" idx="5"/>
          </p:nvPr>
        </p:nvSpPr>
        <p:spPr/>
        <p:txBody>
          <a:bodyPr/>
          <a:lstStyle/>
          <a:p>
            <a:fld id="{94DF5971-1E11-064F-A8F7-E52495BB527B}" type="slidenum">
              <a:rPr lang="sv-SE" smtClean="0"/>
              <a:t>90</a:t>
            </a:fld>
            <a:endParaRPr lang="sv-SE"/>
          </a:p>
        </p:txBody>
      </p:sp>
    </p:spTree>
    <p:extLst>
      <p:ext uri="{BB962C8B-B14F-4D97-AF65-F5344CB8AC3E}">
        <p14:creationId xmlns:p14="http://schemas.microsoft.com/office/powerpoint/2010/main" val="12586772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620F9-08E2-0077-CD12-D597110E931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1EFAB8D-1FB6-DC59-F40A-15A440D2361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D83F94-DC75-E0FC-BA59-611EDED8CA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HÖGSTADIET/GYMNASIET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Intro/backspegel </a:t>
            </a:r>
            <a:r>
              <a:rPr lang="sv-SE" dirty="0"/>
              <a:t>– 8.30-8.40 </a:t>
            </a:r>
            <a:r>
              <a:rPr lang="sv-SE" b="0" baseline="0" dirty="0"/>
              <a:t>(10 min)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baseline="0" dirty="0"/>
          </a:p>
        </p:txBody>
      </p:sp>
      <p:sp>
        <p:nvSpPr>
          <p:cNvPr id="4" name="Platshållare för bildnummer 3">
            <a:extLst>
              <a:ext uri="{FF2B5EF4-FFF2-40B4-BE49-F238E27FC236}">
                <a16:creationId xmlns:a16="http://schemas.microsoft.com/office/drawing/2014/main" id="{5B243174-D3A2-6542-D285-1A04DCC4CB1C}"/>
              </a:ext>
            </a:extLst>
          </p:cNvPr>
          <p:cNvSpPr>
            <a:spLocks noGrp="1"/>
          </p:cNvSpPr>
          <p:nvPr>
            <p:ph type="sldNum" sz="quarter" idx="5"/>
          </p:nvPr>
        </p:nvSpPr>
        <p:spPr/>
        <p:txBody>
          <a:bodyPr/>
          <a:lstStyle/>
          <a:p>
            <a:fld id="{149C067B-9CE4-1A4B-8AE5-B35BE213FF10}" type="slidenum">
              <a:rPr lang="sv-SE" smtClean="0"/>
              <a:t>91</a:t>
            </a:fld>
            <a:endParaRPr lang="sv-SE"/>
          </a:p>
        </p:txBody>
      </p:sp>
    </p:spTree>
    <p:extLst>
      <p:ext uri="{BB962C8B-B14F-4D97-AF65-F5344CB8AC3E}">
        <p14:creationId xmlns:p14="http://schemas.microsoft.com/office/powerpoint/2010/main" val="16775858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göra:</a:t>
            </a:r>
          </a:p>
          <a:p>
            <a:pPr marL="228600" indent="-228600">
              <a:buFont typeface="+mj-lt"/>
              <a:buAutoNum type="arabicPeriod"/>
            </a:pPr>
            <a:r>
              <a:rPr lang="sv-SE" dirty="0"/>
              <a:t>Sammanfatta kort gårdagen.</a:t>
            </a:r>
          </a:p>
          <a:p>
            <a:pPr marL="228600" indent="-228600">
              <a:buFont typeface="+mj-lt"/>
              <a:buAutoNum type="arabicPeriod"/>
            </a:pPr>
            <a:r>
              <a:rPr lang="sv-SE" dirty="0"/>
              <a:t>Fråga: </a:t>
            </a:r>
          </a:p>
          <a:p>
            <a:pPr marL="685800" lvl="1" indent="-228600">
              <a:buFont typeface="Arial" panose="020B0604020202020204" pitchFamily="34" charset="0"/>
              <a:buChar char="•"/>
            </a:pPr>
            <a:r>
              <a:rPr lang="sv-SE" dirty="0"/>
              <a:t>Finns det frågor eller funderingar efter gårdagen? (Helgrupp)</a:t>
            </a:r>
          </a:p>
          <a:p>
            <a:pPr marL="228600" indent="-228600">
              <a:buFont typeface="+mj-lt"/>
              <a:buAutoNum type="arabicPeriod"/>
            </a:pPr>
            <a:endParaRPr lang="sv-SE"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92</a:t>
            </a:fld>
            <a:endParaRPr lang="sv-SE"/>
          </a:p>
        </p:txBody>
      </p:sp>
    </p:spTree>
    <p:extLst>
      <p:ext uri="{BB962C8B-B14F-4D97-AF65-F5344CB8AC3E}">
        <p14:creationId xmlns:p14="http://schemas.microsoft.com/office/powerpoint/2010/main" val="6797383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a:t>Att göra:</a:t>
            </a:r>
          </a:p>
          <a:p>
            <a:pPr marL="228600" indent="-228600">
              <a:buFont typeface="+mj-lt"/>
              <a:buAutoNum type="arabicPeriod"/>
            </a:pPr>
            <a:r>
              <a:rPr lang="sv-SE" b="0" baseline="0"/>
              <a:t>Förmedla:</a:t>
            </a:r>
          </a:p>
          <a:p>
            <a:pPr marL="685800" lvl="1" indent="-228600">
              <a:buFont typeface="Arial" panose="020B0604020202020204" pitchFamily="34" charset="0"/>
              <a:buChar char="•"/>
            </a:pPr>
            <a:r>
              <a:rPr lang="sv-SE" b="0" baseline="0"/>
              <a:t>Igår genomförde vi tre grundpass utifrån MVP:s förändringsstrategier.</a:t>
            </a:r>
          </a:p>
          <a:p>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93</a:t>
            </a:fld>
            <a:endParaRPr lang="sv-SE"/>
          </a:p>
        </p:txBody>
      </p:sp>
    </p:spTree>
    <p:extLst>
      <p:ext uri="{BB962C8B-B14F-4D97-AF65-F5344CB8AC3E}">
        <p14:creationId xmlns:p14="http://schemas.microsoft.com/office/powerpoint/2010/main" val="12722913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AD11E-015F-F81A-3047-7B6FADD7356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65CFC16-D19E-A4E7-0532-C1D599EEF9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EA8A8E-6BE8-B2F3-29E3-02C968B90917}"/>
              </a:ext>
            </a:extLst>
          </p:cNvPr>
          <p:cNvSpPr>
            <a:spLocks noGrp="1"/>
          </p:cNvSpPr>
          <p:nvPr>
            <p:ph type="body" idx="1"/>
          </p:nvPr>
        </p:nvSpPr>
        <p:spPr/>
        <p:txBody>
          <a:bodyPr/>
          <a:lstStyle/>
          <a:p>
            <a:r>
              <a:rPr lang="sv-SE"/>
              <a:t>Att göra:</a:t>
            </a:r>
          </a:p>
          <a:p>
            <a:pPr marL="228600" indent="-228600">
              <a:buFont typeface="+mj-lt"/>
              <a:buAutoNum type="arabicPeriod"/>
            </a:pPr>
            <a:r>
              <a:rPr lang="sv-SE"/>
              <a:t>Gå igenom upplägget för dagen.</a:t>
            </a:r>
          </a:p>
        </p:txBody>
      </p:sp>
      <p:sp>
        <p:nvSpPr>
          <p:cNvPr id="4" name="Platshållare för bildnummer 3">
            <a:extLst>
              <a:ext uri="{FF2B5EF4-FFF2-40B4-BE49-F238E27FC236}">
                <a16:creationId xmlns:a16="http://schemas.microsoft.com/office/drawing/2014/main" id="{E20D0C04-19E5-C485-39FC-E06DB63885B7}"/>
              </a:ext>
            </a:extLst>
          </p:cNvPr>
          <p:cNvSpPr>
            <a:spLocks noGrp="1"/>
          </p:cNvSpPr>
          <p:nvPr>
            <p:ph type="sldNum" sz="quarter" idx="5"/>
          </p:nvPr>
        </p:nvSpPr>
        <p:spPr/>
        <p:txBody>
          <a:bodyPr/>
          <a:lstStyle/>
          <a:p>
            <a:fld id="{F29E5D8B-393A-C54A-9D94-1E7914ED0C31}" type="slidenum">
              <a:rPr lang="sv-SE" smtClean="0"/>
              <a:t>94</a:t>
            </a:fld>
            <a:endParaRPr lang="sv-SE"/>
          </a:p>
        </p:txBody>
      </p:sp>
    </p:spTree>
    <p:extLst>
      <p:ext uri="{BB962C8B-B14F-4D97-AF65-F5344CB8AC3E}">
        <p14:creationId xmlns:p14="http://schemas.microsoft.com/office/powerpoint/2010/main" val="6710561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MVP-ledarens roll (scenario) </a:t>
            </a:r>
            <a:r>
              <a:rPr lang="sv-SE" dirty="0"/>
              <a:t>– 9.10-10.00 </a:t>
            </a:r>
            <a:r>
              <a:rPr lang="sv-SE" b="0" baseline="0" dirty="0"/>
              <a:t>(50 min)</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Att göra:</a:t>
            </a:r>
          </a:p>
          <a:p>
            <a:pPr marL="228600" indent="-228600">
              <a:buFont typeface="+mj-lt"/>
              <a:buAutoNum type="arabicPeriod"/>
            </a:pPr>
            <a:r>
              <a:rPr lang="sv-SE" sz="1200" b="0" u="none" baseline="0" dirty="0"/>
              <a:t>Förmedla:</a:t>
            </a:r>
          </a:p>
          <a:p>
            <a:pPr marL="685800" lvl="1" indent="-228600">
              <a:buFont typeface="Arial" panose="020B0604020202020204" pitchFamily="34" charset="0"/>
              <a:buChar char="•"/>
            </a:pPr>
            <a:r>
              <a:rPr lang="sv-SE" sz="1200" b="0" u="none" baseline="0" dirty="0"/>
              <a:t>Vi kommer nu att prata vidare om MVP-ledarens roll.</a:t>
            </a:r>
          </a:p>
          <a:p>
            <a:pPr marL="228600" indent="-228600">
              <a:buFont typeface="+mj-lt"/>
              <a:buAutoNum type="arabicPeriod"/>
            </a:pPr>
            <a:endParaRPr lang="sv-SE" sz="1200" b="0" u="none" baseline="0" dirty="0"/>
          </a:p>
        </p:txBody>
      </p:sp>
      <p:sp>
        <p:nvSpPr>
          <p:cNvPr id="4" name="Platshållare för bildnummer 3"/>
          <p:cNvSpPr>
            <a:spLocks noGrp="1"/>
          </p:cNvSpPr>
          <p:nvPr>
            <p:ph type="sldNum" sz="quarter" idx="5"/>
          </p:nvPr>
        </p:nvSpPr>
        <p:spPr/>
        <p:txBody>
          <a:bodyPr/>
          <a:lstStyle/>
          <a:p>
            <a:fld id="{F29E5D8B-393A-C54A-9D94-1E7914ED0C31}" type="slidenum">
              <a:rPr lang="sv-SE" smtClean="0"/>
              <a:t>95</a:t>
            </a:fld>
            <a:endParaRPr lang="sv-SE"/>
          </a:p>
        </p:txBody>
      </p:sp>
    </p:spTree>
    <p:extLst>
      <p:ext uri="{BB962C8B-B14F-4D97-AF65-F5344CB8AC3E}">
        <p14:creationId xmlns:p14="http://schemas.microsoft.com/office/powerpoint/2010/main" val="17933538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D357-0176-7360-5CF9-AFB2BB57EFB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397607-452F-1F97-7941-91DE601287A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14A5421-E203-7E0E-8A44-55636C8772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Att göra:</a:t>
            </a:r>
          </a:p>
          <a:p>
            <a:pPr marL="228600" indent="-228600">
              <a:buFont typeface="+mj-lt"/>
              <a:buAutoNum type="arabicPeriod"/>
            </a:pPr>
            <a:r>
              <a:rPr lang="sv-SE" dirty="0"/>
              <a:t>Påminn igen om att erfarenheter kan finnas i rummet, att prata om våld är känsligt.</a:t>
            </a:r>
          </a:p>
          <a:p>
            <a:pPr marL="228600" indent="-228600">
              <a:buFont typeface="+mj-lt"/>
              <a:buAutoNum type="arabicPeriod"/>
            </a:pPr>
            <a:r>
              <a:rPr lang="sv-SE" dirty="0"/>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ffectLst/>
                <a:latin typeface="Helvetica Neue" panose="02000503000000020004" pitchFamily="2" charset="0"/>
              </a:rPr>
              <a:t>När vi pratar om skadliga normer som bidrar till våld behöver vi vara medvetna om att det alltid kan finnas personer i rummet som upplever det vi vill synliggöra och förändra.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effectLst/>
                <a:latin typeface="Helvetica Neue" panose="02000503000000020004" pitchFamily="2" charset="0"/>
              </a:rPr>
              <a:t>Därför ska vi prata om hur vi som MVP-ledare kan hantera dessa samtal så de inte blir förtryckande i stunden.</a:t>
            </a:r>
          </a:p>
          <a:p>
            <a:pPr marL="0" lv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7308AE14-C749-D18B-6110-AF12AE979A0C}"/>
              </a:ext>
            </a:extLst>
          </p:cNvPr>
          <p:cNvSpPr>
            <a:spLocks noGrp="1"/>
          </p:cNvSpPr>
          <p:nvPr>
            <p:ph type="sldNum" sz="quarter" idx="5"/>
          </p:nvPr>
        </p:nvSpPr>
        <p:spPr/>
        <p:txBody>
          <a:bodyPr/>
          <a:lstStyle/>
          <a:p>
            <a:fld id="{149C067B-9CE4-1A4B-8AE5-B35BE213FF10}" type="slidenum">
              <a:rPr lang="sv-SE" smtClean="0"/>
              <a:t>96</a:t>
            </a:fld>
            <a:endParaRPr lang="sv-SE"/>
          </a:p>
        </p:txBody>
      </p:sp>
    </p:spTree>
    <p:extLst>
      <p:ext uri="{BB962C8B-B14F-4D97-AF65-F5344CB8AC3E}">
        <p14:creationId xmlns:p14="http://schemas.microsoft.com/office/powerpoint/2010/main" val="16739584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Att göra:</a:t>
            </a:r>
          </a:p>
          <a:p>
            <a:pPr marL="228600" indent="-228600">
              <a:buFont typeface="+mj-lt"/>
              <a:buAutoNum type="arabicPeriod"/>
            </a:pPr>
            <a:r>
              <a:rPr lang="sv-SE"/>
              <a:t>Förmedla: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effectLst/>
                <a:latin typeface="Helvetica Neue" panose="02000503000000020004" pitchFamily="2" charset="0"/>
              </a:rPr>
              <a:t>Vi ska prata om detta genom att göra en scenarioövning på samma tema.</a:t>
            </a:r>
          </a:p>
          <a:p>
            <a:pPr marL="685800" lvl="1" indent="-228600">
              <a:buFont typeface="Arial" panose="020B0604020202020204" pitchFamily="34" charset="0"/>
              <a:buChar char="•"/>
            </a:pPr>
            <a:r>
              <a:rPr lang="sv-SE"/>
              <a:t>Övningen här följer samma struktur som i metodmaterialet. </a:t>
            </a:r>
            <a:endParaRPr lang="sv-SE">
              <a:effectLst/>
              <a:latin typeface="Helvetica Neue" panose="02000503000000020004" pitchFamily="2" charset="0"/>
            </a:endParaRPr>
          </a:p>
          <a:p>
            <a:pPr marL="0" lvl="0" indent="0">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fld id="{F29E5D8B-393A-C54A-9D94-1E7914ED0C31}" type="slidenum">
              <a:rPr lang="sv-SE" smtClean="0"/>
              <a:t>97</a:t>
            </a:fld>
            <a:endParaRPr lang="sv-SE"/>
          </a:p>
        </p:txBody>
      </p:sp>
    </p:spTree>
    <p:extLst>
      <p:ext uri="{BB962C8B-B14F-4D97-AF65-F5344CB8AC3E}">
        <p14:creationId xmlns:p14="http://schemas.microsoft.com/office/powerpoint/2010/main" val="12306906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scenariot (alternativt be en frivillig deltagare läsa)</a:t>
            </a:r>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98</a:t>
            </a:fld>
            <a:endParaRPr lang="sv-SE"/>
          </a:p>
        </p:txBody>
      </p:sp>
    </p:spTree>
    <p:extLst>
      <p:ext uri="{BB962C8B-B14F-4D97-AF65-F5344CB8AC3E}">
        <p14:creationId xmlns:p14="http://schemas.microsoft.com/office/powerpoint/2010/main" val="18303236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göra: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a:t>Läs upp tankar som snurrar (alternativt be en frivillig deltagare läsa).</a:t>
            </a:r>
          </a:p>
          <a:p>
            <a:pPr marL="228600" indent="-228600">
              <a:buFont typeface="+mj-lt"/>
              <a:buAutoNum type="arabicPeriod"/>
            </a:pPr>
            <a:endParaRPr lang="sv-SE"/>
          </a:p>
          <a:p>
            <a:endParaRPr/>
          </a:p>
        </p:txBody>
      </p:sp>
      <p:sp>
        <p:nvSpPr>
          <p:cNvPr id="4" name="Platshållare för bildnummer 3"/>
          <p:cNvSpPr>
            <a:spLocks noGrp="1"/>
          </p:cNvSpPr>
          <p:nvPr>
            <p:ph type="sldNum" sz="quarter" idx="5"/>
          </p:nvPr>
        </p:nvSpPr>
        <p:spPr/>
        <p:txBody>
          <a:bodyPr/>
          <a:lstStyle/>
          <a:p>
            <a:fld id="{F29E5D8B-393A-C54A-9D94-1E7914ED0C31}" type="slidenum">
              <a:rPr lang="sv-SE" smtClean="0"/>
              <a:t>99</a:t>
            </a:fld>
            <a:endParaRPr lang="sv-SE"/>
          </a:p>
        </p:txBody>
      </p:sp>
    </p:spTree>
    <p:extLst>
      <p:ext uri="{BB962C8B-B14F-4D97-AF65-F5344CB8AC3E}">
        <p14:creationId xmlns:p14="http://schemas.microsoft.com/office/powerpoint/2010/main" val="274239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C5D235-7CA9-1F45-B410-D81120CA3D87}"/>
              </a:ext>
            </a:extLst>
          </p:cNvPr>
          <p:cNvSpPr>
            <a:spLocks noGrp="1"/>
          </p:cNvSpPr>
          <p:nvPr>
            <p:ph type="ctrTitle"/>
          </p:nvPr>
        </p:nvSpPr>
        <p:spPr>
          <a:xfrm>
            <a:off x="1524000" y="1122363"/>
            <a:ext cx="9144000" cy="2387600"/>
          </a:xfrm>
        </p:spPr>
        <p:txBody>
          <a:bodyPr anchor="b"/>
          <a:lstStyle>
            <a:lvl1pPr algn="ctr">
              <a:defRPr sz="6000" baseline="0">
                <a:latin typeface="HelveticaRounded LT Pro Bd" panose="020F0804030503020204" pitchFamily="34" charset="77"/>
              </a:defRPr>
            </a:lvl1pPr>
          </a:lstStyle>
          <a:p>
            <a:r>
              <a:rPr lang="sv-SE"/>
              <a:t>Klicka här för att ändra mall för rubrikformat</a:t>
            </a:r>
            <a:endParaRPr/>
          </a:p>
        </p:txBody>
      </p:sp>
      <p:sp>
        <p:nvSpPr>
          <p:cNvPr id="3" name="Underrubrik 2">
            <a:extLst>
              <a:ext uri="{FF2B5EF4-FFF2-40B4-BE49-F238E27FC236}">
                <a16:creationId xmlns:a16="http://schemas.microsoft.com/office/drawing/2014/main" id="{BE1ADDB3-FB53-F043-A7EB-7E1D95514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a:p>
        </p:txBody>
      </p:sp>
      <p:sp>
        <p:nvSpPr>
          <p:cNvPr id="4" name="Platshållare för datum 3">
            <a:extLst>
              <a:ext uri="{FF2B5EF4-FFF2-40B4-BE49-F238E27FC236}">
                <a16:creationId xmlns:a16="http://schemas.microsoft.com/office/drawing/2014/main" id="{3E9CA983-EADA-7D47-A7C1-9DA1C64F228A}"/>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5" name="Platshållare för sidfot 4">
            <a:extLst>
              <a:ext uri="{FF2B5EF4-FFF2-40B4-BE49-F238E27FC236}">
                <a16:creationId xmlns:a16="http://schemas.microsoft.com/office/drawing/2014/main" id="{F93A7D69-8D4D-E847-85B9-9BC61A828EE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59E57CF-DA00-E040-B487-7F6E038F28F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79513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33F08C-7EEA-9B4E-9CE8-6F0F41AEDB88}"/>
              </a:ext>
            </a:extLst>
          </p:cNvPr>
          <p:cNvSpPr>
            <a:spLocks noGrp="1"/>
          </p:cNvSpPr>
          <p:nvPr>
            <p:ph type="title"/>
          </p:nvPr>
        </p:nvSpPr>
        <p:spPr/>
        <p:txBody>
          <a:bodyPr/>
          <a:lstStyle/>
          <a:p>
            <a:r>
              <a:rPr lang="sv-SE"/>
              <a:t>Klicka här för att ändra mall för rubrikformat</a:t>
            </a:r>
            <a:endParaRPr/>
          </a:p>
        </p:txBody>
      </p:sp>
      <p:sp>
        <p:nvSpPr>
          <p:cNvPr id="3" name="Platshållare för lodrät text 2">
            <a:extLst>
              <a:ext uri="{FF2B5EF4-FFF2-40B4-BE49-F238E27FC236}">
                <a16:creationId xmlns:a16="http://schemas.microsoft.com/office/drawing/2014/main" id="{E68282C1-6FEB-7E4F-9B05-9EE8BE519BA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62BFA10F-56B1-A646-B50C-3AE92733C03A}"/>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5" name="Platshållare för sidfot 4">
            <a:extLst>
              <a:ext uri="{FF2B5EF4-FFF2-40B4-BE49-F238E27FC236}">
                <a16:creationId xmlns:a16="http://schemas.microsoft.com/office/drawing/2014/main" id="{0F122FEC-CAAA-874D-81AB-C7283BB49EB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3FD7AA-6D7D-7640-B8B1-42F6B43C5688}"/>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824250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30FD659-0A3A-CC49-9827-284C67CCA46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a:p>
        </p:txBody>
      </p:sp>
      <p:sp>
        <p:nvSpPr>
          <p:cNvPr id="3" name="Platshållare för lodrät text 2">
            <a:extLst>
              <a:ext uri="{FF2B5EF4-FFF2-40B4-BE49-F238E27FC236}">
                <a16:creationId xmlns:a16="http://schemas.microsoft.com/office/drawing/2014/main" id="{81121793-34C3-7A45-AA9E-02EFF6B9F6D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D48DB950-33BD-1748-8BB3-9B74AC8F986E}"/>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5" name="Platshållare för sidfot 4">
            <a:extLst>
              <a:ext uri="{FF2B5EF4-FFF2-40B4-BE49-F238E27FC236}">
                <a16:creationId xmlns:a16="http://schemas.microsoft.com/office/drawing/2014/main" id="{727D3B9C-389A-CD41-ABDF-FDDDE275E01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DB0494-E697-FC40-BBF5-AA2B5DF2C86E}"/>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831856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12192000" cy="6858000"/>
          </a:xfrm>
        </p:spPr>
        <p:txBody>
          <a:bodyPr>
            <a:normAutofit/>
          </a:bodyPr>
          <a:lstStyle>
            <a:lvl1pPr algn="ctr">
              <a:defRPr sz="7200">
                <a:solidFill>
                  <a:schemeClr val="accent1"/>
                </a:solidFill>
              </a:defRPr>
            </a:lvl1pPr>
          </a:lstStyle>
          <a:p>
            <a:r>
              <a:rPr lang="sv-SE"/>
              <a:t>Klicka här för att ändra format</a:t>
            </a:r>
          </a:p>
        </p:txBody>
      </p:sp>
    </p:spTree>
    <p:extLst>
      <p:ext uri="{BB962C8B-B14F-4D97-AF65-F5344CB8AC3E}">
        <p14:creationId xmlns:p14="http://schemas.microsoft.com/office/powerpoint/2010/main" val="221638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8F2D76-3C7E-FF4D-813D-39DA7405ECE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4B987B8-E5F6-194F-B5DB-2AE586E7A7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ECACE55-BE52-AF47-BF8E-CAAEC667DAE4}"/>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5" name="Platshållare för sidfot 4">
            <a:extLst>
              <a:ext uri="{FF2B5EF4-FFF2-40B4-BE49-F238E27FC236}">
                <a16:creationId xmlns:a16="http://schemas.microsoft.com/office/drawing/2014/main" id="{2287A0A2-F4B5-6B4A-A8CF-B784531CC4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687B01-F6DF-034D-8283-84C7AF3472F1}"/>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06786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FDACA-1F77-B140-9843-104330DA3C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A31BE27-BDE6-D247-B715-3D89B2C8CA1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E97EC6A-BE95-6346-946C-3004240845F8}"/>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5" name="Platshållare för sidfot 4">
            <a:extLst>
              <a:ext uri="{FF2B5EF4-FFF2-40B4-BE49-F238E27FC236}">
                <a16:creationId xmlns:a16="http://schemas.microsoft.com/office/drawing/2014/main" id="{A2657B11-57F2-C044-BFE2-6A2389CDF2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04870C-89C8-E042-A9C8-C893689E897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48497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4F6911-F122-364E-936F-6E26F9DCD26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06C65D9-8591-B146-809E-01DFB98A1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92E5356-A0FC-F945-B4FA-B9507E408C46}"/>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5" name="Platshållare för sidfot 4">
            <a:extLst>
              <a:ext uri="{FF2B5EF4-FFF2-40B4-BE49-F238E27FC236}">
                <a16:creationId xmlns:a16="http://schemas.microsoft.com/office/drawing/2014/main" id="{6A6FD217-DC5E-8842-A949-9FBDE2309BB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9ED0378-D03A-E64D-8240-0CE294ED269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9289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327D42-4390-3441-A94E-9EEAD8CF92F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FDE13EE-5F57-AE40-9C55-91A9C2287C8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88106B1-4770-0F45-9D73-574E557F934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D53FBF4-2039-544C-8C18-E819B23DAC27}"/>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6" name="Platshållare för sidfot 5">
            <a:extLst>
              <a:ext uri="{FF2B5EF4-FFF2-40B4-BE49-F238E27FC236}">
                <a16:creationId xmlns:a16="http://schemas.microsoft.com/office/drawing/2014/main" id="{541FC5C6-85E3-E240-9D4E-4A11004796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7C974F8-96FF-594D-B905-C86983306A0B}"/>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59546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D80F3A-3D79-A046-8AEF-EF2518FC998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04C0D9D-BB97-BD42-B98E-AFEB4D57E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D2592B0-D37B-A24A-8626-64064E8D61E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AD1FA13-A127-CF44-8F17-250902550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F9DF4B2-8913-A94A-9C25-172842429F2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BF60C2D-95C8-1242-9D43-53AE842A73D8}"/>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8" name="Platshållare för sidfot 7">
            <a:extLst>
              <a:ext uri="{FF2B5EF4-FFF2-40B4-BE49-F238E27FC236}">
                <a16:creationId xmlns:a16="http://schemas.microsoft.com/office/drawing/2014/main" id="{B48D20D8-3B3F-4D40-BFB6-7DF0DB4A7F2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9F8A9EC-5AE2-3643-938C-D3D067DA08A2}"/>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387504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080557-9708-4B41-913E-8BE0517C6F4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3E5B36C-8B96-6844-8DEC-35EE69E9CF20}"/>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4" name="Platshållare för sidfot 3">
            <a:extLst>
              <a:ext uri="{FF2B5EF4-FFF2-40B4-BE49-F238E27FC236}">
                <a16:creationId xmlns:a16="http://schemas.microsoft.com/office/drawing/2014/main" id="{B247CE54-E456-A74E-9970-C277F025162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D0EB499-7EC6-EC4A-93BB-BC0A53B6C81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98901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2B1CCA1-43A3-1D40-A541-7C6F1E3F52B2}"/>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3" name="Platshållare för sidfot 2">
            <a:extLst>
              <a:ext uri="{FF2B5EF4-FFF2-40B4-BE49-F238E27FC236}">
                <a16:creationId xmlns:a16="http://schemas.microsoft.com/office/drawing/2014/main" id="{DF6F70FB-0FD3-6A4B-AEBF-8B98EB94B7E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7CDC9B7-F204-1748-B359-A5F4C29FE34C}"/>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356677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D2F21E-FADA-1D49-84B5-7B45CA917BA4}"/>
              </a:ext>
            </a:extLst>
          </p:cNvPr>
          <p:cNvSpPr>
            <a:spLocks noGrp="1"/>
          </p:cNvSpPr>
          <p:nvPr>
            <p:ph type="title"/>
          </p:nvPr>
        </p:nvSpPr>
        <p:spPr/>
        <p:txBody>
          <a:body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190057AA-0B84-4B43-9E81-944F2AC7B7F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A7EEF8EA-9C9F-034B-AA29-BE8BC68C22CA}"/>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5" name="Platshållare för sidfot 4">
            <a:extLst>
              <a:ext uri="{FF2B5EF4-FFF2-40B4-BE49-F238E27FC236}">
                <a16:creationId xmlns:a16="http://schemas.microsoft.com/office/drawing/2014/main" id="{0ACB8D0A-CB03-D343-8544-6660EE0AAC5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566A37A-A7AB-164C-8CC1-9C42DB54C807}"/>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37102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C69A18-02BA-A847-9139-3D7164255BF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90A6759-2FE7-EC42-94E2-7E32D7E53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09965B5-F4BE-2641-B330-2D16149DD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C2CFC74-1D81-3448-8260-90EAA6D3F5C0}"/>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6" name="Platshållare för sidfot 5">
            <a:extLst>
              <a:ext uri="{FF2B5EF4-FFF2-40B4-BE49-F238E27FC236}">
                <a16:creationId xmlns:a16="http://schemas.microsoft.com/office/drawing/2014/main" id="{A2575293-3819-2B4C-BA34-0F35D1D186F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F00C864-3301-D549-B24B-12C25CBE6F10}"/>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45023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F653E8-7A73-1D44-8873-C9AECA80796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6F7171-C6E7-8F4A-868A-0C8FA5B36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6D677A6-79F7-F243-8F2E-25D0C7C1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EAFCC18-8B5B-CD47-A173-A7D05B20B7CB}"/>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6" name="Platshållare för sidfot 5">
            <a:extLst>
              <a:ext uri="{FF2B5EF4-FFF2-40B4-BE49-F238E27FC236}">
                <a16:creationId xmlns:a16="http://schemas.microsoft.com/office/drawing/2014/main" id="{2EAD1016-BE54-1D46-BEBC-D6B2EF78A3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BB9453E-7131-784D-92EF-1CB3238E7EFD}"/>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2318116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07F879-02FE-0544-A333-B4FF1AD5E15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7784696-514E-2E4C-97A6-3B4EE0473C0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530CBE-2026-A444-9C82-817DA8427568}"/>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5" name="Platshållare för sidfot 4">
            <a:extLst>
              <a:ext uri="{FF2B5EF4-FFF2-40B4-BE49-F238E27FC236}">
                <a16:creationId xmlns:a16="http://schemas.microsoft.com/office/drawing/2014/main" id="{FE07E6D4-B9D9-B640-984F-663EAC207C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1C726D8-A950-6042-BABA-7FABD7EAD779}"/>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47860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2EAA8D7-10AE-1349-81E0-6E8AAD3F932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8A1BD6F-4D7F-434B-ABAF-7D7051E908D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6DEE60-7E87-7444-8443-866F7E4DEE3F}"/>
              </a:ext>
            </a:extLst>
          </p:cNvPr>
          <p:cNvSpPr>
            <a:spLocks noGrp="1"/>
          </p:cNvSpPr>
          <p:nvPr>
            <p:ph type="dt" sz="half" idx="10"/>
          </p:nvPr>
        </p:nvSpPr>
        <p:spPr/>
        <p:txBody>
          <a:bodyPr/>
          <a:lstStyle/>
          <a:p>
            <a:fld id="{87729D58-E711-C240-A309-04D56A8C4384}" type="datetimeFigureOut">
              <a:rPr lang="sv-SE" smtClean="0"/>
              <a:t>2026-06-04</a:t>
            </a:fld>
            <a:endParaRPr lang="sv-SE"/>
          </a:p>
        </p:txBody>
      </p:sp>
      <p:sp>
        <p:nvSpPr>
          <p:cNvPr id="5" name="Platshållare för sidfot 4">
            <a:extLst>
              <a:ext uri="{FF2B5EF4-FFF2-40B4-BE49-F238E27FC236}">
                <a16:creationId xmlns:a16="http://schemas.microsoft.com/office/drawing/2014/main" id="{EAD1104C-E7D3-8D45-BA3C-D8E61DC1DD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12EEA73-A304-AA48-8850-2C0017284EF7}"/>
              </a:ext>
            </a:extLst>
          </p:cNvPr>
          <p:cNvSpPr>
            <a:spLocks noGrp="1"/>
          </p:cNvSpPr>
          <p:nvPr>
            <p:ph type="sldNum" sz="quarter" idx="12"/>
          </p:nvPr>
        </p:nvSpPr>
        <p:spPr/>
        <p:txBody>
          <a:bodyPr/>
          <a:lstStyle/>
          <a:p>
            <a:fld id="{219539A3-95D3-1C4C-BCED-DFD8E3995F66}" type="slidenum">
              <a:rPr lang="sv-SE" smtClean="0"/>
              <a:t>‹#›</a:t>
            </a:fld>
            <a:endParaRPr lang="sv-SE"/>
          </a:p>
        </p:txBody>
      </p:sp>
    </p:spTree>
    <p:extLst>
      <p:ext uri="{BB962C8B-B14F-4D97-AF65-F5344CB8AC3E}">
        <p14:creationId xmlns:p14="http://schemas.microsoft.com/office/powerpoint/2010/main" val="152606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B35926-C3F4-8C49-80FC-B26952B4C4E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A0A88971-E5E5-1E4D-9C85-C7703654F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BF1BB07-9720-8E43-8E52-2F649C595D4B}"/>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5" name="Platshållare för sidfot 4">
            <a:extLst>
              <a:ext uri="{FF2B5EF4-FFF2-40B4-BE49-F238E27FC236}">
                <a16:creationId xmlns:a16="http://schemas.microsoft.com/office/drawing/2014/main" id="{673766B4-11E9-9048-B663-E8A236A27C1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8929267-BDD7-8240-9044-0CA4945CB5EA}"/>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75625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FDD181-C8B2-FF4D-98C7-DA2AA255C2C2}"/>
              </a:ext>
            </a:extLst>
          </p:cNvPr>
          <p:cNvSpPr>
            <a:spLocks noGrp="1"/>
          </p:cNvSpPr>
          <p:nvPr>
            <p:ph type="title"/>
          </p:nvPr>
        </p:nvSpPr>
        <p:spPr/>
        <p:txBody>
          <a:body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0D727C9D-FFC7-514A-9080-EE33C7C4430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innehåll 3">
            <a:extLst>
              <a:ext uri="{FF2B5EF4-FFF2-40B4-BE49-F238E27FC236}">
                <a16:creationId xmlns:a16="http://schemas.microsoft.com/office/drawing/2014/main" id="{55B93C91-BA53-E648-AE64-77C9E0BCDE2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5" name="Platshållare för datum 4">
            <a:extLst>
              <a:ext uri="{FF2B5EF4-FFF2-40B4-BE49-F238E27FC236}">
                <a16:creationId xmlns:a16="http://schemas.microsoft.com/office/drawing/2014/main" id="{0AF17BF7-9280-ED46-99DD-03024A7D115B}"/>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6" name="Platshållare för sidfot 5">
            <a:extLst>
              <a:ext uri="{FF2B5EF4-FFF2-40B4-BE49-F238E27FC236}">
                <a16:creationId xmlns:a16="http://schemas.microsoft.com/office/drawing/2014/main" id="{306259ED-455D-6941-8B33-96B6B0EB89B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668CA8D-C773-AF4B-A959-89ECFFD3894E}"/>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381612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ACA08-D3F5-7E40-9612-F66F438D04CA}"/>
              </a:ext>
            </a:extLst>
          </p:cNvPr>
          <p:cNvSpPr>
            <a:spLocks noGrp="1"/>
          </p:cNvSpPr>
          <p:nvPr>
            <p:ph type="title"/>
          </p:nvPr>
        </p:nvSpPr>
        <p:spPr>
          <a:xfrm>
            <a:off x="839788" y="365125"/>
            <a:ext cx="10515600" cy="1325563"/>
          </a:xfrm>
        </p:spPr>
        <p:txBody>
          <a:body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61611C9E-8582-BC4D-9BE7-FF7DF7D5A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EC728C0-BEE3-5840-90C3-399AC68604C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5" name="Platshållare för text 4">
            <a:extLst>
              <a:ext uri="{FF2B5EF4-FFF2-40B4-BE49-F238E27FC236}">
                <a16:creationId xmlns:a16="http://schemas.microsoft.com/office/drawing/2014/main" id="{FA802CE2-108C-1544-BEB7-EEFBC52CE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BBD47F-0FE5-D74E-B986-1639E4F5895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7" name="Platshållare för datum 6">
            <a:extLst>
              <a:ext uri="{FF2B5EF4-FFF2-40B4-BE49-F238E27FC236}">
                <a16:creationId xmlns:a16="http://schemas.microsoft.com/office/drawing/2014/main" id="{224FC5EE-96EE-E549-8A7B-E81923159703}"/>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8" name="Platshållare för sidfot 7">
            <a:extLst>
              <a:ext uri="{FF2B5EF4-FFF2-40B4-BE49-F238E27FC236}">
                <a16:creationId xmlns:a16="http://schemas.microsoft.com/office/drawing/2014/main" id="{B0D7A108-3CCD-7C4B-931A-146F1D0FFE0C}"/>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16EF462-7AB5-F349-A6CF-720815531440}"/>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15767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C8353A-1EBD-1841-81B0-575782F07F32}"/>
              </a:ext>
            </a:extLst>
          </p:cNvPr>
          <p:cNvSpPr>
            <a:spLocks noGrp="1"/>
          </p:cNvSpPr>
          <p:nvPr>
            <p:ph type="title"/>
          </p:nvPr>
        </p:nvSpPr>
        <p:spPr/>
        <p:txBody>
          <a:bodyPr/>
          <a:lstStyle/>
          <a:p>
            <a:r>
              <a:rPr lang="sv-SE"/>
              <a:t>Klicka här för att ändra mall för rubrikformat</a:t>
            </a:r>
            <a:endParaRPr/>
          </a:p>
        </p:txBody>
      </p:sp>
      <p:sp>
        <p:nvSpPr>
          <p:cNvPr id="3" name="Platshållare för datum 2">
            <a:extLst>
              <a:ext uri="{FF2B5EF4-FFF2-40B4-BE49-F238E27FC236}">
                <a16:creationId xmlns:a16="http://schemas.microsoft.com/office/drawing/2014/main" id="{659FBAB8-1282-F24D-B930-C804A3550156}"/>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4" name="Platshållare för sidfot 3">
            <a:extLst>
              <a:ext uri="{FF2B5EF4-FFF2-40B4-BE49-F238E27FC236}">
                <a16:creationId xmlns:a16="http://schemas.microsoft.com/office/drawing/2014/main" id="{420D37A2-AE67-234E-B228-6D5B1DD8AB6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FF486BF-BB04-8042-801D-84B22BE664E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46931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BEC9CC2-E245-1842-BD90-E8DBDD0805A4}"/>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3" name="Platshållare för sidfot 2">
            <a:extLst>
              <a:ext uri="{FF2B5EF4-FFF2-40B4-BE49-F238E27FC236}">
                <a16:creationId xmlns:a16="http://schemas.microsoft.com/office/drawing/2014/main" id="{64EBBC78-BFD6-7B47-98B5-446BC11CD7D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2D03861-D3CB-BF4C-ADDB-89AD94EFBF55}"/>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171755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2CC3C7-30E4-704E-9CC6-17408BDDCEB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a:p>
        </p:txBody>
      </p:sp>
      <p:sp>
        <p:nvSpPr>
          <p:cNvPr id="3" name="Platshållare för innehåll 2">
            <a:extLst>
              <a:ext uri="{FF2B5EF4-FFF2-40B4-BE49-F238E27FC236}">
                <a16:creationId xmlns:a16="http://schemas.microsoft.com/office/drawing/2014/main" id="{09A96DB2-45FF-C94D-96FE-4B3709264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text 3">
            <a:extLst>
              <a:ext uri="{FF2B5EF4-FFF2-40B4-BE49-F238E27FC236}">
                <a16:creationId xmlns:a16="http://schemas.microsoft.com/office/drawing/2014/main" id="{99E178D6-7612-E74E-ABE8-496D9B63C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1EDD76B-B76F-BC42-B864-0594E9100ACE}"/>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6" name="Platshållare för sidfot 5">
            <a:extLst>
              <a:ext uri="{FF2B5EF4-FFF2-40B4-BE49-F238E27FC236}">
                <a16:creationId xmlns:a16="http://schemas.microsoft.com/office/drawing/2014/main" id="{5E6D4E86-B767-0142-9208-3198E3C9D1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86DDD58-DA79-054E-82CA-7BC76A085C5F}"/>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264828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AC308D-BABC-3B4C-8271-1E05D01ECF9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a:p>
        </p:txBody>
      </p:sp>
      <p:sp>
        <p:nvSpPr>
          <p:cNvPr id="3" name="Platshållare för bild 2">
            <a:extLst>
              <a:ext uri="{FF2B5EF4-FFF2-40B4-BE49-F238E27FC236}">
                <a16:creationId xmlns:a16="http://schemas.microsoft.com/office/drawing/2014/main" id="{18A55EAC-F36E-1541-BF8E-1E54018A7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Platshållare för text 3">
            <a:extLst>
              <a:ext uri="{FF2B5EF4-FFF2-40B4-BE49-F238E27FC236}">
                <a16:creationId xmlns:a16="http://schemas.microsoft.com/office/drawing/2014/main" id="{6307E499-400E-C345-A4AF-E25EE3546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6247ACD-A610-AD48-854B-DEF8CC222C44}"/>
              </a:ext>
            </a:extLst>
          </p:cNvPr>
          <p:cNvSpPr>
            <a:spLocks noGrp="1"/>
          </p:cNvSpPr>
          <p:nvPr>
            <p:ph type="dt" sz="half" idx="10"/>
          </p:nvPr>
        </p:nvSpPr>
        <p:spPr/>
        <p:txBody>
          <a:bodyPr/>
          <a:lstStyle/>
          <a:p>
            <a:fld id="{0DAACDEC-61AF-674F-BE6D-A368205A2B18}" type="datetimeFigureOut">
              <a:rPr lang="sv-SE" smtClean="0"/>
              <a:t>2026-06-04</a:t>
            </a:fld>
            <a:endParaRPr lang="sv-SE"/>
          </a:p>
        </p:txBody>
      </p:sp>
      <p:sp>
        <p:nvSpPr>
          <p:cNvPr id="6" name="Platshållare för sidfot 5">
            <a:extLst>
              <a:ext uri="{FF2B5EF4-FFF2-40B4-BE49-F238E27FC236}">
                <a16:creationId xmlns:a16="http://schemas.microsoft.com/office/drawing/2014/main" id="{6E0F6E6B-C03C-7D4C-8CE7-77C1CBE73C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90654E6-80E4-F740-ADCD-562FFF625953}"/>
              </a:ext>
            </a:extLst>
          </p:cNvPr>
          <p:cNvSpPr>
            <a:spLocks noGrp="1"/>
          </p:cNvSpPr>
          <p:nvPr>
            <p:ph type="sldNum" sz="quarter" idx="12"/>
          </p:nvPr>
        </p:nvSpPr>
        <p:spPr/>
        <p:txBody>
          <a:bodyPr/>
          <a:lstStyle/>
          <a:p>
            <a:fld id="{0422D3A0-2A56-ED47-93F8-C9AF05319F35}" type="slidenum">
              <a:rPr lang="sv-SE" smtClean="0"/>
              <a:t>‹#›</a:t>
            </a:fld>
            <a:endParaRPr lang="sv-SE"/>
          </a:p>
        </p:txBody>
      </p:sp>
    </p:spTree>
    <p:extLst>
      <p:ext uri="{BB962C8B-B14F-4D97-AF65-F5344CB8AC3E}">
        <p14:creationId xmlns:p14="http://schemas.microsoft.com/office/powerpoint/2010/main" val="4022031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E9EE793-B3E8-DB41-A017-132EB276B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a:p>
        </p:txBody>
      </p:sp>
      <p:sp>
        <p:nvSpPr>
          <p:cNvPr id="3" name="Platshållare för text 2">
            <a:extLst>
              <a:ext uri="{FF2B5EF4-FFF2-40B4-BE49-F238E27FC236}">
                <a16:creationId xmlns:a16="http://schemas.microsoft.com/office/drawing/2014/main" id="{829091D3-CB7A-224E-A153-584EB12F5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4" name="Platshållare för datum 3">
            <a:extLst>
              <a:ext uri="{FF2B5EF4-FFF2-40B4-BE49-F238E27FC236}">
                <a16:creationId xmlns:a16="http://schemas.microsoft.com/office/drawing/2014/main" id="{6CC92081-B6F6-C241-A9F0-519113768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ACDEC-61AF-674F-BE6D-A368205A2B18}" type="datetimeFigureOut">
              <a:rPr lang="sv-SE" smtClean="0"/>
              <a:t>2026-06-04</a:t>
            </a:fld>
            <a:endParaRPr/>
          </a:p>
        </p:txBody>
      </p:sp>
      <p:sp>
        <p:nvSpPr>
          <p:cNvPr id="5" name="Platshållare för sidfot 4">
            <a:extLst>
              <a:ext uri="{FF2B5EF4-FFF2-40B4-BE49-F238E27FC236}">
                <a16:creationId xmlns:a16="http://schemas.microsoft.com/office/drawing/2014/main" id="{EFA38243-AE09-5147-8F84-8C907FC727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Platshållare för bildnummer 5">
            <a:extLst>
              <a:ext uri="{FF2B5EF4-FFF2-40B4-BE49-F238E27FC236}">
                <a16:creationId xmlns:a16="http://schemas.microsoft.com/office/drawing/2014/main" id="{A8BE6F68-C954-C147-AA24-6F878D2DC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2D3A0-2A56-ED47-93F8-C9AF05319F35}" type="slidenum">
              <a:rPr lang="sv-SE" smtClean="0"/>
              <a:t>‹#›</a:t>
            </a:fld>
            <a:endParaRPr/>
          </a:p>
        </p:txBody>
      </p:sp>
    </p:spTree>
    <p:extLst>
      <p:ext uri="{BB962C8B-B14F-4D97-AF65-F5344CB8AC3E}">
        <p14:creationId xmlns:p14="http://schemas.microsoft.com/office/powerpoint/2010/main" val="301211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baseline="0">
          <a:solidFill>
            <a:schemeClr val="tx1"/>
          </a:solidFill>
          <a:latin typeface="HelveticaRounded LT Pro Bd" panose="020F08040305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51499"/>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69BA8AB-96C9-B04C-9675-3C8EFFE2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9D369A-F435-3C49-BBC3-2C6305F724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6FE94C6-689D-7049-8831-BCEFF578DE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29D58-E711-C240-A309-04D56A8C4384}" type="datetimeFigureOut">
              <a:rPr lang="sv-SE" smtClean="0"/>
              <a:t>2026-06-04</a:t>
            </a:fld>
            <a:endParaRPr lang="sv-SE"/>
          </a:p>
        </p:txBody>
      </p:sp>
      <p:sp>
        <p:nvSpPr>
          <p:cNvPr id="5" name="Platshållare för sidfot 4">
            <a:extLst>
              <a:ext uri="{FF2B5EF4-FFF2-40B4-BE49-F238E27FC236}">
                <a16:creationId xmlns:a16="http://schemas.microsoft.com/office/drawing/2014/main" id="{D08A7249-7764-664C-B246-58F368818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C17AF44-21F7-B84C-B373-BB8E3D20A7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539A3-95D3-1C4C-BCED-DFD8E3995F66}" type="slidenum">
              <a:rPr lang="sv-SE" smtClean="0"/>
              <a:t>‹#›</a:t>
            </a:fld>
            <a:endParaRPr lang="sv-SE"/>
          </a:p>
        </p:txBody>
      </p:sp>
    </p:spTree>
    <p:extLst>
      <p:ext uri="{BB962C8B-B14F-4D97-AF65-F5344CB8AC3E}">
        <p14:creationId xmlns:p14="http://schemas.microsoft.com/office/powerpoint/2010/main" val="949845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video" Target="https://www.youtube.com/embed/AAcNRtGf48k?feature=oembed" TargetMode="External"/><Relationship Id="rId4" Type="http://schemas.openxmlformats.org/officeDocument/2006/relationships/image" Target="../media/image12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pjXtCs040z8?feature=oembed"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lila, violett&#10;&#10;AI-genererat innehåll kan vara felaktigt.">
            <a:extLst>
              <a:ext uri="{FF2B5EF4-FFF2-40B4-BE49-F238E27FC236}">
                <a16:creationId xmlns:a16="http://schemas.microsoft.com/office/drawing/2014/main" id="{D5A2E119-B8BD-DEAB-A440-E0324125DFD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5136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7BA2C054-E3DD-7C8E-285D-5EEEAD8BF81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420285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skärmbild, violett, Syrenfärg&#10;&#10;AI-genererat innehåll kan vara felaktigt.">
            <a:extLst>
              <a:ext uri="{FF2B5EF4-FFF2-40B4-BE49-F238E27FC236}">
                <a16:creationId xmlns:a16="http://schemas.microsoft.com/office/drawing/2014/main" id="{E834D72F-0060-8AD2-FBC3-4B0E5C0C83E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251448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Teckensnitt, skärmbild, Grafik&#10;&#10;AI-genererat innehåll kan vara felaktigt.">
            <a:extLst>
              <a:ext uri="{FF2B5EF4-FFF2-40B4-BE49-F238E27FC236}">
                <a16:creationId xmlns:a16="http://schemas.microsoft.com/office/drawing/2014/main" id="{F85127C2-E73E-987E-3FE0-C9C2FBCCEB9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988225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BD94BC-0D47-2B04-411C-26399762463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logotyp&#10;&#10;AI-genererat innehåll kan vara felaktigt.">
            <a:extLst>
              <a:ext uri="{FF2B5EF4-FFF2-40B4-BE49-F238E27FC236}">
                <a16:creationId xmlns:a16="http://schemas.microsoft.com/office/drawing/2014/main" id="{D949FCB9-0943-3995-744B-5BF70446170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047735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B196C3E2-3370-817A-262F-2D3F80D8772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838141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descr="En bild som visar text, skärmbild, Teckensnitt, cirkel&#10;&#10;Automatiskt genererad beskrivning">
            <a:extLst>
              <a:ext uri="{FF2B5EF4-FFF2-40B4-BE49-F238E27FC236}">
                <a16:creationId xmlns:a16="http://schemas.microsoft.com/office/drawing/2014/main" id="{CF2CC64D-DB14-4C9A-9FCD-8E475F482B6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20789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37A8439E-5FE8-F99F-AE87-167B7073D6C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271721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68730C7F-3314-667D-F76C-4FCAC7BDF2F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814407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D9D06A19-128E-501B-80D8-B5506BDE687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230322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20AC8F-95F3-1810-0C43-35CB126E484F}"/>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52D43F20-8D09-E547-D7F7-FFFB2C7D3F2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48854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4ABFB959-3B90-45EC-06FF-D59710FAD08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2826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9BD45533-CAA4-A7A5-059F-44F3E94E18E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065246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AED2E9EA-2D30-FEA1-1B60-9E6108BC4D0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960079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56C383-A997-6821-F1AE-6A88F8675B3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olett&#10;&#10;AI-genererat innehåll kan vara felaktigt.">
            <a:extLst>
              <a:ext uri="{FF2B5EF4-FFF2-40B4-BE49-F238E27FC236}">
                <a16:creationId xmlns:a16="http://schemas.microsoft.com/office/drawing/2014/main" id="{1AE7729A-A484-E898-1681-7499B419498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970016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7F6C4F-91A4-149C-738F-119461A703D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A175F9E2-FCAB-62C3-11A3-9C1BF5149AF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939005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skärmbild, Grafik, grafisk design, lila&#10;&#10;AI-genererat innehåll kan vara felaktigt.">
            <a:extLst>
              <a:ext uri="{FF2B5EF4-FFF2-40B4-BE49-F238E27FC236}">
                <a16:creationId xmlns:a16="http://schemas.microsoft.com/office/drawing/2014/main" id="{244DCB6E-D3EE-129A-4273-95519347167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2725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I-genererat innehåll kan vara felaktigt.">
            <a:extLst>
              <a:ext uri="{FF2B5EF4-FFF2-40B4-BE49-F238E27FC236}">
                <a16:creationId xmlns:a16="http://schemas.microsoft.com/office/drawing/2014/main" id="{18C3A6E8-3CBB-8D7B-3BA0-C2AEB421CAA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976511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8ACDE93D-9E6A-9F5E-BC35-EB33D1E4A22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515403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ktangel 9">
            <a:extLst>
              <a:ext uri="{FF2B5EF4-FFF2-40B4-BE49-F238E27FC236}">
                <a16:creationId xmlns:a16="http://schemas.microsoft.com/office/drawing/2014/main" id="{1622BF05-8F16-A4A2-0A3A-EE041C5F9B45}"/>
              </a:ext>
            </a:extLst>
          </p:cNvPr>
          <p:cNvSpPr/>
          <p:nvPr/>
        </p:nvSpPr>
        <p:spPr>
          <a:xfrm>
            <a:off x="10888717" y="4698124"/>
            <a:ext cx="725214" cy="606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En bild som visar text, skärmbild, Teckensnitt, nummer&#10;&#10;AI-genererat innehåll kan vara felaktigt.">
            <a:extLst>
              <a:ext uri="{FF2B5EF4-FFF2-40B4-BE49-F238E27FC236}">
                <a16:creationId xmlns:a16="http://schemas.microsoft.com/office/drawing/2014/main" id="{120EB9FE-26C5-6277-544F-556F93D6D36D}"/>
              </a:ext>
            </a:extLst>
          </p:cNvPr>
          <p:cNvPicPr>
            <a:picLocks noChangeAspect="1"/>
          </p:cNvPicPr>
          <p:nvPr/>
        </p:nvPicPr>
        <p:blipFill>
          <a:blip r:embed="rId3"/>
          <a:stretch>
            <a:fillRect/>
          </a:stretch>
        </p:blipFill>
        <p:spPr>
          <a:xfrm>
            <a:off x="-1" y="0"/>
            <a:ext cx="12188951" cy="6856285"/>
          </a:xfrm>
          <a:prstGeom prst="rect">
            <a:avLst/>
          </a:prstGeom>
        </p:spPr>
      </p:pic>
      <p:sp>
        <p:nvSpPr>
          <p:cNvPr id="5" name="textruta 4">
            <a:extLst>
              <a:ext uri="{FF2B5EF4-FFF2-40B4-BE49-F238E27FC236}">
                <a16:creationId xmlns:a16="http://schemas.microsoft.com/office/drawing/2014/main" id="{45799DE6-7966-1C28-E6A2-4064C5B6ED09}"/>
              </a:ext>
            </a:extLst>
          </p:cNvPr>
          <p:cNvSpPr txBox="1"/>
          <p:nvPr/>
        </p:nvSpPr>
        <p:spPr>
          <a:xfrm>
            <a:off x="2404330" y="189161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6" name="textruta 5">
            <a:extLst>
              <a:ext uri="{FF2B5EF4-FFF2-40B4-BE49-F238E27FC236}">
                <a16:creationId xmlns:a16="http://schemas.microsoft.com/office/drawing/2014/main" id="{CB2D9B00-8A42-B156-1698-0D3500D7E00E}"/>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8" name="textruta 7">
            <a:extLst>
              <a:ext uri="{FF2B5EF4-FFF2-40B4-BE49-F238E27FC236}">
                <a16:creationId xmlns:a16="http://schemas.microsoft.com/office/drawing/2014/main" id="{129BCD61-114B-D7F1-C3E8-58AA48661048}"/>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2" name="textruta 11">
            <a:extLst>
              <a:ext uri="{FF2B5EF4-FFF2-40B4-BE49-F238E27FC236}">
                <a16:creationId xmlns:a16="http://schemas.microsoft.com/office/drawing/2014/main" id="{E09AE658-00B7-4C0F-0522-1B40A7C109BF}"/>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4" name="textruta 13">
            <a:extLst>
              <a:ext uri="{FF2B5EF4-FFF2-40B4-BE49-F238E27FC236}">
                <a16:creationId xmlns:a16="http://schemas.microsoft.com/office/drawing/2014/main" id="{BFF110C0-D5EA-B5DC-98C5-071F023026F7}"/>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1" name="textruta 20">
            <a:extLst>
              <a:ext uri="{FF2B5EF4-FFF2-40B4-BE49-F238E27FC236}">
                <a16:creationId xmlns:a16="http://schemas.microsoft.com/office/drawing/2014/main" id="{E6D772D3-5EE7-CACC-60DE-EF51974259D9}"/>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6" name="textruta 25">
            <a:extLst>
              <a:ext uri="{FF2B5EF4-FFF2-40B4-BE49-F238E27FC236}">
                <a16:creationId xmlns:a16="http://schemas.microsoft.com/office/drawing/2014/main" id="{8D548035-BBCF-CB7E-CC96-CDEB0FB80D07}"/>
              </a:ext>
            </a:extLst>
          </p:cNvPr>
          <p:cNvSpPr txBox="1"/>
          <p:nvPr/>
        </p:nvSpPr>
        <p:spPr>
          <a:xfrm>
            <a:off x="4563791"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7" name="textruta 26">
            <a:extLst>
              <a:ext uri="{FF2B5EF4-FFF2-40B4-BE49-F238E27FC236}">
                <a16:creationId xmlns:a16="http://schemas.microsoft.com/office/drawing/2014/main" id="{CB1A664F-90D2-0580-1ECC-BDF51BE3ADD7}"/>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8" name="textruta 27">
            <a:extLst>
              <a:ext uri="{FF2B5EF4-FFF2-40B4-BE49-F238E27FC236}">
                <a16:creationId xmlns:a16="http://schemas.microsoft.com/office/drawing/2014/main" id="{CE3F0F98-763F-9514-7179-BB9F7B50F300}"/>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9" name="textruta 28">
            <a:extLst>
              <a:ext uri="{FF2B5EF4-FFF2-40B4-BE49-F238E27FC236}">
                <a16:creationId xmlns:a16="http://schemas.microsoft.com/office/drawing/2014/main" id="{64AD979A-4FA0-F39A-E6B0-BC2F4B8A201A}"/>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0" name="textruta 29">
            <a:extLst>
              <a:ext uri="{FF2B5EF4-FFF2-40B4-BE49-F238E27FC236}">
                <a16:creationId xmlns:a16="http://schemas.microsoft.com/office/drawing/2014/main" id="{2432984D-8562-7203-64AD-2F78F4B064B1}"/>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1" name="textruta 30">
            <a:extLst>
              <a:ext uri="{FF2B5EF4-FFF2-40B4-BE49-F238E27FC236}">
                <a16:creationId xmlns:a16="http://schemas.microsoft.com/office/drawing/2014/main" id="{F90DDBA4-2CAB-B70C-A1AD-E202308CF13A}"/>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999440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622BF05-8F16-A4A2-0A3A-EE041C5F9B45}"/>
              </a:ext>
            </a:extLst>
          </p:cNvPr>
          <p:cNvSpPr/>
          <p:nvPr/>
        </p:nvSpPr>
        <p:spPr>
          <a:xfrm>
            <a:off x="10888717" y="4698124"/>
            <a:ext cx="725214" cy="606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D55CA826-C68C-71F4-24A3-B31D589AF730}"/>
              </a:ext>
            </a:extLst>
          </p:cNvPr>
          <p:cNvPicPr>
            <a:picLocks noChangeAspect="1"/>
          </p:cNvPicPr>
          <p:nvPr/>
        </p:nvPicPr>
        <p:blipFill>
          <a:blip r:embed="rId3"/>
          <a:stretch>
            <a:fillRect/>
          </a:stretch>
        </p:blipFill>
        <p:spPr>
          <a:xfrm>
            <a:off x="3048" y="1714"/>
            <a:ext cx="12188952" cy="6856286"/>
          </a:xfrm>
          <a:prstGeom prst="rect">
            <a:avLst/>
          </a:prstGeom>
        </p:spPr>
      </p:pic>
      <p:sp>
        <p:nvSpPr>
          <p:cNvPr id="7" name="textruta 6">
            <a:extLst>
              <a:ext uri="{FF2B5EF4-FFF2-40B4-BE49-F238E27FC236}">
                <a16:creationId xmlns:a16="http://schemas.microsoft.com/office/drawing/2014/main" id="{7272364E-A03B-C856-72AF-321A4A0B6E8A}"/>
              </a:ext>
            </a:extLst>
          </p:cNvPr>
          <p:cNvSpPr txBox="1"/>
          <p:nvPr/>
        </p:nvSpPr>
        <p:spPr>
          <a:xfrm>
            <a:off x="2396844" y="1770383"/>
            <a:ext cx="1757083"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Anna </a:t>
            </a:r>
          </a:p>
          <a:p>
            <a:pPr algn="ctr"/>
            <a:r>
              <a:rPr lang="sv-SE" sz="1400">
                <a:latin typeface="Open Sans" panose="020B0606030504020204" pitchFamily="34" charset="0"/>
                <a:ea typeface="Open Sans" panose="020B0606030504020204" pitchFamily="34" charset="0"/>
                <a:cs typeface="Open Sans" panose="020B0606030504020204" pitchFamily="34" charset="0"/>
              </a:rPr>
              <a:t>Emma</a:t>
            </a:r>
          </a:p>
        </p:txBody>
      </p:sp>
      <p:sp>
        <p:nvSpPr>
          <p:cNvPr id="9" name="textruta 8">
            <a:extLst>
              <a:ext uri="{FF2B5EF4-FFF2-40B4-BE49-F238E27FC236}">
                <a16:creationId xmlns:a16="http://schemas.microsoft.com/office/drawing/2014/main" id="{8A732474-78F9-14E3-594A-CA15A91D2C26}"/>
              </a:ext>
            </a:extLst>
          </p:cNvPr>
          <p:cNvSpPr txBox="1"/>
          <p:nvPr/>
        </p:nvSpPr>
        <p:spPr>
          <a:xfrm>
            <a:off x="2396844" y="2520007"/>
            <a:ext cx="1757083"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Michael C</a:t>
            </a:r>
          </a:p>
          <a:p>
            <a:pPr algn="ctr"/>
            <a:r>
              <a:rPr lang="sv-SE" sz="1400">
                <a:latin typeface="Open Sans" panose="020B0606030504020204" pitchFamily="34" charset="0"/>
                <a:ea typeface="Open Sans" panose="020B0606030504020204" pitchFamily="34" charset="0"/>
                <a:cs typeface="Open Sans" panose="020B0606030504020204" pitchFamily="34" charset="0"/>
              </a:rPr>
              <a:t>Pär</a:t>
            </a:r>
          </a:p>
        </p:txBody>
      </p:sp>
      <p:sp>
        <p:nvSpPr>
          <p:cNvPr id="11" name="textruta 10">
            <a:extLst>
              <a:ext uri="{FF2B5EF4-FFF2-40B4-BE49-F238E27FC236}">
                <a16:creationId xmlns:a16="http://schemas.microsoft.com/office/drawing/2014/main" id="{7B5637F5-7AB1-FC3B-2015-840AF94EF660}"/>
              </a:ext>
            </a:extLst>
          </p:cNvPr>
          <p:cNvSpPr txBox="1"/>
          <p:nvPr/>
        </p:nvSpPr>
        <p:spPr>
          <a:xfrm>
            <a:off x="2396844" y="3278260"/>
            <a:ext cx="1757083"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Caroline</a:t>
            </a:r>
          </a:p>
          <a:p>
            <a:pPr algn="ctr"/>
            <a:r>
              <a:rPr lang="sv-SE" sz="1400">
                <a:latin typeface="Open Sans" panose="020B0606030504020204" pitchFamily="34" charset="0"/>
                <a:ea typeface="Open Sans" panose="020B0606030504020204" pitchFamily="34" charset="0"/>
                <a:cs typeface="Open Sans" panose="020B0606030504020204" pitchFamily="34" charset="0"/>
              </a:rPr>
              <a:t>Sofia</a:t>
            </a:r>
          </a:p>
        </p:txBody>
      </p:sp>
      <p:sp>
        <p:nvSpPr>
          <p:cNvPr id="15" name="textruta 14">
            <a:extLst>
              <a:ext uri="{FF2B5EF4-FFF2-40B4-BE49-F238E27FC236}">
                <a16:creationId xmlns:a16="http://schemas.microsoft.com/office/drawing/2014/main" id="{73D4DFA5-10EE-25D4-B3C6-C4AD830F397B}"/>
              </a:ext>
            </a:extLst>
          </p:cNvPr>
          <p:cNvSpPr txBox="1"/>
          <p:nvPr/>
        </p:nvSpPr>
        <p:spPr>
          <a:xfrm>
            <a:off x="2292582" y="4781709"/>
            <a:ext cx="1965605" cy="523220"/>
          </a:xfrm>
          <a:prstGeom prst="rect">
            <a:avLst/>
          </a:prstGeom>
          <a:noFill/>
        </p:spPr>
        <p:txBody>
          <a:bodyPr wrap="square" rtlCol="0">
            <a:spAutoFit/>
          </a:bodyPr>
          <a:lstStyle/>
          <a:p>
            <a:pPr algn="ctr"/>
            <a:r>
              <a:rPr lang="sv-SE" sz="1400" err="1">
                <a:latin typeface="Open Sans" panose="020B0606030504020204" pitchFamily="34" charset="0"/>
                <a:ea typeface="Open Sans" panose="020B0606030504020204" pitchFamily="34" charset="0"/>
                <a:cs typeface="Open Sans" panose="020B0606030504020204" pitchFamily="34" charset="0"/>
              </a:rPr>
              <a:t>Johannah</a:t>
            </a:r>
            <a:endParaRPr lang="sv-SE" sz="1400">
              <a:latin typeface="Open Sans" panose="020B0606030504020204" pitchFamily="34" charset="0"/>
              <a:ea typeface="Open Sans" panose="020B0606030504020204" pitchFamily="34" charset="0"/>
              <a:cs typeface="Open Sans" panose="020B0606030504020204" pitchFamily="34" charset="0"/>
            </a:endParaRPr>
          </a:p>
          <a:p>
            <a:pPr algn="ctr"/>
            <a:r>
              <a:rPr lang="sv-SE" sz="1400">
                <a:latin typeface="Open Sans" panose="020B0606030504020204" pitchFamily="34" charset="0"/>
                <a:ea typeface="Open Sans" panose="020B0606030504020204" pitchFamily="34" charset="0"/>
                <a:cs typeface="Open Sans" panose="020B0606030504020204" pitchFamily="34" charset="0"/>
              </a:rPr>
              <a:t>Monika</a:t>
            </a:r>
          </a:p>
        </p:txBody>
      </p:sp>
      <p:sp>
        <p:nvSpPr>
          <p:cNvPr id="18" name="textruta 17">
            <a:extLst>
              <a:ext uri="{FF2B5EF4-FFF2-40B4-BE49-F238E27FC236}">
                <a16:creationId xmlns:a16="http://schemas.microsoft.com/office/drawing/2014/main" id="{7E22AC2D-7BEF-D239-60AB-CCF51CCD58AF}"/>
              </a:ext>
            </a:extLst>
          </p:cNvPr>
          <p:cNvSpPr txBox="1"/>
          <p:nvPr/>
        </p:nvSpPr>
        <p:spPr>
          <a:xfrm>
            <a:off x="4563789" y="1774811"/>
            <a:ext cx="1757083"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Elin</a:t>
            </a:r>
          </a:p>
          <a:p>
            <a:pPr algn="ctr"/>
            <a:r>
              <a:rPr lang="sv-SE" sz="1400">
                <a:latin typeface="Open Sans" panose="020B0606030504020204" pitchFamily="34" charset="0"/>
                <a:ea typeface="Open Sans" panose="020B0606030504020204" pitchFamily="34" charset="0"/>
                <a:cs typeface="Open Sans" panose="020B0606030504020204" pitchFamily="34" charset="0"/>
              </a:rPr>
              <a:t>Andrea</a:t>
            </a:r>
          </a:p>
        </p:txBody>
      </p:sp>
      <p:sp>
        <p:nvSpPr>
          <p:cNvPr id="19" name="textruta 18">
            <a:extLst>
              <a:ext uri="{FF2B5EF4-FFF2-40B4-BE49-F238E27FC236}">
                <a16:creationId xmlns:a16="http://schemas.microsoft.com/office/drawing/2014/main" id="{051C95D0-64E9-85AF-C520-01A15B96EC8F}"/>
              </a:ext>
            </a:extLst>
          </p:cNvPr>
          <p:cNvSpPr txBox="1"/>
          <p:nvPr/>
        </p:nvSpPr>
        <p:spPr>
          <a:xfrm>
            <a:off x="4563788" y="2520007"/>
            <a:ext cx="1757083"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Edgar</a:t>
            </a:r>
          </a:p>
          <a:p>
            <a:pPr algn="ctr"/>
            <a:r>
              <a:rPr lang="sv-SE" sz="1400">
                <a:latin typeface="Open Sans" panose="020B0606030504020204" pitchFamily="34" charset="0"/>
                <a:ea typeface="Open Sans" panose="020B0606030504020204" pitchFamily="34" charset="0"/>
                <a:cs typeface="Open Sans" panose="020B0606030504020204" pitchFamily="34" charset="0"/>
              </a:rPr>
              <a:t>Caroline</a:t>
            </a:r>
          </a:p>
        </p:txBody>
      </p:sp>
      <p:sp>
        <p:nvSpPr>
          <p:cNvPr id="20" name="textruta 19">
            <a:extLst>
              <a:ext uri="{FF2B5EF4-FFF2-40B4-BE49-F238E27FC236}">
                <a16:creationId xmlns:a16="http://schemas.microsoft.com/office/drawing/2014/main" id="{D222B4D1-3857-F6BE-2F93-B642A37FD530}"/>
              </a:ext>
            </a:extLst>
          </p:cNvPr>
          <p:cNvSpPr txBox="1"/>
          <p:nvPr/>
        </p:nvSpPr>
        <p:spPr>
          <a:xfrm>
            <a:off x="4482166" y="3278260"/>
            <a:ext cx="1920321"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Mikael B</a:t>
            </a:r>
          </a:p>
          <a:p>
            <a:pPr algn="ctr"/>
            <a:r>
              <a:rPr lang="sv-SE" sz="1400">
                <a:latin typeface="Open Sans" panose="020B0606030504020204" pitchFamily="34" charset="0"/>
                <a:ea typeface="Open Sans" panose="020B0606030504020204" pitchFamily="34" charset="0"/>
                <a:cs typeface="Open Sans" panose="020B0606030504020204" pitchFamily="34" charset="0"/>
              </a:rPr>
              <a:t>Ann-Sofie</a:t>
            </a:r>
          </a:p>
        </p:txBody>
      </p:sp>
      <p:sp>
        <p:nvSpPr>
          <p:cNvPr id="23" name="textruta 22">
            <a:extLst>
              <a:ext uri="{FF2B5EF4-FFF2-40B4-BE49-F238E27FC236}">
                <a16:creationId xmlns:a16="http://schemas.microsoft.com/office/drawing/2014/main" id="{CE572C5F-DB38-D947-E0CD-E481F22539FA}"/>
              </a:ext>
            </a:extLst>
          </p:cNvPr>
          <p:cNvSpPr txBox="1"/>
          <p:nvPr/>
        </p:nvSpPr>
        <p:spPr>
          <a:xfrm>
            <a:off x="4563786" y="4781709"/>
            <a:ext cx="1757083" cy="523220"/>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Linda</a:t>
            </a:r>
          </a:p>
          <a:p>
            <a:pPr algn="ctr"/>
            <a:r>
              <a:rPr lang="sv-SE" sz="1400">
                <a:latin typeface="Open Sans" panose="020B0606030504020204" pitchFamily="34" charset="0"/>
                <a:ea typeface="Open Sans" panose="020B0606030504020204" pitchFamily="34" charset="0"/>
                <a:cs typeface="Open Sans" panose="020B0606030504020204" pitchFamily="34" charset="0"/>
              </a:rPr>
              <a:t>Joakim</a:t>
            </a:r>
          </a:p>
        </p:txBody>
      </p:sp>
    </p:spTree>
    <p:extLst>
      <p:ext uri="{BB962C8B-B14F-4D97-AF65-F5344CB8AC3E}">
        <p14:creationId xmlns:p14="http://schemas.microsoft.com/office/powerpoint/2010/main" val="17178142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nummer&#10;&#10;AI-genererat innehåll kan vara felaktigt.">
            <a:extLst>
              <a:ext uri="{FF2B5EF4-FFF2-40B4-BE49-F238E27FC236}">
                <a16:creationId xmlns:a16="http://schemas.microsoft.com/office/drawing/2014/main" id="{0D1DBDA3-A36A-5587-DE4E-DD49EF3DC8F3}"/>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6" name="textruta 5">
            <a:extLst>
              <a:ext uri="{FF2B5EF4-FFF2-40B4-BE49-F238E27FC236}">
                <a16:creationId xmlns:a16="http://schemas.microsoft.com/office/drawing/2014/main" id="{750E518A-735A-1F32-BFDF-7CFDC444E249}"/>
              </a:ext>
            </a:extLst>
          </p:cNvPr>
          <p:cNvSpPr txBox="1"/>
          <p:nvPr/>
        </p:nvSpPr>
        <p:spPr>
          <a:xfrm>
            <a:off x="2404330" y="1891612"/>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7" name="textruta 6">
            <a:extLst>
              <a:ext uri="{FF2B5EF4-FFF2-40B4-BE49-F238E27FC236}">
                <a16:creationId xmlns:a16="http://schemas.microsoft.com/office/drawing/2014/main" id="{102C587B-A627-0676-3EAB-B061495C9CEC}"/>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8" name="textruta 7">
            <a:extLst>
              <a:ext uri="{FF2B5EF4-FFF2-40B4-BE49-F238E27FC236}">
                <a16:creationId xmlns:a16="http://schemas.microsoft.com/office/drawing/2014/main" id="{17DC7760-D34C-5FE4-C825-046EC38E6459}"/>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9" name="textruta 8">
            <a:extLst>
              <a:ext uri="{FF2B5EF4-FFF2-40B4-BE49-F238E27FC236}">
                <a16:creationId xmlns:a16="http://schemas.microsoft.com/office/drawing/2014/main" id="{DBDCCD90-F422-6D3D-2212-18988B853863}"/>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0" name="textruta 9">
            <a:extLst>
              <a:ext uri="{FF2B5EF4-FFF2-40B4-BE49-F238E27FC236}">
                <a16:creationId xmlns:a16="http://schemas.microsoft.com/office/drawing/2014/main" id="{C2E10EF4-98BF-6514-C6BF-141B51D7C735}"/>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1" name="textruta 10">
            <a:extLst>
              <a:ext uri="{FF2B5EF4-FFF2-40B4-BE49-F238E27FC236}">
                <a16:creationId xmlns:a16="http://schemas.microsoft.com/office/drawing/2014/main" id="{45737C98-9F52-4368-91E4-92CA6ABD4904}"/>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2" name="textruta 11">
            <a:extLst>
              <a:ext uri="{FF2B5EF4-FFF2-40B4-BE49-F238E27FC236}">
                <a16:creationId xmlns:a16="http://schemas.microsoft.com/office/drawing/2014/main" id="{C7F795B9-0E2A-53A5-6EF6-54CB1515E585}"/>
              </a:ext>
            </a:extLst>
          </p:cNvPr>
          <p:cNvSpPr txBox="1"/>
          <p:nvPr/>
        </p:nvSpPr>
        <p:spPr>
          <a:xfrm>
            <a:off x="4563791" y="19096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3" name="textruta 12">
            <a:extLst>
              <a:ext uri="{FF2B5EF4-FFF2-40B4-BE49-F238E27FC236}">
                <a16:creationId xmlns:a16="http://schemas.microsoft.com/office/drawing/2014/main" id="{F788FAFD-156D-5D70-8DFC-A8D3DD4E70A2}"/>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4" name="textruta 13">
            <a:extLst>
              <a:ext uri="{FF2B5EF4-FFF2-40B4-BE49-F238E27FC236}">
                <a16:creationId xmlns:a16="http://schemas.microsoft.com/office/drawing/2014/main" id="{2B5DBCDC-A097-F3A4-7EDD-2EFBDFF2DB22}"/>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5" name="textruta 14">
            <a:extLst>
              <a:ext uri="{FF2B5EF4-FFF2-40B4-BE49-F238E27FC236}">
                <a16:creationId xmlns:a16="http://schemas.microsoft.com/office/drawing/2014/main" id="{3292EBB2-7690-20C6-F4BD-6F1F777A1C3B}"/>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6" name="textruta 15">
            <a:extLst>
              <a:ext uri="{FF2B5EF4-FFF2-40B4-BE49-F238E27FC236}">
                <a16:creationId xmlns:a16="http://schemas.microsoft.com/office/drawing/2014/main" id="{98B72AD8-3016-F06F-D684-3F6E9D2FA56C}"/>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32" name="textruta 31">
            <a:extLst>
              <a:ext uri="{FF2B5EF4-FFF2-40B4-BE49-F238E27FC236}">
                <a16:creationId xmlns:a16="http://schemas.microsoft.com/office/drawing/2014/main" id="{A314C4C7-353F-69BF-FB92-9C8C1EA0482D}"/>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21070570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nummer&#10;&#10;AI-genererat innehåll kan vara felaktigt.">
            <a:extLst>
              <a:ext uri="{FF2B5EF4-FFF2-40B4-BE49-F238E27FC236}">
                <a16:creationId xmlns:a16="http://schemas.microsoft.com/office/drawing/2014/main" id="{C46931E5-C88E-C7BD-C967-E923D822B8A8}"/>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ruta 4">
            <a:extLst>
              <a:ext uri="{FF2B5EF4-FFF2-40B4-BE49-F238E27FC236}">
                <a16:creationId xmlns:a16="http://schemas.microsoft.com/office/drawing/2014/main" id="{713A7CC6-6E0E-6979-682D-EE62C3BE675A}"/>
              </a:ext>
            </a:extLst>
          </p:cNvPr>
          <p:cNvSpPr txBox="1"/>
          <p:nvPr/>
        </p:nvSpPr>
        <p:spPr>
          <a:xfrm>
            <a:off x="2404330" y="1943864"/>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6" name="textruta 5">
            <a:extLst>
              <a:ext uri="{FF2B5EF4-FFF2-40B4-BE49-F238E27FC236}">
                <a16:creationId xmlns:a16="http://schemas.microsoft.com/office/drawing/2014/main" id="{B91C99D4-47F6-1943-4BBC-AB5B5E384C97}"/>
              </a:ext>
            </a:extLst>
          </p:cNvPr>
          <p:cNvSpPr txBox="1"/>
          <p:nvPr/>
        </p:nvSpPr>
        <p:spPr>
          <a:xfrm>
            <a:off x="2396846" y="262683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7" name="textruta 6">
            <a:extLst>
              <a:ext uri="{FF2B5EF4-FFF2-40B4-BE49-F238E27FC236}">
                <a16:creationId xmlns:a16="http://schemas.microsoft.com/office/drawing/2014/main" id="{59F490D1-3CAF-0195-5CD7-D304275F86BD}"/>
              </a:ext>
            </a:extLst>
          </p:cNvPr>
          <p:cNvSpPr txBox="1"/>
          <p:nvPr/>
        </p:nvSpPr>
        <p:spPr>
          <a:xfrm>
            <a:off x="2404330"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8" name="textruta 7">
            <a:extLst>
              <a:ext uri="{FF2B5EF4-FFF2-40B4-BE49-F238E27FC236}">
                <a16:creationId xmlns:a16="http://schemas.microsoft.com/office/drawing/2014/main" id="{54F19B79-2B2F-918C-9E87-955D741967F9}"/>
              </a:ext>
            </a:extLst>
          </p:cNvPr>
          <p:cNvSpPr txBox="1"/>
          <p:nvPr/>
        </p:nvSpPr>
        <p:spPr>
          <a:xfrm>
            <a:off x="240433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0" name="textruta 9">
            <a:extLst>
              <a:ext uri="{FF2B5EF4-FFF2-40B4-BE49-F238E27FC236}">
                <a16:creationId xmlns:a16="http://schemas.microsoft.com/office/drawing/2014/main" id="{C880D6D3-B601-4041-B0E0-DB68D69B50EC}"/>
              </a:ext>
            </a:extLst>
          </p:cNvPr>
          <p:cNvSpPr txBox="1"/>
          <p:nvPr/>
        </p:nvSpPr>
        <p:spPr>
          <a:xfrm>
            <a:off x="2396845" y="4843265"/>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1" name="textruta 10">
            <a:extLst>
              <a:ext uri="{FF2B5EF4-FFF2-40B4-BE49-F238E27FC236}">
                <a16:creationId xmlns:a16="http://schemas.microsoft.com/office/drawing/2014/main" id="{114145EC-3874-1691-E90C-918F4810391E}"/>
              </a:ext>
            </a:extLst>
          </p:cNvPr>
          <p:cNvSpPr txBox="1"/>
          <p:nvPr/>
        </p:nvSpPr>
        <p:spPr>
          <a:xfrm>
            <a:off x="240433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2" name="textruta 11">
            <a:extLst>
              <a:ext uri="{FF2B5EF4-FFF2-40B4-BE49-F238E27FC236}">
                <a16:creationId xmlns:a16="http://schemas.microsoft.com/office/drawing/2014/main" id="{E6A26384-E37A-E6BA-A0A5-093F1A33DD56}"/>
              </a:ext>
            </a:extLst>
          </p:cNvPr>
          <p:cNvSpPr txBox="1"/>
          <p:nvPr/>
        </p:nvSpPr>
        <p:spPr>
          <a:xfrm>
            <a:off x="4563791" y="1935763"/>
            <a:ext cx="1757083" cy="307777"/>
          </a:xfrm>
          <a:prstGeom prst="rect">
            <a:avLst/>
          </a:prstGeom>
          <a:noFill/>
        </p:spPr>
        <p:txBody>
          <a:bodyPr wrap="square" rtlCol="0">
            <a:spAutoFit/>
          </a:bodyPr>
          <a:lstStyle/>
          <a:p>
            <a:pPr algn="ctr"/>
            <a:r>
              <a:rPr lang="sv-SE" sz="1400" dirty="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3" name="textruta 12">
            <a:extLst>
              <a:ext uri="{FF2B5EF4-FFF2-40B4-BE49-F238E27FC236}">
                <a16:creationId xmlns:a16="http://schemas.microsoft.com/office/drawing/2014/main" id="{DAE99D63-D6E1-FA7C-5980-D7AF247FBBA6}"/>
              </a:ext>
            </a:extLst>
          </p:cNvPr>
          <p:cNvSpPr txBox="1"/>
          <p:nvPr/>
        </p:nvSpPr>
        <p:spPr>
          <a:xfrm>
            <a:off x="4563791" y="2604532"/>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4" name="textruta 13">
            <a:extLst>
              <a:ext uri="{FF2B5EF4-FFF2-40B4-BE49-F238E27FC236}">
                <a16:creationId xmlns:a16="http://schemas.microsoft.com/office/drawing/2014/main" id="{0EAD8075-2A25-7BA5-600E-1B78633B0F62}"/>
              </a:ext>
            </a:extLst>
          </p:cNvPr>
          <p:cNvSpPr txBox="1"/>
          <p:nvPr/>
        </p:nvSpPr>
        <p:spPr>
          <a:xfrm>
            <a:off x="4563791" y="3345803"/>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15" name="textruta 14">
            <a:extLst>
              <a:ext uri="{FF2B5EF4-FFF2-40B4-BE49-F238E27FC236}">
                <a16:creationId xmlns:a16="http://schemas.microsoft.com/office/drawing/2014/main" id="{F7AEC040-A7E8-1505-CA65-CD4C199ACBE3}"/>
              </a:ext>
            </a:extLst>
          </p:cNvPr>
          <p:cNvSpPr txBox="1"/>
          <p:nvPr/>
        </p:nvSpPr>
        <p:spPr>
          <a:xfrm>
            <a:off x="4563790" y="4103709"/>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28" name="textruta 27">
            <a:extLst>
              <a:ext uri="{FF2B5EF4-FFF2-40B4-BE49-F238E27FC236}">
                <a16:creationId xmlns:a16="http://schemas.microsoft.com/office/drawing/2014/main" id="{5530F639-D576-9300-53DC-09A22D42033C}"/>
              </a:ext>
            </a:extLst>
          </p:cNvPr>
          <p:cNvSpPr txBox="1"/>
          <p:nvPr/>
        </p:nvSpPr>
        <p:spPr>
          <a:xfrm>
            <a:off x="4563790" y="4843264"/>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
        <p:nvSpPr>
          <p:cNvPr id="41" name="textruta 40">
            <a:extLst>
              <a:ext uri="{FF2B5EF4-FFF2-40B4-BE49-F238E27FC236}">
                <a16:creationId xmlns:a16="http://schemas.microsoft.com/office/drawing/2014/main" id="{266B132C-AC6F-7B4A-4DDF-A4853EF659E3}"/>
              </a:ext>
            </a:extLst>
          </p:cNvPr>
          <p:cNvSpPr txBox="1"/>
          <p:nvPr/>
        </p:nvSpPr>
        <p:spPr>
          <a:xfrm>
            <a:off x="4563790" y="5581337"/>
            <a:ext cx="1757083" cy="307777"/>
          </a:xfrm>
          <a:prstGeom prst="rect">
            <a:avLst/>
          </a:prstGeom>
          <a:noFill/>
        </p:spPr>
        <p:txBody>
          <a:bodyPr wrap="square" rtlCol="0">
            <a:spAutoFit/>
          </a:bodyPr>
          <a:lstStyle/>
          <a:p>
            <a:pPr algn="ctr"/>
            <a:r>
              <a:rPr lang="sv-SE" sz="1400">
                <a:latin typeface="Open Sans" panose="020B0606030504020204" pitchFamily="34" charset="0"/>
                <a:ea typeface="Open Sans" panose="020B0606030504020204" pitchFamily="34" charset="0"/>
                <a:cs typeface="Open Sans" panose="020B0606030504020204" pitchFamily="34" charset="0"/>
              </a:rPr>
              <a:t>Fyll i namn</a:t>
            </a:r>
          </a:p>
        </p:txBody>
      </p:sp>
    </p:spTree>
    <p:extLst>
      <p:ext uri="{BB962C8B-B14F-4D97-AF65-F5344CB8AC3E}">
        <p14:creationId xmlns:p14="http://schemas.microsoft.com/office/powerpoint/2010/main" val="51043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10;&#10;AI-genererat innehåll kan vara felaktigt.">
            <a:extLst>
              <a:ext uri="{FF2B5EF4-FFF2-40B4-BE49-F238E27FC236}">
                <a16:creationId xmlns:a16="http://schemas.microsoft.com/office/drawing/2014/main" id="{942A5994-8F77-B366-7F86-255B9C15CE4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047734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kärmbild, Syrenfärg&#10;&#10;AI-genererat innehåll kan vara felaktigt.">
            <a:extLst>
              <a:ext uri="{FF2B5EF4-FFF2-40B4-BE49-F238E27FC236}">
                <a16:creationId xmlns:a16="http://schemas.microsoft.com/office/drawing/2014/main" id="{073C53A4-E41C-CF58-46C8-B3266BC06F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635831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1D092-A624-6699-107D-CE8335A11961}"/>
            </a:ext>
          </a:extLst>
        </p:cNvPr>
        <p:cNvGrpSpPr/>
        <p:nvPr/>
      </p:nvGrpSpPr>
      <p:grpSpPr>
        <a:xfrm>
          <a:off x="0" y="0"/>
          <a:ext cx="0" cy="0"/>
          <a:chOff x="0" y="0"/>
          <a:chExt cx="0" cy="0"/>
        </a:xfrm>
      </p:grpSpPr>
      <p:pic>
        <p:nvPicPr>
          <p:cNvPr id="4" name="Bildobjekt 3" descr="En bild som visar lila, violett, Syrenfärg, skärmbild&#10;&#10;AI-genererat innehåll kan vara felaktigt.">
            <a:extLst>
              <a:ext uri="{FF2B5EF4-FFF2-40B4-BE49-F238E27FC236}">
                <a16:creationId xmlns:a16="http://schemas.microsoft.com/office/drawing/2014/main" id="{1C42175E-36D0-4668-C4E0-B7B38A2AE95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603025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A0364869-F163-0103-1BFF-85719A25CAC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1321695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311D32-36E9-5B70-D53A-EE29F010392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I-genererat innehåll kan vara felaktigt.">
            <a:extLst>
              <a:ext uri="{FF2B5EF4-FFF2-40B4-BE49-F238E27FC236}">
                <a16:creationId xmlns:a16="http://schemas.microsoft.com/office/drawing/2014/main" id="{BBB95354-B9E7-CDA8-8164-31C4BFEF3FA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480137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75DA8AEB-24E7-690F-7A00-530EF092497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22133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yrenfärg, skärmbild&#10;&#10;AI-genererat innehåll kan vara felaktigt.">
            <a:extLst>
              <a:ext uri="{FF2B5EF4-FFF2-40B4-BE49-F238E27FC236}">
                <a16:creationId xmlns:a16="http://schemas.microsoft.com/office/drawing/2014/main" id="{A69C487B-5206-2E87-41E1-0E5A745FB1AB}"/>
              </a:ext>
            </a:extLst>
          </p:cNvPr>
          <p:cNvPicPr>
            <a:picLocks noChangeAspect="1"/>
          </p:cNvPicPr>
          <p:nvPr/>
        </p:nvPicPr>
        <p:blipFill>
          <a:blip r:embed="rId3"/>
          <a:srcRect t="8" b="11"/>
          <a:stretch>
            <a:fillRect/>
          </a:stretch>
        </p:blipFill>
        <p:spPr>
          <a:xfrm>
            <a:off x="20" y="1282"/>
            <a:ext cx="12191980" cy="6856718"/>
          </a:xfrm>
          <a:prstGeom prst="rect">
            <a:avLst/>
          </a:prstGeom>
        </p:spPr>
      </p:pic>
    </p:spTree>
    <p:extLst>
      <p:ext uri="{BB962C8B-B14F-4D97-AF65-F5344CB8AC3E}">
        <p14:creationId xmlns:p14="http://schemas.microsoft.com/office/powerpoint/2010/main" val="37260948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02683C-6FC7-6FA0-1021-1BE8DF28745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C748D45F-AA48-6946-E655-289B60D6917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813481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1E7C02-3AFF-5E1F-CF61-7EDBF675BA4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text, karta&#10;&#10;AI-genererat innehåll kan vara felaktigt.">
            <a:extLst>
              <a:ext uri="{FF2B5EF4-FFF2-40B4-BE49-F238E27FC236}">
                <a16:creationId xmlns:a16="http://schemas.microsoft.com/office/drawing/2014/main" id="{87E5AC3B-8326-6385-2B8F-FD7E52E8EB3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774830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De har fått mycket bättre stämning i klassen! | Lilla Aktuellt">
            <a:hlinkClick r:id="" action="ppaction://media"/>
            <a:extLst>
              <a:ext uri="{FF2B5EF4-FFF2-40B4-BE49-F238E27FC236}">
                <a16:creationId xmlns:a16="http://schemas.microsoft.com/office/drawing/2014/main" id="{6B647502-4F0D-E0DB-F6C9-2A904CBD6F73}"/>
              </a:ext>
            </a:extLst>
          </p:cNvPr>
          <p:cNvPicPr>
            <a:picLocks noRot="1" noChangeAspect="1"/>
          </p:cNvPicPr>
          <p:nvPr>
            <a:videoFile r:link="rId1"/>
          </p:nvPr>
        </p:nvPicPr>
        <p:blipFill>
          <a:blip r:embed="rId4"/>
          <a:stretch>
            <a:fillRect/>
          </a:stretch>
        </p:blipFill>
        <p:spPr>
          <a:xfrm>
            <a:off x="0" y="-45220"/>
            <a:ext cx="12192000" cy="6888480"/>
          </a:xfrm>
          <a:prstGeom prst="rect">
            <a:avLst/>
          </a:prstGeom>
        </p:spPr>
      </p:pic>
    </p:spTree>
    <p:extLst>
      <p:ext uri="{BB962C8B-B14F-4D97-AF65-F5344CB8AC3E}">
        <p14:creationId xmlns:p14="http://schemas.microsoft.com/office/powerpoint/2010/main" val="30187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visitkort, Teckensnitt&#10;&#10;AI-genererat innehåll kan vara felaktigt.">
            <a:extLst>
              <a:ext uri="{FF2B5EF4-FFF2-40B4-BE49-F238E27FC236}">
                <a16:creationId xmlns:a16="http://schemas.microsoft.com/office/drawing/2014/main" id="{379145A1-B39C-C931-FBEB-C5CA7054254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0754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Teckensnitt, Grafik, logotyp&#10;&#10;AI-genererat innehåll kan vara felaktigt.">
            <a:extLst>
              <a:ext uri="{FF2B5EF4-FFF2-40B4-BE49-F238E27FC236}">
                <a16:creationId xmlns:a16="http://schemas.microsoft.com/office/drawing/2014/main" id="{9785B397-A654-AEFC-E5E5-6697AE080AB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3206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kärmbild, Syrenfärg&#10;&#10;AI-genererat innehåll kan vara felaktigt.">
            <a:extLst>
              <a:ext uri="{FF2B5EF4-FFF2-40B4-BE49-F238E27FC236}">
                <a16:creationId xmlns:a16="http://schemas.microsoft.com/office/drawing/2014/main" id="{A9295DA9-47CD-1974-FEA4-3DECEDB6704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2626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Teckensnitt, skärmbild, visitkort&#10;&#10;AI-genererat innehåll kan vara felaktigt.">
            <a:extLst>
              <a:ext uri="{FF2B5EF4-FFF2-40B4-BE49-F238E27FC236}">
                <a16:creationId xmlns:a16="http://schemas.microsoft.com/office/drawing/2014/main" id="{0301D1CF-9151-B41D-5885-65F85A5DDEE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3791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8B1242-DCC1-AE7D-3883-468FE9D2207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Teckensnitt, skärmbild, visitkort&#10;&#10;AI-genererat innehåll kan vara felaktigt.">
            <a:extLst>
              <a:ext uri="{FF2B5EF4-FFF2-40B4-BE49-F238E27FC236}">
                <a16:creationId xmlns:a16="http://schemas.microsoft.com/office/drawing/2014/main" id="{A2E49F11-9BA4-D4C2-1076-A8FD6C9EA06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8590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8652DD-E7E1-2861-802C-8E7071B3691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8F7EBEAA-AA30-CA92-738C-184BC846813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49417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3734-3445-6EBC-43F6-057FB2099E52}"/>
            </a:ext>
          </a:extLst>
        </p:cNvPr>
        <p:cNvGrpSpPr/>
        <p:nvPr/>
      </p:nvGrpSpPr>
      <p:grpSpPr>
        <a:xfrm>
          <a:off x="0" y="0"/>
          <a:ext cx="0" cy="0"/>
          <a:chOff x="0" y="0"/>
          <a:chExt cx="0" cy="0"/>
        </a:xfrm>
      </p:grpSpPr>
      <p:pic>
        <p:nvPicPr>
          <p:cNvPr id="11" name="Bildobjekt 10">
            <a:extLst>
              <a:ext uri="{FF2B5EF4-FFF2-40B4-BE49-F238E27FC236}">
                <a16:creationId xmlns:a16="http://schemas.microsoft.com/office/drawing/2014/main" id="{8E582F95-CD9B-3D42-2D50-8638862BCBE5}"/>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ruta 3">
            <a:extLst>
              <a:ext uri="{FF2B5EF4-FFF2-40B4-BE49-F238E27FC236}">
                <a16:creationId xmlns:a16="http://schemas.microsoft.com/office/drawing/2014/main" id="{8CCBAC72-A8B4-14AE-724D-F5DD62062140}"/>
              </a:ext>
            </a:extLst>
          </p:cNvPr>
          <p:cNvSpPr txBox="1"/>
          <p:nvPr/>
        </p:nvSpPr>
        <p:spPr>
          <a:xfrm>
            <a:off x="873337" y="4545743"/>
            <a:ext cx="2070407" cy="646331"/>
          </a:xfrm>
          <a:prstGeom prst="rect">
            <a:avLst/>
          </a:prstGeom>
          <a:noFill/>
        </p:spPr>
        <p:txBody>
          <a:bodyPr wrap="square" rtlCol="0">
            <a:spAutoFit/>
          </a:bodyPr>
          <a:lstStyle/>
          <a:p>
            <a:pPr algn="ctr"/>
            <a:r>
              <a:rPr lang="sv-SE" sz="1200" dirty="0">
                <a:solidFill>
                  <a:srgbClr val="400F88"/>
                </a:solidFill>
                <a:latin typeface="Open Sans" panose="020B0606030504020204" pitchFamily="34" charset="0"/>
                <a:ea typeface="Open Sans" panose="020B0606030504020204" pitchFamily="34" charset="0"/>
                <a:cs typeface="Open Sans" panose="020B0606030504020204" pitchFamily="34" charset="0"/>
              </a:rPr>
              <a:t>… är den totala samhällskostnaden </a:t>
            </a:r>
          </a:p>
          <a:p>
            <a:pPr algn="ctr"/>
            <a:r>
              <a:rPr lang="sv-SE" sz="1200" dirty="0">
                <a:solidFill>
                  <a:srgbClr val="400F88"/>
                </a:solidFill>
                <a:latin typeface="Open Sans" panose="020B0606030504020204" pitchFamily="34" charset="0"/>
                <a:ea typeface="Open Sans" panose="020B0606030504020204" pitchFamily="34" charset="0"/>
                <a:cs typeface="Open Sans" panose="020B0606030504020204" pitchFamily="34" charset="0"/>
              </a:rPr>
              <a:t>för en enda våldtäkt.</a:t>
            </a:r>
          </a:p>
        </p:txBody>
      </p:sp>
      <p:sp>
        <p:nvSpPr>
          <p:cNvPr id="6" name="textruta 5">
            <a:extLst>
              <a:ext uri="{FF2B5EF4-FFF2-40B4-BE49-F238E27FC236}">
                <a16:creationId xmlns:a16="http://schemas.microsoft.com/office/drawing/2014/main" id="{071DA9D8-DA12-2444-9A15-F7EE24F784F9}"/>
              </a:ext>
            </a:extLst>
          </p:cNvPr>
          <p:cNvSpPr txBox="1"/>
          <p:nvPr/>
        </p:nvSpPr>
        <p:spPr>
          <a:xfrm>
            <a:off x="2850429" y="4545743"/>
            <a:ext cx="2268583"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beräknas olika former </a:t>
            </a:r>
          </a:p>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av könsrelaterat våld kosta svenska samhället varje år.</a:t>
            </a:r>
          </a:p>
        </p:txBody>
      </p:sp>
      <p:sp>
        <p:nvSpPr>
          <p:cNvPr id="7" name="textruta 6">
            <a:extLst>
              <a:ext uri="{FF2B5EF4-FFF2-40B4-BE49-F238E27FC236}">
                <a16:creationId xmlns:a16="http://schemas.microsoft.com/office/drawing/2014/main" id="{8168EDDD-EE05-7A0B-B069-FCE55056D24D}"/>
              </a:ext>
            </a:extLst>
          </p:cNvPr>
          <p:cNvSpPr txBox="1"/>
          <p:nvPr/>
        </p:nvSpPr>
        <p:spPr>
          <a:xfrm>
            <a:off x="5005050" y="4545743"/>
            <a:ext cx="2259978"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dödas i snitt varje år av en man de har eller haft en kärleksrelation med.</a:t>
            </a:r>
          </a:p>
        </p:txBody>
      </p:sp>
      <p:sp>
        <p:nvSpPr>
          <p:cNvPr id="9" name="textruta 8">
            <a:extLst>
              <a:ext uri="{FF2B5EF4-FFF2-40B4-BE49-F238E27FC236}">
                <a16:creationId xmlns:a16="http://schemas.microsoft.com/office/drawing/2014/main" id="{935BFBCD-F02E-2BA1-C2A7-6EDDBF1E0800}"/>
              </a:ext>
            </a:extLst>
          </p:cNvPr>
          <p:cNvSpPr txBox="1"/>
          <p:nvPr/>
        </p:nvSpPr>
        <p:spPr>
          <a:xfrm>
            <a:off x="7387105" y="4533317"/>
            <a:ext cx="1586746" cy="646331"/>
          </a:xfrm>
          <a:prstGeom prst="rect">
            <a:avLst/>
          </a:prstGeom>
          <a:noFill/>
        </p:spPr>
        <p:txBody>
          <a:bodyPr wrap="square" rtlCol="0">
            <a:spAutoFit/>
          </a:bodyPr>
          <a:lstStyle/>
          <a:p>
            <a:pPr algn="ctr"/>
            <a:r>
              <a:rPr lang="sv-SE" sz="1200">
                <a:solidFill>
                  <a:srgbClr val="451499"/>
                </a:solidFill>
                <a:latin typeface="Open Sans" panose="020B0606030504020204" pitchFamily="34" charset="0"/>
                <a:ea typeface="Open Sans" panose="020B0606030504020204" pitchFamily="34" charset="0"/>
                <a:cs typeface="Open Sans" panose="020B0606030504020204" pitchFamily="34" charset="0"/>
              </a:rPr>
              <a:t>… av samtliga självmord i Sverige begås av män.</a:t>
            </a:r>
          </a:p>
        </p:txBody>
      </p:sp>
      <p:sp>
        <p:nvSpPr>
          <p:cNvPr id="13" name="textruta 12">
            <a:extLst>
              <a:ext uri="{FF2B5EF4-FFF2-40B4-BE49-F238E27FC236}">
                <a16:creationId xmlns:a16="http://schemas.microsoft.com/office/drawing/2014/main" id="{43469669-2EE9-FC17-370F-707F4E3831D8}"/>
              </a:ext>
            </a:extLst>
          </p:cNvPr>
          <p:cNvSpPr txBox="1"/>
          <p:nvPr/>
        </p:nvSpPr>
        <p:spPr>
          <a:xfrm>
            <a:off x="9240185" y="4533316"/>
            <a:ext cx="1924636" cy="646331"/>
          </a:xfrm>
          <a:prstGeom prst="rect">
            <a:avLst/>
          </a:prstGeom>
          <a:noFill/>
        </p:spPr>
        <p:txBody>
          <a:bodyPr wrap="square" rtlCol="0">
            <a:spAutoFit/>
          </a:bodyPr>
          <a:lstStyle/>
          <a:p>
            <a:pPr algn="ctr"/>
            <a:r>
              <a:rPr lang="sv-SE" sz="1200" dirty="0">
                <a:solidFill>
                  <a:srgbClr val="451499"/>
                </a:solidFill>
                <a:latin typeface="Open Sans" panose="020B0606030504020204" pitchFamily="34" charset="0"/>
                <a:ea typeface="Open Sans" panose="020B0606030504020204" pitchFamily="34" charset="0"/>
                <a:cs typeface="Open Sans" panose="020B0606030504020204" pitchFamily="34" charset="0"/>
              </a:rPr>
              <a:t>… dödades 2025. </a:t>
            </a:r>
          </a:p>
          <a:p>
            <a:pPr algn="ctr"/>
            <a:r>
              <a:rPr lang="sv-SE" sz="1200" dirty="0">
                <a:solidFill>
                  <a:srgbClr val="451499"/>
                </a:solidFill>
                <a:latin typeface="Open Sans" panose="020B0606030504020204" pitchFamily="34" charset="0"/>
                <a:ea typeface="Open Sans" panose="020B0606030504020204" pitchFamily="34" charset="0"/>
                <a:cs typeface="Open Sans" panose="020B0606030504020204" pitchFamily="34" charset="0"/>
              </a:rPr>
              <a:t>I majoriteten av fallen av en annan man.</a:t>
            </a:r>
          </a:p>
        </p:txBody>
      </p:sp>
    </p:spTree>
    <p:extLst>
      <p:ext uri="{BB962C8B-B14F-4D97-AF65-F5344CB8AC3E}">
        <p14:creationId xmlns:p14="http://schemas.microsoft.com/office/powerpoint/2010/main" val="11882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F0030829-B124-4392-0850-3F60604DC29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526662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grafisk design, Grafik, Dans, tecknad serie&#10;&#10;AI-genererat innehåll kan vara felaktigt.">
            <a:extLst>
              <a:ext uri="{FF2B5EF4-FFF2-40B4-BE49-F238E27FC236}">
                <a16:creationId xmlns:a16="http://schemas.microsoft.com/office/drawing/2014/main" id="{2D430820-E601-C4BF-4D16-0D440F0FE7A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25439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462C4-61AC-59C6-D3CC-2231FBED6A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Teckensnitt, skärmbild, linje&#10;&#10;AI-genererat innehåll kan vara felaktigt.">
            <a:extLst>
              <a:ext uri="{FF2B5EF4-FFF2-40B4-BE49-F238E27FC236}">
                <a16:creationId xmlns:a16="http://schemas.microsoft.com/office/drawing/2014/main" id="{42AA0EDB-10FD-DC43-E80B-58D657B44E0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962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violett, skärmbild, Syrenfärg&#10;&#10;AI-genererat innehåll kan vara felaktigt.">
            <a:extLst>
              <a:ext uri="{FF2B5EF4-FFF2-40B4-BE49-F238E27FC236}">
                <a16:creationId xmlns:a16="http://schemas.microsoft.com/office/drawing/2014/main" id="{E69CC3B4-5BD1-95C1-41A2-771A0FDE306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04618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F3230152-E685-1524-C589-8691ED97906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649074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A6B357A4-62AB-D91D-4B61-9E38D7E8C13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5569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10;&#10;AI-genererat innehåll kan vara felaktigt.">
            <a:extLst>
              <a:ext uri="{FF2B5EF4-FFF2-40B4-BE49-F238E27FC236}">
                <a16:creationId xmlns:a16="http://schemas.microsoft.com/office/drawing/2014/main" id="{EC3C3ED9-7AD7-6954-CBCF-1961137F76A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2226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I-genererat innehåll kan vara felaktigt.">
            <a:extLst>
              <a:ext uri="{FF2B5EF4-FFF2-40B4-BE49-F238E27FC236}">
                <a16:creationId xmlns:a16="http://schemas.microsoft.com/office/drawing/2014/main" id="{A2C733EF-EBE8-E47E-2138-1E3B9EBC2B4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6739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12029-743E-C140-C687-79A075141A99}"/>
            </a:ext>
          </a:extLst>
        </p:cNvPr>
        <p:cNvGrpSpPr/>
        <p:nvPr/>
      </p:nvGrpSpPr>
      <p:grpSpPr>
        <a:xfrm>
          <a:off x="0" y="0"/>
          <a:ext cx="0" cy="0"/>
          <a:chOff x="0" y="0"/>
          <a:chExt cx="0" cy="0"/>
        </a:xfrm>
      </p:grpSpPr>
      <p:pic>
        <p:nvPicPr>
          <p:cNvPr id="3" name="Bildobjekt 2" descr="En bild som visar text, skärmbild, Teckensnitt, linje&#10;&#10;AI-genererat innehåll kan vara felaktigt.">
            <a:extLst>
              <a:ext uri="{FF2B5EF4-FFF2-40B4-BE49-F238E27FC236}">
                <a16:creationId xmlns:a16="http://schemas.microsoft.com/office/drawing/2014/main" id="{5E4204A8-D41D-0964-CE38-D0D7B9F5014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97524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385E-258A-1C48-0CD1-6133434E9964}"/>
            </a:ext>
          </a:extLst>
        </p:cNvPr>
        <p:cNvGrpSpPr/>
        <p:nvPr/>
      </p:nvGrpSpPr>
      <p:grpSpPr>
        <a:xfrm>
          <a:off x="0" y="0"/>
          <a:ext cx="0" cy="0"/>
          <a:chOff x="0" y="0"/>
          <a:chExt cx="0" cy="0"/>
        </a:xfrm>
      </p:grpSpPr>
      <p:pic>
        <p:nvPicPr>
          <p:cNvPr id="3" name="Bildobjekt 2" descr="En bild som visar text, visitkort, Teckensnitt, logotyp&#10;&#10;AI-genererat innehåll kan vara felaktigt.">
            <a:extLst>
              <a:ext uri="{FF2B5EF4-FFF2-40B4-BE49-F238E27FC236}">
                <a16:creationId xmlns:a16="http://schemas.microsoft.com/office/drawing/2014/main" id="{37126F8A-F4E5-AC02-9AD1-06630502781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90039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4E569-D3FE-B4FE-5FD9-D35426AFC5CD}"/>
            </a:ext>
          </a:extLst>
        </p:cNvPr>
        <p:cNvGrpSpPr/>
        <p:nvPr/>
      </p:nvGrpSpPr>
      <p:grpSpPr>
        <a:xfrm>
          <a:off x="0" y="0"/>
          <a:ext cx="0" cy="0"/>
          <a:chOff x="0" y="0"/>
          <a:chExt cx="0" cy="0"/>
        </a:xfrm>
      </p:grpSpPr>
      <p:pic>
        <p:nvPicPr>
          <p:cNvPr id="3" name="Bildobjekt 2" descr="En bild som visar text, skärmbild, Teckensnitt, visitkort&#10;&#10;AI-genererat innehåll kan vara felaktigt.">
            <a:extLst>
              <a:ext uri="{FF2B5EF4-FFF2-40B4-BE49-F238E27FC236}">
                <a16:creationId xmlns:a16="http://schemas.microsoft.com/office/drawing/2014/main" id="{A3A69389-DBC4-A883-F9A9-37EC31A5EDF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06508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020C8-7B55-D8DB-FD3E-FEC0761EFFBD}"/>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09F038B0-A291-8504-89DC-1CA7F70B00F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1891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klädsel, person, skärmbild, Människoansikte&#10;&#10;AI-genererat innehåll kan vara felaktigt.">
            <a:extLst>
              <a:ext uri="{FF2B5EF4-FFF2-40B4-BE49-F238E27FC236}">
                <a16:creationId xmlns:a16="http://schemas.microsoft.com/office/drawing/2014/main" id="{80FD4561-606D-2A5B-37D3-C4A896A489C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3815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4AD0-A987-6CAB-BD5D-F0A2989FC3C3}"/>
            </a:ext>
          </a:extLst>
        </p:cNvPr>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13BAAC94-CD69-968E-AB3C-D1F50793758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77750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A70DE-EF5F-55CC-E144-F7F15FB07388}"/>
            </a:ext>
          </a:extLst>
        </p:cNvPr>
        <p:cNvGrpSpPr/>
        <p:nvPr/>
      </p:nvGrpSpPr>
      <p:grpSpPr>
        <a:xfrm>
          <a:off x="0" y="0"/>
          <a:ext cx="0" cy="0"/>
          <a:chOff x="0" y="0"/>
          <a:chExt cx="0" cy="0"/>
        </a:xfrm>
      </p:grpSpPr>
      <p:pic>
        <p:nvPicPr>
          <p:cNvPr id="3" name="Bildobjekt 2" descr="En bild som visar text, skärmbild, Teckensnitt, design&#10;&#10;AI-genererat innehåll kan vara felaktigt.">
            <a:extLst>
              <a:ext uri="{FF2B5EF4-FFF2-40B4-BE49-F238E27FC236}">
                <a16:creationId xmlns:a16="http://schemas.microsoft.com/office/drawing/2014/main" id="{61C50B40-8105-2D62-CDD7-3136BDD840B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275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8CD92-316D-9140-45D6-E80C361723EF}"/>
            </a:ext>
          </a:extLst>
        </p:cNvPr>
        <p:cNvGrpSpPr/>
        <p:nvPr/>
      </p:nvGrpSpPr>
      <p:grpSpPr>
        <a:xfrm>
          <a:off x="0" y="0"/>
          <a:ext cx="0" cy="0"/>
          <a:chOff x="0" y="0"/>
          <a:chExt cx="0" cy="0"/>
        </a:xfrm>
      </p:grpSpPr>
      <p:pic>
        <p:nvPicPr>
          <p:cNvPr id="4" name="Bildobjekt 3" descr="En bild som visar lila, skärmbild, violett, Syrenfärg&#10;&#10;AI-genererat innehåll kan vara felaktigt.">
            <a:extLst>
              <a:ext uri="{FF2B5EF4-FFF2-40B4-BE49-F238E27FC236}">
                <a16:creationId xmlns:a16="http://schemas.microsoft.com/office/drawing/2014/main" id="{2ED52830-DC98-DB6B-299E-80621C6D6E4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0536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D88458-834B-3AE8-3482-0D41A38C9D6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425DEB48-5617-7DF3-6601-650A028EA20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45592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ogotyp&#10;&#10;AI-genererat innehåll kan vara felaktigt.">
            <a:extLst>
              <a:ext uri="{FF2B5EF4-FFF2-40B4-BE49-F238E27FC236}">
                <a16:creationId xmlns:a16="http://schemas.microsoft.com/office/drawing/2014/main" id="{DB61DFF5-997D-E609-2682-1E2C10E082D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8343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0A22C5-2F7E-F297-1D2F-6EEF933A7A4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6569F9E1-9DA2-9B11-4BB1-84AD44ECA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243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68D1EB-935A-D957-49D8-9B64BA24AE80}"/>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D0A2B1A6-1338-4253-CF95-636D87B1C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visitkort, Teckensnitt&#10;&#10;AI-genererat innehåll kan vara felaktigt.">
            <a:extLst>
              <a:ext uri="{FF2B5EF4-FFF2-40B4-BE49-F238E27FC236}">
                <a16:creationId xmlns:a16="http://schemas.microsoft.com/office/drawing/2014/main" id="{04DF84E5-69C1-7E70-A26B-52A6125A88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5160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88574E-B6F6-EFD6-FB92-924A48C114CF}"/>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D0635CA4-1DA9-CE22-0E0A-F828111F222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75723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7CB12C-B1FB-2D0B-83D4-BC462A2E9B61}"/>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5C728557-72D8-0CF3-E00A-4BF1AAAED46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19163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CD138-C7A7-8B9F-D08B-98DC5F927F2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nummer&#10;&#10;AI-genererat innehåll kan vara felaktigt.">
            <a:extLst>
              <a:ext uri="{FF2B5EF4-FFF2-40B4-BE49-F238E27FC236}">
                <a16:creationId xmlns:a16="http://schemas.microsoft.com/office/drawing/2014/main" id="{CEDE8BAC-2F65-9E68-F597-15A63C0421B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7811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FB50ADC-CE5E-B341-8F3F-8A1D28A59BBE}"/>
              </a:ext>
            </a:extLst>
          </p:cNvPr>
          <p:cNvSpPr/>
          <p:nvPr/>
        </p:nvSpPr>
        <p:spPr>
          <a:xfrm>
            <a:off x="4776568" y="501134"/>
            <a:ext cx="2638864"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Grundutbildning 2020</a:t>
            </a:r>
          </a:p>
          <a:p>
            <a:pPr algn="ctr"/>
            <a:r>
              <a:rPr lang="sv-SE" b="1">
                <a:solidFill>
                  <a:srgbClr val="FFFFFF"/>
                </a:solidFill>
                <a:latin typeface="HelveticaRounded LT Pro Bd" panose="020F0804030503020204" pitchFamily="34" charset="77"/>
              </a:rPr>
              <a:t>Del 2 – dag 1</a:t>
            </a:r>
            <a:endParaRPr/>
          </a:p>
        </p:txBody>
      </p:sp>
      <p:sp>
        <p:nvSpPr>
          <p:cNvPr id="5" name="Rektangel 4">
            <a:extLst>
              <a:ext uri="{FF2B5EF4-FFF2-40B4-BE49-F238E27FC236}">
                <a16:creationId xmlns:a16="http://schemas.microsoft.com/office/drawing/2014/main" id="{404C5867-5E40-BB44-A51A-5C9C8B5433F8}"/>
              </a:ext>
            </a:extLst>
          </p:cNvPr>
          <p:cNvSpPr/>
          <p:nvPr/>
        </p:nvSpPr>
        <p:spPr>
          <a:xfrm>
            <a:off x="10209537" y="5673632"/>
            <a:ext cx="85953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Namn</a:t>
            </a:r>
          </a:p>
          <a:p>
            <a:r>
              <a:rPr lang="sv-SE" b="1">
                <a:solidFill>
                  <a:srgbClr val="FFFFFF"/>
                </a:solidFill>
                <a:latin typeface="HelveticaRounded LT Pro Bd" panose="020F0804030503020204" pitchFamily="34" charset="77"/>
              </a:rPr>
              <a:t>Namn</a:t>
            </a:r>
            <a:endParaRPr/>
          </a:p>
        </p:txBody>
      </p:sp>
      <p:sp>
        <p:nvSpPr>
          <p:cNvPr id="6" name="Rektangel 5">
            <a:extLst>
              <a:ext uri="{FF2B5EF4-FFF2-40B4-BE49-F238E27FC236}">
                <a16:creationId xmlns:a16="http://schemas.microsoft.com/office/drawing/2014/main" id="{DA0BFA7C-DA53-1A4D-9B1D-BF7CEF7FB1C5}"/>
              </a:ext>
            </a:extLst>
          </p:cNvPr>
          <p:cNvSpPr/>
          <p:nvPr/>
        </p:nvSpPr>
        <p:spPr>
          <a:xfrm>
            <a:off x="1122932" y="5673633"/>
            <a:ext cx="939681" cy="646331"/>
          </a:xfrm>
          <a:prstGeom prst="rect">
            <a:avLst/>
          </a:prstGeom>
        </p:spPr>
        <p:txBody>
          <a:bodyPr wrap="none">
            <a:spAutoFit/>
          </a:bodyPr>
          <a:lstStyle/>
          <a:p>
            <a:r>
              <a:rPr lang="sv-SE" b="1" i="0" u="none" strike="noStrike">
                <a:solidFill>
                  <a:srgbClr val="FFFFFF"/>
                </a:solidFill>
                <a:effectLst/>
                <a:latin typeface="HelveticaRounded LT Pro Bd" panose="020F0804030503020204" pitchFamily="34" charset="77"/>
              </a:rPr>
              <a:t>Plats </a:t>
            </a:r>
            <a:endParaRPr lang="sv-SE" b="1">
              <a:solidFill>
                <a:srgbClr val="FFFFFF"/>
              </a:solidFill>
              <a:latin typeface="HelveticaRounded LT Pro Bd" panose="020F0804030503020204" pitchFamily="34" charset="77"/>
            </a:endParaRPr>
          </a:p>
          <a:p>
            <a:r>
              <a:rPr lang="sv-SE" b="1">
                <a:solidFill>
                  <a:srgbClr val="FFFFFF"/>
                </a:solidFill>
                <a:latin typeface="HelveticaRounded LT Pro Bd" panose="020F0804030503020204" pitchFamily="34" charset="77"/>
              </a:rPr>
              <a:t>D</a:t>
            </a:r>
            <a:r>
              <a:rPr lang="sv-SE" b="1" i="0" u="none" strike="noStrike">
                <a:solidFill>
                  <a:srgbClr val="FFFFFF"/>
                </a:solidFill>
                <a:effectLst/>
                <a:latin typeface="HelveticaRounded LT Pro Bd" panose="020F0804030503020204" pitchFamily="34" charset="77"/>
              </a:rPr>
              <a:t>atum</a:t>
            </a:r>
            <a:endParaRPr/>
          </a:p>
        </p:txBody>
      </p:sp>
      <p:pic>
        <p:nvPicPr>
          <p:cNvPr id="2" name="Onlinemedia 1" descr="FATTA MAN (Adam Tensta, Erik Rapp, Zacke, Parham) - Det Börjar Med Mig (Officiell Video)">
            <a:hlinkClick r:id="" action="ppaction://media"/>
            <a:extLst>
              <a:ext uri="{FF2B5EF4-FFF2-40B4-BE49-F238E27FC236}">
                <a16:creationId xmlns:a16="http://schemas.microsoft.com/office/drawing/2014/main" id="{CE2A0CA0-A2CF-CF49-9764-4A00C0FF68B7}"/>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1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6FED66-59C4-2F84-2C1C-2CEF325C1DE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F29FF7B3-30C3-24B0-259E-7796BE72A63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5583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468CB4-8BA8-5FF5-A762-1DFDEF6661A0}"/>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visitkort, Teckensnitt&#10;&#10;AI-genererat innehåll kan vara felaktigt.">
            <a:extLst>
              <a:ext uri="{FF2B5EF4-FFF2-40B4-BE49-F238E27FC236}">
                <a16:creationId xmlns:a16="http://schemas.microsoft.com/office/drawing/2014/main" id="{F45C0D35-4C18-8495-DF07-5DC1D0A5F74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744651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EB3946-E8B2-D76C-FFD2-3AA69B5FF9F7}"/>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F3444DA6-3C53-A042-8B3B-19FE35C8CC2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300135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182A13-2D2E-CC54-6808-8AA4E0BA6A0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7D822AE6-6346-18EA-C0F2-66602D7BF97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71559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A5907A-1B39-9F67-4C7A-1E2E3258F43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E5BA6C03-56D7-F549-3771-5BD5F319D99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948991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22EB92-DAC3-EB9C-EA2C-463D1C0D3A6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81A099EC-16E8-3CEE-727D-F1FD2097488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58841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93B3C69E-C704-0237-987D-903BCE23FFC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81998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B33F8-FB9A-52A8-BF76-7C3994493F5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skärmbild, violett, Syrenfärg&#10;&#10;AI-genererat innehåll kan vara felaktigt.">
            <a:extLst>
              <a:ext uri="{FF2B5EF4-FFF2-40B4-BE49-F238E27FC236}">
                <a16:creationId xmlns:a16="http://schemas.microsoft.com/office/drawing/2014/main" id="{03C3EAFD-298C-F9D8-FAF0-574EF1102B5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95069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744542-B698-F495-3FB3-AB0624FF3088}"/>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5C5DDDF5-E9D4-160F-8B8F-DBA3AF68B98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847589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2A20F2-B6FE-CAAC-D565-6302DC4B2F0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E98B8E78-ABBD-3403-BE2E-22E03682E73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3996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A84BA-B1BC-7662-1893-2B3F0B46C597}"/>
            </a:ext>
          </a:extLst>
        </p:cNvPr>
        <p:cNvGrpSpPr/>
        <p:nvPr/>
      </p:nvGrpSpPr>
      <p:grpSpPr>
        <a:xfrm>
          <a:off x="0" y="0"/>
          <a:ext cx="0" cy="0"/>
          <a:chOff x="0" y="0"/>
          <a:chExt cx="0" cy="0"/>
        </a:xfrm>
      </p:grpSpPr>
      <p:pic>
        <p:nvPicPr>
          <p:cNvPr id="3" name="Bildobjekt 2" descr="En bild som visar klädsel, person, kvinna, person&#10;&#10;AI-genererat innehåll kan vara felaktigt.">
            <a:extLst>
              <a:ext uri="{FF2B5EF4-FFF2-40B4-BE49-F238E27FC236}">
                <a16:creationId xmlns:a16="http://schemas.microsoft.com/office/drawing/2014/main" id="{57961970-4AE1-D116-BF3B-F6EBD933D96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9155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DE61BE-EC7A-19BF-10CB-98A24F1DD50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iagram&#10;&#10;AI-genererat innehåll kan vara felaktigt.">
            <a:extLst>
              <a:ext uri="{FF2B5EF4-FFF2-40B4-BE49-F238E27FC236}">
                <a16:creationId xmlns:a16="http://schemas.microsoft.com/office/drawing/2014/main" id="{ED8E258B-C62E-BBBC-680E-98FE8F50649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58886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07DC4E-9457-4E8A-CFCC-F54CDCB3F57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text, visitkort, skärmbild, Teckensnitt&#10;&#10;AI-genererat innehåll kan vara felaktigt.">
            <a:extLst>
              <a:ext uri="{FF2B5EF4-FFF2-40B4-BE49-F238E27FC236}">
                <a16:creationId xmlns:a16="http://schemas.microsoft.com/office/drawing/2014/main" id="{C50AEFF7-D670-B780-2072-FC72E7C9891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5708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E9525E-BBB3-3813-AAF2-9A20CEC7F7BF}"/>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E1C3ABC3-EECA-DA79-201F-03BFC065D62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93731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F8F0AF-ABDB-4EEA-E9F5-F9847ABA7BE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CA6CE008-6798-B8FE-99C9-88156C352A6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86833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E30163-F0FF-9B14-B99C-EB3F9B21058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text, visitkort, skärmbild, Teckensnitt&#10;&#10;AI-genererat innehåll kan vara felaktigt.">
            <a:extLst>
              <a:ext uri="{FF2B5EF4-FFF2-40B4-BE49-F238E27FC236}">
                <a16:creationId xmlns:a16="http://schemas.microsoft.com/office/drawing/2014/main" id="{1E8E3EAA-7A96-434C-8EF9-AF8BE7C0322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23610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CF69C-F4BF-D731-2C20-E0FE539D2E96}"/>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iagram&#10;&#10;AI-genererat innehåll kan vara felaktigt.">
            <a:extLst>
              <a:ext uri="{FF2B5EF4-FFF2-40B4-BE49-F238E27FC236}">
                <a16:creationId xmlns:a16="http://schemas.microsoft.com/office/drawing/2014/main" id="{844A2F58-142A-53B3-C571-A2F098AD080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3393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9DFE56-C579-CDA3-C14A-BB116223AB8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2448AA9C-A5B1-938A-5277-55DCF99E488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127838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BA79-281B-CB2B-759E-078E197966DC}"/>
            </a:ext>
          </a:extLst>
        </p:cNvPr>
        <p:cNvGrpSpPr/>
        <p:nvPr/>
      </p:nvGrpSpPr>
      <p:grpSpPr>
        <a:xfrm>
          <a:off x="0" y="0"/>
          <a:ext cx="0" cy="0"/>
          <a:chOff x="0" y="0"/>
          <a:chExt cx="0" cy="0"/>
        </a:xfrm>
      </p:grpSpPr>
      <p:pic>
        <p:nvPicPr>
          <p:cNvPr id="3" name="Bildobjekt 2" descr="En bild som visar text, visitkort, skärmbild, Teckensnitt&#10;&#10;AI-genererat innehåll kan vara felaktigt.">
            <a:extLst>
              <a:ext uri="{FF2B5EF4-FFF2-40B4-BE49-F238E27FC236}">
                <a16:creationId xmlns:a16="http://schemas.microsoft.com/office/drawing/2014/main" id="{EBA56148-3407-12F3-A29B-9B1410A6BD5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50204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esign&#10;&#10;AI-genererat innehåll kan vara felaktigt.">
            <a:extLst>
              <a:ext uri="{FF2B5EF4-FFF2-40B4-BE49-F238E27FC236}">
                <a16:creationId xmlns:a16="http://schemas.microsoft.com/office/drawing/2014/main" id="{2F04BADD-AB49-3EA0-8980-7C5F3073CDB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1741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Teckensnitt, design&#10;&#10;AI-genererat innehåll kan vara felaktigt.">
            <a:extLst>
              <a:ext uri="{FF2B5EF4-FFF2-40B4-BE49-F238E27FC236}">
                <a16:creationId xmlns:a16="http://schemas.microsoft.com/office/drawing/2014/main" id="{0C272A43-0648-D33F-8CC8-E2DC8801C00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4701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D9132-BB2D-731D-1CAB-474BB4A2911A}"/>
            </a:ext>
          </a:extLst>
        </p:cNvPr>
        <p:cNvGrpSpPr/>
        <p:nvPr/>
      </p:nvGrpSpPr>
      <p:grpSpPr>
        <a:xfrm>
          <a:off x="0" y="0"/>
          <a:ext cx="0" cy="0"/>
          <a:chOff x="0" y="0"/>
          <a:chExt cx="0" cy="0"/>
        </a:xfrm>
      </p:grpSpPr>
      <p:pic>
        <p:nvPicPr>
          <p:cNvPr id="3" name="Bildobjekt 2" descr="En bild som visar klädsel, text, Människoansikte, person&#10;&#10;AI-genererat innehåll kan vara felaktigt.">
            <a:extLst>
              <a:ext uri="{FF2B5EF4-FFF2-40B4-BE49-F238E27FC236}">
                <a16:creationId xmlns:a16="http://schemas.microsoft.com/office/drawing/2014/main" id="{ED30EC33-A206-C88F-9A49-CA41D5856E2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00543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skärmbild, Teckensnitt, design&#10;&#10;AI-genererat innehåll kan vara felaktigt.">
            <a:extLst>
              <a:ext uri="{FF2B5EF4-FFF2-40B4-BE49-F238E27FC236}">
                <a16:creationId xmlns:a16="http://schemas.microsoft.com/office/drawing/2014/main" id="{E5E9C464-2D6C-2120-DD60-ABBF6C3E645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4205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skärmbild, Teckensnitt&#10;&#10;AI-genererat innehåll kan vara felaktigt.">
            <a:extLst>
              <a:ext uri="{FF2B5EF4-FFF2-40B4-BE49-F238E27FC236}">
                <a16:creationId xmlns:a16="http://schemas.microsoft.com/office/drawing/2014/main" id="{48833BF5-AAE0-EAA3-1427-F0177CCF043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3978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Teckensnitt, skärmbild&#10;&#10;AI-genererat innehåll kan vara felaktigt.">
            <a:extLst>
              <a:ext uri="{FF2B5EF4-FFF2-40B4-BE49-F238E27FC236}">
                <a16:creationId xmlns:a16="http://schemas.microsoft.com/office/drawing/2014/main" id="{FEAB4B95-5BDB-C59C-5A04-17EB1D14CCA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00703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5201B0E8-E854-9E8C-A6B9-15E9A57076F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22965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F8CB39A5-9FDD-ACDF-F316-C033F4FBB0D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605212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43956533-5152-AC9C-D8A3-70C36AEA4E8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11050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sitkort&#10;&#10;AI-genererat innehåll kan vara felaktigt.">
            <a:extLst>
              <a:ext uri="{FF2B5EF4-FFF2-40B4-BE49-F238E27FC236}">
                <a16:creationId xmlns:a16="http://schemas.microsoft.com/office/drawing/2014/main" id="{2642D23E-FB29-8FF3-484B-5D03BE8A6E7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32516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Teckensnitt, skärmbild&#10;&#10;AI-genererat innehåll kan vara felaktigt.">
            <a:extLst>
              <a:ext uri="{FF2B5EF4-FFF2-40B4-BE49-F238E27FC236}">
                <a16:creationId xmlns:a16="http://schemas.microsoft.com/office/drawing/2014/main" id="{580F9150-D35E-520B-2A2F-2408C916A86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3070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lila, skärmbild, violett, Syrenfärg&#10;&#10;AI-genererat innehåll kan vara felaktigt.">
            <a:extLst>
              <a:ext uri="{FF2B5EF4-FFF2-40B4-BE49-F238E27FC236}">
                <a16:creationId xmlns:a16="http://schemas.microsoft.com/office/drawing/2014/main" id="{23CC5B07-0718-6F4A-03D6-F18A41453AF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901029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skärmbild, text, lila, violett&#10;&#10;AI-genererat innehåll kan vara felaktigt.">
            <a:extLst>
              <a:ext uri="{FF2B5EF4-FFF2-40B4-BE49-F238E27FC236}">
                <a16:creationId xmlns:a16="http://schemas.microsoft.com/office/drawing/2014/main" id="{08F661F4-EABE-97B2-2124-614B9E4AE48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1949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2535-2537-99F9-A90F-95CBAB5D846D}"/>
            </a:ext>
          </a:extLst>
        </p:cNvPr>
        <p:cNvGrpSpPr/>
        <p:nvPr/>
      </p:nvGrpSpPr>
      <p:grpSpPr>
        <a:xfrm>
          <a:off x="0" y="0"/>
          <a:ext cx="0" cy="0"/>
          <a:chOff x="0" y="0"/>
          <a:chExt cx="0" cy="0"/>
        </a:xfrm>
      </p:grpSpPr>
      <p:pic>
        <p:nvPicPr>
          <p:cNvPr id="3" name="Bildobjekt 2" descr="En bild som visar text, Teckensnitt, skärmbild, logotyp&#10;&#10;AI-genererat innehåll kan vara felaktigt.">
            <a:extLst>
              <a:ext uri="{FF2B5EF4-FFF2-40B4-BE49-F238E27FC236}">
                <a16:creationId xmlns:a16="http://schemas.microsoft.com/office/drawing/2014/main" id="{45CF73EB-6A4A-B935-4CD2-88B398C4612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38543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descr="En bild som visar text, skärmbild, Teckensnitt, design&#10;&#10;AI-genererat innehåll kan vara felaktigt.">
            <a:extLst>
              <a:ext uri="{FF2B5EF4-FFF2-40B4-BE49-F238E27FC236}">
                <a16:creationId xmlns:a16="http://schemas.microsoft.com/office/drawing/2014/main" id="{11A5028F-6F26-2FD9-AA56-A12A39B1F3F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43007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objekt 4" descr="En bild som visar text, visitkort, Teckensnitt, skärmbild&#10;&#10;AI-genererat innehåll kan vara felaktigt.">
            <a:extLst>
              <a:ext uri="{FF2B5EF4-FFF2-40B4-BE49-F238E27FC236}">
                <a16:creationId xmlns:a16="http://schemas.microsoft.com/office/drawing/2014/main" id="{41EFEC32-2994-A5F5-DFC2-57003B6669F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8378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logotyp&#10;&#10;AI-genererat innehåll kan vara felaktigt.">
            <a:extLst>
              <a:ext uri="{FF2B5EF4-FFF2-40B4-BE49-F238E27FC236}">
                <a16:creationId xmlns:a16="http://schemas.microsoft.com/office/drawing/2014/main" id="{D22ED463-0741-3789-84CD-E410CFDF846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55189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skärmbild, text, Teckensnitt, design&#10;&#10;AI-genererat innehåll kan vara felaktigt.">
            <a:extLst>
              <a:ext uri="{FF2B5EF4-FFF2-40B4-BE49-F238E27FC236}">
                <a16:creationId xmlns:a16="http://schemas.microsoft.com/office/drawing/2014/main" id="{3286A02D-5480-5406-60AF-EA2E61F6DB67}"/>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6533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text, Teckensnitt, skärmbild, logotyp&#10;&#10;AI-genererat innehåll kan vara felaktigt.">
            <a:extLst>
              <a:ext uri="{FF2B5EF4-FFF2-40B4-BE49-F238E27FC236}">
                <a16:creationId xmlns:a16="http://schemas.microsoft.com/office/drawing/2014/main" id="{4C707154-0CC7-D3ED-76D6-7B9B8226D758}"/>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96263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E0470-8993-92CE-25A9-EC8B43C3FA5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lila, skärmbild, violett, Syrenfärg&#10;&#10;AI-genererat innehåll kan vara felaktigt.">
            <a:extLst>
              <a:ext uri="{FF2B5EF4-FFF2-40B4-BE49-F238E27FC236}">
                <a16:creationId xmlns:a16="http://schemas.microsoft.com/office/drawing/2014/main" id="{50FD9BB9-B730-ECFA-9FF2-4056C47FD31A}"/>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84119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8546F314-3ED2-7496-6415-77374797029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57900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design&#10;&#10;AI-genererat innehåll kan vara felaktigt.">
            <a:extLst>
              <a:ext uri="{FF2B5EF4-FFF2-40B4-BE49-F238E27FC236}">
                <a16:creationId xmlns:a16="http://schemas.microsoft.com/office/drawing/2014/main" id="{EEF96E0F-7824-F18C-9923-725EB59E47A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6742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skärmbild, Teckensnitt&#10;&#10;AI-genererat innehåll kan vara felaktigt.">
            <a:extLst>
              <a:ext uri="{FF2B5EF4-FFF2-40B4-BE49-F238E27FC236}">
                <a16:creationId xmlns:a16="http://schemas.microsoft.com/office/drawing/2014/main" id="{887AB04A-2923-9C74-75A0-86552504D1B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6440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visitkort, Teckensnitt, skärmbild&#10;&#10;AI-genererat innehåll kan vara felaktigt.">
            <a:extLst>
              <a:ext uri="{FF2B5EF4-FFF2-40B4-BE49-F238E27FC236}">
                <a16:creationId xmlns:a16="http://schemas.microsoft.com/office/drawing/2014/main" id="{C3BE5BC8-94DC-46B9-226E-5EA68598867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683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vit, skärmbild, design&#10;&#10;AI-genererat innehåll kan vara felaktigt.">
            <a:extLst>
              <a:ext uri="{FF2B5EF4-FFF2-40B4-BE49-F238E27FC236}">
                <a16:creationId xmlns:a16="http://schemas.microsoft.com/office/drawing/2014/main" id="{9C3C6629-9B46-8C56-E673-5738216DE43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335448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lila, skärmbild, violett, Syrenfärg&#10;&#10;AI-genererat innehåll kan vara felaktigt.">
            <a:extLst>
              <a:ext uri="{FF2B5EF4-FFF2-40B4-BE49-F238E27FC236}">
                <a16:creationId xmlns:a16="http://schemas.microsoft.com/office/drawing/2014/main" id="{F48C364E-3F9F-3B34-16C4-AC5652F0C33A}"/>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22272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lila, violett, Syrenfärg, skärmbild&#10;&#10;AI-genererat innehåll kan vara felaktigt.">
            <a:extLst>
              <a:ext uri="{FF2B5EF4-FFF2-40B4-BE49-F238E27FC236}">
                <a16:creationId xmlns:a16="http://schemas.microsoft.com/office/drawing/2014/main" id="{E41BE4FF-91E9-5204-7483-1DDEB73F4DB5}"/>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233491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text, skärmbild, Teckensnitt, visitkort&#10;&#10;AI-genererat innehåll kan vara felaktigt.">
            <a:extLst>
              <a:ext uri="{FF2B5EF4-FFF2-40B4-BE49-F238E27FC236}">
                <a16:creationId xmlns:a16="http://schemas.microsoft.com/office/drawing/2014/main" id="{0F4A39B1-E080-ADC9-611F-4A63ECB31ECF}"/>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467985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latshållare för innehåll 5" descr="En bild som visar text, skärmbild, Teckensnitt, design&#10;&#10;AI-genererat innehåll kan vara felaktigt.">
            <a:extLst>
              <a:ext uri="{FF2B5EF4-FFF2-40B4-BE49-F238E27FC236}">
                <a16:creationId xmlns:a16="http://schemas.microsoft.com/office/drawing/2014/main" id="{F1F03D51-A310-CF99-8BEB-0A5590A40D12}"/>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774319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E535A5-C2D9-79BB-2DA6-A4630DCB8861}"/>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dobjekt 5">
            <a:extLst>
              <a:ext uri="{FF2B5EF4-FFF2-40B4-BE49-F238E27FC236}">
                <a16:creationId xmlns:a16="http://schemas.microsoft.com/office/drawing/2014/main" id="{20368D48-3B8A-F6CF-84C9-3D638FCC009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801742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D4B573-2D05-8676-E365-37B0B54B5B8E}"/>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design&#10;&#10;AI-genererat innehåll kan vara felaktigt.">
            <a:extLst>
              <a:ext uri="{FF2B5EF4-FFF2-40B4-BE49-F238E27FC236}">
                <a16:creationId xmlns:a16="http://schemas.microsoft.com/office/drawing/2014/main" id="{2DA0457F-41D4-4137-0783-DBF1D91216D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37275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8BFB74-5071-1972-9300-581C2664DA6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cirkel&#10;&#10;AI-genererat innehåll kan vara felaktigt.">
            <a:extLst>
              <a:ext uri="{FF2B5EF4-FFF2-40B4-BE49-F238E27FC236}">
                <a16:creationId xmlns:a16="http://schemas.microsoft.com/office/drawing/2014/main" id="{64538D1C-F1F1-3824-DD13-0F9F5B47122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27636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311FB7-F15B-1FC7-9D87-6136C3CCAB7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16807869-CFB7-0AE7-DBD6-8472AFE1315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388819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text, skärmbild, Teckensnitt, grafisk design&#10;&#10;AI-genererat innehåll kan vara felaktigt.">
            <a:extLst>
              <a:ext uri="{FF2B5EF4-FFF2-40B4-BE49-F238E27FC236}">
                <a16:creationId xmlns:a16="http://schemas.microsoft.com/office/drawing/2014/main" id="{D6DFAFB8-BB5F-E942-F856-77BF3031A47F}"/>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88083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lila, violett&#10;&#10;AI-genererat innehåll kan vara felaktigt.">
            <a:extLst>
              <a:ext uri="{FF2B5EF4-FFF2-40B4-BE49-F238E27FC236}">
                <a16:creationId xmlns:a16="http://schemas.microsoft.com/office/drawing/2014/main" id="{0AE65DA8-E2E5-AEF7-850E-C58484F8454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8753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visitkort, Teckensnitt&#10;&#10;AI-genererat innehåll kan vara felaktigt.">
            <a:extLst>
              <a:ext uri="{FF2B5EF4-FFF2-40B4-BE49-F238E27FC236}">
                <a16:creationId xmlns:a16="http://schemas.microsoft.com/office/drawing/2014/main" id="{8E8752FD-EF08-8EB4-0F8A-12D17614211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2916243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DE1A5-3163-894A-736F-BF41A050348B}"/>
            </a:ext>
          </a:extLst>
        </p:cNvPr>
        <p:cNvGrpSpPr/>
        <p:nvPr/>
      </p:nvGrpSpPr>
      <p:grpSpPr>
        <a:xfrm>
          <a:off x="0" y="0"/>
          <a:ext cx="0" cy="0"/>
          <a:chOff x="0" y="0"/>
          <a:chExt cx="0" cy="0"/>
        </a:xfrm>
      </p:grpSpPr>
      <p:pic>
        <p:nvPicPr>
          <p:cNvPr id="3" name="Bildobjekt 2" descr="En bild som visar grafisk design, Grafik, Dans, tecknad serie&#10;&#10;AI-genererat innehåll kan vara felaktigt.">
            <a:extLst>
              <a:ext uri="{FF2B5EF4-FFF2-40B4-BE49-F238E27FC236}">
                <a16:creationId xmlns:a16="http://schemas.microsoft.com/office/drawing/2014/main" id="{84DCE692-BE1E-27F5-4B56-F3945CECA81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36151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3BC2F-DD2B-2FDB-9E3E-16A06A9DA754}"/>
            </a:ext>
          </a:extLst>
        </p:cNvPr>
        <p:cNvGrpSpPr/>
        <p:nvPr/>
      </p:nvGrpSpPr>
      <p:grpSpPr>
        <a:xfrm>
          <a:off x="0" y="0"/>
          <a:ext cx="0" cy="0"/>
          <a:chOff x="0" y="0"/>
          <a:chExt cx="0" cy="0"/>
        </a:xfrm>
      </p:grpSpPr>
      <p:pic>
        <p:nvPicPr>
          <p:cNvPr id="3" name="Bildobjekt 2" descr="En bild som visar klädsel, person, skärmbild, Människoansikte&#10;&#10;AI-genererat innehåll kan vara felaktigt.">
            <a:extLst>
              <a:ext uri="{FF2B5EF4-FFF2-40B4-BE49-F238E27FC236}">
                <a16:creationId xmlns:a16="http://schemas.microsoft.com/office/drawing/2014/main" id="{600BF9BA-7CCE-CE95-C09A-EE595CCB65B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09277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skärmbild, Grafik, logotyp, grafisk design&#10;&#10;AI-genererat innehåll kan vara felaktigt.">
            <a:extLst>
              <a:ext uri="{FF2B5EF4-FFF2-40B4-BE49-F238E27FC236}">
                <a16:creationId xmlns:a16="http://schemas.microsoft.com/office/drawing/2014/main" id="{4F0F306D-4804-325F-BCE1-5B79B2E3DD2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217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visitkort, Teckensnitt, logotyp&#10;&#10;AI-genererat innehåll kan vara felaktigt.">
            <a:extLst>
              <a:ext uri="{FF2B5EF4-FFF2-40B4-BE49-F238E27FC236}">
                <a16:creationId xmlns:a16="http://schemas.microsoft.com/office/drawing/2014/main" id="{E262AAC7-A74D-8F01-6669-41FD5DC384B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7257369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6B34C9-54BB-438D-28BF-51D00F79CB4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skärmbild, Teckensnitt, visitkort&#10;&#10;AI-genererat innehåll kan vara felaktigt.">
            <a:extLst>
              <a:ext uri="{FF2B5EF4-FFF2-40B4-BE49-F238E27FC236}">
                <a16:creationId xmlns:a16="http://schemas.microsoft.com/office/drawing/2014/main" id="{30ED7CC2-6CF9-6CA5-1BDA-5F2544746FC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296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lila, violett, skärmbild, Syrenfärg&#10;&#10;AI-genererat innehåll kan vara felaktigt.">
            <a:extLst>
              <a:ext uri="{FF2B5EF4-FFF2-40B4-BE49-F238E27FC236}">
                <a16:creationId xmlns:a16="http://schemas.microsoft.com/office/drawing/2014/main" id="{47499CE3-EB51-0145-B431-D1A7B4A0456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57145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472A26-624E-7ADE-807C-5C123C33D0D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text, Teckensnitt, skärmbild, Grafik&#10;&#10;AI-genererat innehåll kan vara felaktigt.">
            <a:extLst>
              <a:ext uri="{FF2B5EF4-FFF2-40B4-BE49-F238E27FC236}">
                <a16:creationId xmlns:a16="http://schemas.microsoft.com/office/drawing/2014/main" id="{679FE67A-5E7F-2445-0099-A4E890B15C6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65099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objekt 2" descr="En bild som visar skärmbild, Grafik, lila, Electric blue&#10;&#10;AI-genererat innehåll kan vara felaktigt.">
            <a:extLst>
              <a:ext uri="{FF2B5EF4-FFF2-40B4-BE49-F238E27FC236}">
                <a16:creationId xmlns:a16="http://schemas.microsoft.com/office/drawing/2014/main" id="{FE85F50D-A4A7-29B1-49CC-1FEF80FC693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802560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 violett&#10;&#10;AI-genererat innehåll kan vara felaktigt.">
            <a:extLst>
              <a:ext uri="{FF2B5EF4-FFF2-40B4-BE49-F238E27FC236}">
                <a16:creationId xmlns:a16="http://schemas.microsoft.com/office/drawing/2014/main" id="{F1687437-B186-D176-356C-4ED5426482B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1591257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descr="En bild som visar text, skärmbild, Teckensnitt&#10;&#10;AI-genererat innehåll kan vara felaktigt.">
            <a:extLst>
              <a:ext uri="{FF2B5EF4-FFF2-40B4-BE49-F238E27FC236}">
                <a16:creationId xmlns:a16="http://schemas.microsoft.com/office/drawing/2014/main" id="{BFCFA2BC-6ACA-E3F3-F732-5C5258FB043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6308912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58d846-9272-4f2a-befc-a96d3871aec0" xsi:nil="true"/>
    <lcf76f155ced4ddcb4097134ff3c332f xmlns="4ae8180d-ef21-4c1c-b685-0de16884a0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22D8E989332AD429758B37F3F3ED1D6" ma:contentTypeVersion="16" ma:contentTypeDescription="Skapa ett nytt dokument." ma:contentTypeScope="" ma:versionID="156cf002ff6c40b2088e82b4baa8fe7d">
  <xsd:schema xmlns:xsd="http://www.w3.org/2001/XMLSchema" xmlns:xs="http://www.w3.org/2001/XMLSchema" xmlns:p="http://schemas.microsoft.com/office/2006/metadata/properties" xmlns:ns2="4958d846-9272-4f2a-befc-a96d3871aec0" xmlns:ns3="4ae8180d-ef21-4c1c-b685-0de16884a04e" targetNamespace="http://schemas.microsoft.com/office/2006/metadata/properties" ma:root="true" ma:fieldsID="b52894f59f054bc9cd52b48f2f00f292" ns2:_="" ns3:_="">
    <xsd:import namespace="4958d846-9272-4f2a-befc-a96d3871aec0"/>
    <xsd:import namespace="4ae8180d-ef21-4c1c-b685-0de16884a0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8d846-9272-4f2a-befc-a96d3871aec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9ce6f3-9f97-46f8-99cb-3877402741c4}" ma:internalName="TaxCatchAll" ma:showField="CatchAllData" ma:web="4958d846-9272-4f2a-befc-a96d3871ae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e8180d-ef21-4c1c-b685-0de16884a0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d2b7012-69e0-4560-995e-bee6d3d963a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EA89B8-52EA-4593-A0B0-08DC1442E373}">
  <ds:schemaRefs>
    <ds:schemaRef ds:uri="http://schemas.microsoft.com/office/infopath/2007/PartnerControls"/>
    <ds:schemaRef ds:uri="http://schemas.microsoft.com/office/2006/documentManagement/types"/>
    <ds:schemaRef ds:uri="http://purl.org/dc/dcmitype/"/>
    <ds:schemaRef ds:uri="http://purl.org/dc/terms/"/>
    <ds:schemaRef ds:uri="http://www.w3.org/XML/1998/namespace"/>
    <ds:schemaRef ds:uri="http://purl.org/dc/elements/1.1/"/>
    <ds:schemaRef ds:uri="4958d846-9272-4f2a-befc-a96d3871aec0"/>
    <ds:schemaRef ds:uri="http://schemas.microsoft.com/office/2006/metadata/properties"/>
    <ds:schemaRef ds:uri="http://schemas.openxmlformats.org/package/2006/metadata/core-properties"/>
    <ds:schemaRef ds:uri="4ae8180d-ef21-4c1c-b685-0de16884a04e"/>
  </ds:schemaRefs>
</ds:datastoreItem>
</file>

<file path=customXml/itemProps2.xml><?xml version="1.0" encoding="utf-8"?>
<ds:datastoreItem xmlns:ds="http://schemas.openxmlformats.org/officeDocument/2006/customXml" ds:itemID="{CD0B49E7-8F94-41D3-9118-F584E2755466}">
  <ds:schemaRefs>
    <ds:schemaRef ds:uri="http://schemas.microsoft.com/sharepoint/v3/contenttype/forms"/>
  </ds:schemaRefs>
</ds:datastoreItem>
</file>

<file path=customXml/itemProps3.xml><?xml version="1.0" encoding="utf-8"?>
<ds:datastoreItem xmlns:ds="http://schemas.openxmlformats.org/officeDocument/2006/customXml" ds:itemID="{34493093-081D-4F0C-A2BC-D970CEFAD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8d846-9272-4f2a-befc-a96d3871aec0"/>
    <ds:schemaRef ds:uri="4ae8180d-ef21-4c1c-b685-0de16884a0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573a059-794a-44a6-808c-490388e677d5}" enabled="0" method="" siteId="{f573a059-794a-44a6-808c-490388e677d5}" removed="1"/>
</clbl:labelList>
</file>

<file path=docProps/app.xml><?xml version="1.0" encoding="utf-8"?>
<Properties xmlns="http://schemas.openxmlformats.org/officeDocument/2006/extended-properties" xmlns:vt="http://schemas.openxmlformats.org/officeDocument/2006/docPropsVTypes">
  <TotalTime>1866</TotalTime>
  <Words>8621</Words>
  <Application>Microsoft Macintosh PowerPoint</Application>
  <PresentationFormat>Bredbild</PresentationFormat>
  <Paragraphs>1231</Paragraphs>
  <Slides>129</Slides>
  <Notes>129</Notes>
  <HiddenSlides>3</HiddenSlides>
  <MMClips>2</MMClips>
  <ScaleCrop>false</ScaleCrop>
  <HeadingPairs>
    <vt:vector size="6" baseType="variant">
      <vt:variant>
        <vt:lpstr>Använt teckensnitt</vt:lpstr>
      </vt:variant>
      <vt:variant>
        <vt:i4>15</vt:i4>
      </vt:variant>
      <vt:variant>
        <vt:lpstr>Tema</vt:lpstr>
      </vt:variant>
      <vt:variant>
        <vt:i4>2</vt:i4>
      </vt:variant>
      <vt:variant>
        <vt:lpstr>Bildrubriker</vt:lpstr>
      </vt:variant>
      <vt:variant>
        <vt:i4>129</vt:i4>
      </vt:variant>
    </vt:vector>
  </HeadingPairs>
  <TitlesOfParts>
    <vt:vector size="146" baseType="lpstr">
      <vt:lpstr>AGaramondPro</vt:lpstr>
      <vt:lpstr>Aptos</vt:lpstr>
      <vt:lpstr>Arial</vt:lpstr>
      <vt:lpstr>Avenir LT W01_55 Roman1475520</vt:lpstr>
      <vt:lpstr>Cabin</vt:lpstr>
      <vt:lpstr>Calibri</vt:lpstr>
      <vt:lpstr>Calibri Light</vt:lpstr>
      <vt:lpstr>Documan Heavy</vt:lpstr>
      <vt:lpstr>Georgia</vt:lpstr>
      <vt:lpstr>Gill Sans</vt:lpstr>
      <vt:lpstr>Helvetica Neue</vt:lpstr>
      <vt:lpstr>HelveticaRounded LT Pro Bd</vt:lpstr>
      <vt:lpstr>inherit</vt:lpstr>
      <vt:lpstr>Open Sans</vt:lpstr>
      <vt:lpstr>Wingdings</vt:lpstr>
      <vt:lpstr>Office-tema</vt:lpstr>
      <vt:lpstr>1_Office-tema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Adam Wassrin</dc:creator>
  <cp:lastModifiedBy>Agnes Blunck</cp:lastModifiedBy>
  <cp:revision>4</cp:revision>
  <dcterms:created xsi:type="dcterms:W3CDTF">2020-10-08T08:45:18Z</dcterms:created>
  <dcterms:modified xsi:type="dcterms:W3CDTF">2026-06-04T12:54:11Z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4756000.00000000</vt:lpwstr>
  </property>
  <property fmtid="{D5CDD505-2E9C-101B-9397-08002B2CF9AE}" pid="3" name="ContentTypeId">
    <vt:lpwstr>0x010100D22D8E989332AD429758B37F3F3ED1D6</vt:lpwstr>
  </property>
  <property fmtid="{D5CDD505-2E9C-101B-9397-08002B2CF9AE}" pid="4" name="MediaServiceImageTags">
    <vt:lpwstr/>
  </property>
</Properties>
</file>