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3"/>
  </p:notesMasterIdLst>
  <p:sldIdLst>
    <p:sldId id="256" r:id="rId5"/>
    <p:sldId id="290" r:id="rId6"/>
    <p:sldId id="258" r:id="rId7"/>
    <p:sldId id="259" r:id="rId8"/>
    <p:sldId id="260" r:id="rId9"/>
    <p:sldId id="261" r:id="rId10"/>
    <p:sldId id="262" r:id="rId11"/>
    <p:sldId id="263" r:id="rId12"/>
    <p:sldId id="264" r:id="rId13"/>
    <p:sldId id="265" r:id="rId14"/>
    <p:sldId id="266" r:id="rId15"/>
    <p:sldId id="267" r:id="rId16"/>
    <p:sldId id="269" r:id="rId17"/>
    <p:sldId id="268" r:id="rId18"/>
    <p:sldId id="270" r:id="rId19"/>
    <p:sldId id="257" r:id="rId20"/>
    <p:sldId id="271" r:id="rId21"/>
    <p:sldId id="272" r:id="rId22"/>
    <p:sldId id="273" r:id="rId23"/>
    <p:sldId id="3635" r:id="rId24"/>
    <p:sldId id="3636" r:id="rId25"/>
    <p:sldId id="3666"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xa innan" id="{BD0F1483-79FD-7649-ABAE-5A18AB076DA0}">
          <p14:sldIdLst>
            <p14:sldId id="256"/>
          </p14:sldIdLst>
        </p14:section>
        <p14:section name="Introduktion" id="{6F42CF1F-F9E5-A946-BFB6-2E09CD5E4A67}">
          <p14:sldIdLst>
            <p14:sldId id="290"/>
            <p14:sldId id="258"/>
            <p14:sldId id="259"/>
            <p14:sldId id="260"/>
            <p14:sldId id="261"/>
            <p14:sldId id="262"/>
            <p14:sldId id="263"/>
            <p14:sldId id="264"/>
          </p14:sldIdLst>
        </p14:section>
        <p14:section name="Vad är MVP Skola?" id="{AFFC1007-559A-A34A-A164-90F8518053E5}">
          <p14:sldIdLst>
            <p14:sldId id="265"/>
            <p14:sldId id="266"/>
            <p14:sldId id="267"/>
            <p14:sldId id="269"/>
            <p14:sldId id="268"/>
            <p14:sldId id="270"/>
            <p14:sldId id="257"/>
            <p14:sldId id="271"/>
            <p14:sldId id="272"/>
            <p14:sldId id="273"/>
            <p14:sldId id="3635"/>
            <p14:sldId id="3636"/>
            <p14:sldId id="3666"/>
          </p14:sldIdLst>
        </p14:section>
        <p14:section name="Implementering" id="{9DE3C89B-C8E8-7A42-B914-5FF0FF5E0D71}">
          <p14:sldIdLst>
            <p14:sldId id="274"/>
            <p14:sldId id="275"/>
            <p14:sldId id="276"/>
            <p14:sldId id="277"/>
            <p14:sldId id="278"/>
            <p14:sldId id="279"/>
          </p14:sldIdLst>
        </p14:section>
        <p14:section name="MVP Skola - processplan" id="{B58D0FD0-CD37-4841-BD78-D417FAAD0506}">
          <p14:sldIdLst>
            <p14:sldId id="280"/>
            <p14:sldId id="281"/>
            <p14:sldId id="282"/>
            <p14:sldId id="283"/>
            <p14:sldId id="284"/>
            <p14:sldId id="285"/>
          </p14:sldIdLst>
        </p14:section>
        <p14:section name="Planeringsguiden" id="{10656F9E-D54D-7042-8C62-9965C6EC05A7}">
          <p14:sldIdLst>
            <p14:sldId id="286"/>
          </p14:sldIdLst>
        </p14:section>
        <p14:section name="Avslutning" id="{591946F3-6121-0E45-AEFF-B75C4A2EBC29}">
          <p14:sldIdLst>
            <p14:sldId id="287"/>
            <p14:sldId id="288"/>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5291"/>
  </p:normalViewPr>
  <p:slideViewPr>
    <p:cSldViewPr snapToGrid="0">
      <p:cViewPr varScale="1">
        <p:scale>
          <a:sx n="71" d="100"/>
          <a:sy n="71" d="100"/>
        </p:scale>
        <p:origin x="1016" y="176"/>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Blunck" userId="0b44d50f-09f2-4982-a6d5-bece8584cd8b" providerId="ADAL" clId="{25DEFF90-72A5-539B-AAC8-9E56C6BFA995}"/>
    <pc:docChg chg="undo custSel addSld modSld sldOrd addSection modSection">
      <pc:chgData name="Agnes Blunck" userId="0b44d50f-09f2-4982-a6d5-bece8584cd8b" providerId="ADAL" clId="{25DEFF90-72A5-539B-AAC8-9E56C6BFA995}" dt="2026-06-04T12:57:49.670" v="6343" actId="17846"/>
      <pc:docMkLst>
        <pc:docMk/>
      </pc:docMkLst>
      <pc:sldChg chg="modNotesTx">
        <pc:chgData name="Agnes Blunck" userId="0b44d50f-09f2-4982-a6d5-bece8584cd8b" providerId="ADAL" clId="{25DEFF90-72A5-539B-AAC8-9E56C6BFA995}" dt="2026-06-04T12:56:40.322" v="6295" actId="20577"/>
        <pc:sldMkLst>
          <pc:docMk/>
          <pc:sldMk cId="372928412" sldId="265"/>
        </pc:sldMkLst>
      </pc:sldChg>
      <pc:sldChg chg="modNotesTx">
        <pc:chgData name="Agnes Blunck" userId="0b44d50f-09f2-4982-a6d5-bece8584cd8b" providerId="ADAL" clId="{25DEFF90-72A5-539B-AAC8-9E56C6BFA995}" dt="2026-06-04T12:57:05.149" v="6307" actId="20577"/>
        <pc:sldMkLst>
          <pc:docMk/>
          <pc:sldMk cId="2264454253" sldId="274"/>
        </pc:sldMkLst>
      </pc:sldChg>
      <pc:sldChg chg="modNotesTx">
        <pc:chgData name="Agnes Blunck" userId="0b44d50f-09f2-4982-a6d5-bece8584cd8b" providerId="ADAL" clId="{25DEFF90-72A5-539B-AAC8-9E56C6BFA995}" dt="2026-06-04T12:57:17.414" v="6319" actId="20577"/>
        <pc:sldMkLst>
          <pc:docMk/>
          <pc:sldMk cId="2330130212" sldId="280"/>
        </pc:sldMkLst>
      </pc:sldChg>
      <pc:sldChg chg="modNotesTx">
        <pc:chgData name="Agnes Blunck" userId="0b44d50f-09f2-4982-a6d5-bece8584cd8b" providerId="ADAL" clId="{25DEFF90-72A5-539B-AAC8-9E56C6BFA995}" dt="2026-06-04T12:57:32.157" v="6331" actId="20577"/>
        <pc:sldMkLst>
          <pc:docMk/>
          <pc:sldMk cId="1688117180" sldId="286"/>
        </pc:sldMkLst>
      </pc:sldChg>
      <pc:sldChg chg="modNotesTx">
        <pc:chgData name="Agnes Blunck" userId="0b44d50f-09f2-4982-a6d5-bece8584cd8b" providerId="ADAL" clId="{25DEFF90-72A5-539B-AAC8-9E56C6BFA995}" dt="2026-06-04T12:57:42.773" v="6342" actId="20577"/>
        <pc:sldMkLst>
          <pc:docMk/>
          <pc:sldMk cId="2649337394" sldId="287"/>
        </pc:sldMkLst>
      </pc:sldChg>
      <pc:sldChg chg="modNotesTx">
        <pc:chgData name="Agnes Blunck" userId="0b44d50f-09f2-4982-a6d5-bece8584cd8b" providerId="ADAL" clId="{25DEFF90-72A5-539B-AAC8-9E56C6BFA995}" dt="2026-06-04T12:56:04.013" v="6283" actId="20577"/>
        <pc:sldMkLst>
          <pc:docMk/>
          <pc:sldMk cId="2961446294"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39724-5B57-7C48-A4DC-E7D524FC58A6}" type="datetimeFigureOut">
              <a:rPr lang="sv-SE" smtClean="0"/>
              <a:t>2026-06-04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3AE1F-56DA-5141-8041-33060721ADEB}" type="slidenum">
              <a:rPr lang="sv-SE" smtClean="0"/>
              <a:t>‹#›</a:t>
            </a:fld>
            <a:endParaRPr lang="sv-SE"/>
          </a:p>
        </p:txBody>
      </p:sp>
    </p:spTree>
    <p:extLst>
      <p:ext uri="{BB962C8B-B14F-4D97-AF65-F5344CB8AC3E}">
        <p14:creationId xmlns:p14="http://schemas.microsoft.com/office/powerpoint/2010/main" val="3267114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FIXA INNAN:</a:t>
            </a:r>
          </a:p>
          <a:p>
            <a:pPr marL="171450" indent="-171450">
              <a:buFont typeface="Arial" panose="020B0604020202020204" pitchFamily="34" charset="0"/>
              <a:buChar char="•"/>
            </a:pPr>
            <a:r>
              <a:rPr lang="sv-SE" b="0" dirty="0"/>
              <a:t>Säkerställ </a:t>
            </a:r>
            <a:r>
              <a:rPr lang="sv-SE" b="0" dirty="0" err="1"/>
              <a:t>wifi</a:t>
            </a:r>
            <a:r>
              <a:rPr lang="sv-SE" b="0" dirty="0"/>
              <a:t> och ljud.</a:t>
            </a:r>
          </a:p>
          <a:p>
            <a:pPr marL="171450" indent="-171450">
              <a:buFont typeface="Arial" panose="020B0604020202020204" pitchFamily="34" charset="0"/>
              <a:buChar char="•"/>
            </a:pPr>
            <a:r>
              <a:rPr lang="sv-SE" b="0" dirty="0"/>
              <a:t>Dölj </a:t>
            </a:r>
            <a:r>
              <a:rPr lang="sv-SE" b="0" dirty="0" err="1"/>
              <a:t>slides</a:t>
            </a:r>
            <a:r>
              <a:rPr lang="sv-SE" b="0" dirty="0"/>
              <a:t> från mellanstadiet/högstadiet/gymnasiet beroende på utbildning.</a:t>
            </a:r>
          </a:p>
          <a:p>
            <a:pPr marL="171450" indent="-171450">
              <a:buFont typeface="Arial" panose="020B0604020202020204" pitchFamily="34" charset="0"/>
              <a:buChar char="•"/>
            </a:pPr>
            <a:r>
              <a:rPr lang="sv-SE" b="0" dirty="0"/>
              <a:t>Förbered följande dokument:</a:t>
            </a:r>
          </a:p>
          <a:p>
            <a:pPr marL="628650" lvl="1" indent="-171450">
              <a:buFont typeface="Arial" panose="020B0604020202020204" pitchFamily="34" charset="0"/>
              <a:buChar char="•"/>
            </a:pPr>
            <a:r>
              <a:rPr lang="sv-SE" b="0" dirty="0"/>
              <a:t>Planeringsguiden</a:t>
            </a:r>
          </a:p>
          <a:p>
            <a:pPr marL="628650" lvl="1" indent="-171450">
              <a:buFont typeface="Arial" panose="020B0604020202020204" pitchFamily="34" charset="0"/>
              <a:buChar char="•"/>
            </a:pPr>
            <a:r>
              <a:rPr lang="sv-SE" b="0" dirty="0"/>
              <a:t>Implementeringsguiden</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a:t>
            </a:fld>
            <a:endParaRPr lang="sv-SE"/>
          </a:p>
        </p:txBody>
      </p:sp>
    </p:spTree>
    <p:extLst>
      <p:ext uri="{BB962C8B-B14F-4D97-AF65-F5344CB8AC3E}">
        <p14:creationId xmlns:p14="http://schemas.microsoft.com/office/powerpoint/2010/main" val="40267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Vad är MVP Skola? </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10</a:t>
            </a:fld>
            <a:endParaRPr lang="sv-SE"/>
          </a:p>
        </p:txBody>
      </p:sp>
    </p:spTree>
    <p:extLst>
      <p:ext uri="{BB962C8B-B14F-4D97-AF65-F5344CB8AC3E}">
        <p14:creationId xmlns:p14="http://schemas.microsoft.com/office/powerpoint/2010/main" val="114204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vad MVP Skola består av.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sz="1200" kern="1200" dirty="0">
                <a:solidFill>
                  <a:schemeClr val="tx1"/>
                </a:solidFill>
                <a:effectLst/>
                <a:latin typeface="+mn-lt"/>
                <a:ea typeface="+mn-ea"/>
                <a:cs typeface="+mn-cs"/>
              </a:rPr>
              <a:t>MVP-programmet för skolan består sammantaget av ett: </a:t>
            </a:r>
          </a:p>
          <a:p>
            <a:pPr marL="685800" lvl="1" indent="-228600">
              <a:buFont typeface="Arial" panose="020B0604020202020204" pitchFamily="34" charset="0"/>
              <a:buChar char="•"/>
            </a:pPr>
            <a:r>
              <a:rPr lang="sv-SE" sz="1200" kern="1200" dirty="0">
                <a:solidFill>
                  <a:schemeClr val="tx1"/>
                </a:solidFill>
                <a:effectLst/>
                <a:latin typeface="+mn-lt"/>
                <a:ea typeface="+mn-ea"/>
                <a:cs typeface="+mn-cs"/>
              </a:rPr>
              <a:t>implementeringsstöd till skolans ledning (som syftar till att skapa hållbara strukturer och långsiktighet i arbetet)</a:t>
            </a:r>
          </a:p>
          <a:p>
            <a:pPr marL="685800" lvl="1" indent="-228600">
              <a:buFont typeface="Arial" panose="020B0604020202020204" pitchFamily="34" charset="0"/>
              <a:buChar char="•"/>
            </a:pPr>
            <a:r>
              <a:rPr lang="sv-SE" sz="1200" kern="1200" dirty="0">
                <a:solidFill>
                  <a:schemeClr val="tx1"/>
                </a:solidFill>
                <a:effectLst/>
                <a:latin typeface="+mn-lt"/>
                <a:ea typeface="+mn-ea"/>
                <a:cs typeface="+mn-cs"/>
              </a:rPr>
              <a:t>utbildning för ledning och personal där vi fördjupar oss i det metodmaterial som är framtaget för att kontinuerligt arbeta med tillsammans med eleverna på skolan.</a:t>
            </a:r>
          </a:p>
          <a:p>
            <a:pPr marL="685800" lvl="1" indent="-228600">
              <a:buFont typeface="Arial" panose="020B0604020202020204" pitchFamily="34" charset="0"/>
              <a:buChar char="•"/>
            </a:pPr>
            <a:r>
              <a:rPr lang="sv-SE" sz="1200" kern="1200" dirty="0">
                <a:solidFill>
                  <a:schemeClr val="tx1"/>
                </a:solidFill>
                <a:effectLst/>
                <a:latin typeface="+mn-lt"/>
                <a:ea typeface="+mn-ea"/>
                <a:cs typeface="+mn-cs"/>
              </a:rPr>
              <a:t>Programmet innefattar även kontinuerligt processtöd vid behov från processledare på MÄN / eller lokala processledare i kommunen.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11</a:t>
            </a:fld>
            <a:endParaRPr lang="sv-SE"/>
          </a:p>
        </p:txBody>
      </p:sp>
    </p:spTree>
    <p:extLst>
      <p:ext uri="{BB962C8B-B14F-4D97-AF65-F5344CB8AC3E}">
        <p14:creationId xmlns:p14="http://schemas.microsoft.com/office/powerpoint/2010/main" val="3753425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Att göra:</a:t>
            </a:r>
          </a:p>
          <a:p>
            <a:pPr marL="228600" indent="-228600">
              <a:buFont typeface="+mj-lt"/>
              <a:buAutoNum type="arabicPeriod"/>
            </a:pPr>
            <a:r>
              <a:rPr lang="sv-SE" dirty="0"/>
              <a:t>Gå igenom de olika nivåerna av våldspreventivt arbete.</a:t>
            </a:r>
          </a:p>
          <a:p>
            <a:pPr marL="228600" indent="-228600">
              <a:buFont typeface="+mj-lt"/>
              <a:buAutoNum type="arabicPeriod"/>
            </a:pPr>
            <a:r>
              <a:rPr lang="sv-SE" dirty="0"/>
              <a:t>Beskriv vad universell prevention (MVP) är för en typ av insats i förhållande till selektiva och indikerade insatser.</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171450" indent="-171450">
              <a:buFont typeface="Arial" panose="020B0604020202020204" pitchFamily="34" charset="0"/>
              <a:buChar char="•"/>
            </a:pPr>
            <a:r>
              <a:rPr lang="sv-SE" dirty="0"/>
              <a:t>För att förstå vilken typ av våldsförebyggande insats MVP är, kan det vara hjälpsamt att känna till hur våldsprevention brukar delas in.</a:t>
            </a:r>
          </a:p>
          <a:p>
            <a:pPr marL="171450" indent="-171450">
              <a:buFont typeface="Arial" panose="020B0604020202020204" pitchFamily="34" charset="0"/>
              <a:buChar char="•"/>
            </a:pPr>
            <a:r>
              <a:rPr lang="sv-SE" dirty="0"/>
              <a:t>Man brukar prata om </a:t>
            </a:r>
            <a:r>
              <a:rPr lang="sv-SE" b="1" dirty="0"/>
              <a:t>tre nivåer</a:t>
            </a:r>
            <a:r>
              <a:rPr lang="sv-SE" dirty="0"/>
              <a:t> – och de bildar tillsammans det som brukar kallas </a:t>
            </a:r>
            <a:r>
              <a:rPr lang="sv-SE" i="1" dirty="0"/>
              <a:t>preventionspyramiden</a:t>
            </a:r>
            <a:r>
              <a:rPr lang="sv-SE" dirty="0"/>
              <a:t>.</a:t>
            </a:r>
          </a:p>
          <a:p>
            <a:br>
              <a:rPr lang="sv-SE" dirty="0"/>
            </a:br>
            <a:r>
              <a:rPr lang="sv-SE" b="1" dirty="0"/>
              <a:t>Indikerade insatser</a:t>
            </a:r>
          </a:p>
          <a:p>
            <a:pPr marL="171450" indent="-171450">
              <a:buFont typeface="Arial" panose="020B0604020202020204" pitchFamily="34" charset="0"/>
              <a:buChar char="•"/>
            </a:pPr>
            <a:r>
              <a:rPr lang="sv-SE" b="0" dirty="0"/>
              <a:t>Längst upp i pyramiden hittar vi de indikerade insatserna. </a:t>
            </a:r>
          </a:p>
          <a:p>
            <a:pPr marL="171450" indent="-171450">
              <a:buFont typeface="Arial" panose="020B0604020202020204" pitchFamily="34" charset="0"/>
              <a:buChar char="•"/>
            </a:pPr>
            <a:r>
              <a:rPr lang="sv-SE" b="0" dirty="0"/>
              <a:t>Här handlar det om att hantera konsekvenserna av våld – när våldet redan har skett.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Det kan vara insatser riktade till personer som har utövat våld, eller stöd till personer som blivit utsatta.</a:t>
            </a:r>
          </a:p>
          <a:p>
            <a:pPr marL="171450" indent="-171450">
              <a:buFont typeface="Arial" panose="020B0604020202020204" pitchFamily="34" charset="0"/>
              <a:buChar char="•"/>
            </a:pPr>
            <a:r>
              <a:rPr lang="sv-SE" b="0" dirty="0"/>
              <a:t>Syftet är att förhindra att våldet upprepas.</a:t>
            </a:r>
          </a:p>
          <a:p>
            <a:pPr marL="171450" indent="-171450">
              <a:buFont typeface="Arial" panose="020B0604020202020204" pitchFamily="34" charset="0"/>
              <a:buChar char="•"/>
            </a:pPr>
            <a:r>
              <a:rPr lang="sv-SE" b="0" dirty="0"/>
              <a:t>Så även om det handlar om att ta hand om det som hänt, är det fortfarande ett sätt att förebygga.</a:t>
            </a:r>
            <a:br>
              <a:rPr lang="sv-SE" dirty="0"/>
            </a:br>
            <a:endParaRPr lang="sv-SE" dirty="0"/>
          </a:p>
          <a:p>
            <a:r>
              <a:rPr lang="sv-SE" b="1" dirty="0"/>
              <a:t>Selektiva insatser</a:t>
            </a:r>
          </a:p>
          <a:p>
            <a:pPr marL="171450" indent="-171450">
              <a:buFont typeface="Arial" panose="020B0604020202020204" pitchFamily="34" charset="0"/>
              <a:buChar char="•"/>
            </a:pPr>
            <a:r>
              <a:rPr lang="sv-SE" dirty="0"/>
              <a:t>På nästa nivå i pyramiden finns </a:t>
            </a:r>
            <a:r>
              <a:rPr lang="sv-SE" b="0" dirty="0"/>
              <a:t>de selektiva insatserna.</a:t>
            </a:r>
          </a:p>
          <a:p>
            <a:pPr marL="171450" indent="-171450">
              <a:buFont typeface="Arial" panose="020B0604020202020204" pitchFamily="34" charset="0"/>
              <a:buChar char="•"/>
            </a:pPr>
            <a:r>
              <a:rPr lang="sv-SE" b="0" dirty="0"/>
              <a:t>Det är insatser som riktas till riskgrupper – alltså grupper som bedöms ha en högre risk att utsättas för eller själva utöva våld.</a:t>
            </a:r>
          </a:p>
          <a:p>
            <a:pPr marL="171450" indent="-171450">
              <a:buFont typeface="Arial" panose="020B0604020202020204" pitchFamily="34" charset="0"/>
              <a:buChar char="•"/>
            </a:pPr>
            <a:r>
              <a:rPr lang="sv-SE" b="0" dirty="0"/>
              <a:t>Selektiva insatser kommer in tidigare än de indikerade, och de är riktade till specifika grupper.</a:t>
            </a:r>
            <a:br>
              <a:rPr lang="sv-SE" dirty="0"/>
            </a:br>
            <a:endParaRPr lang="sv-SE" dirty="0"/>
          </a:p>
          <a:p>
            <a:r>
              <a:rPr lang="sv-SE" b="1" dirty="0"/>
              <a:t>Universella insatser (MVP)</a:t>
            </a:r>
          </a:p>
          <a:p>
            <a:pPr marL="171450" indent="-171450">
              <a:buFont typeface="Arial" panose="020B0604020202020204" pitchFamily="34" charset="0"/>
              <a:buChar char="•"/>
            </a:pPr>
            <a:r>
              <a:rPr lang="sv-SE" dirty="0"/>
              <a:t>Den tredje nivån </a:t>
            </a:r>
            <a:r>
              <a:rPr lang="sv-SE" b="0" dirty="0"/>
              <a:t>kallas universella insatser – det är här MVP hör hemma.</a:t>
            </a:r>
          </a:p>
          <a:p>
            <a:pPr marL="171450" indent="-171450">
              <a:buFont typeface="Arial" panose="020B0604020202020204" pitchFamily="34" charset="0"/>
              <a:buChar char="•"/>
            </a:pPr>
            <a:r>
              <a:rPr lang="sv-SE" b="0" dirty="0"/>
              <a:t>Universella insatser riktas till </a:t>
            </a:r>
            <a:r>
              <a:rPr lang="sv-SE" b="0" u="sng" dirty="0"/>
              <a:t>alla</a:t>
            </a:r>
            <a:r>
              <a:rPr lang="sv-SE" b="0" dirty="0"/>
              <a:t> – exempelvis alla elever på en skola eller alla anställda på en arbetsplats.</a:t>
            </a:r>
          </a:p>
          <a:p>
            <a:pPr marL="171450" indent="-171450">
              <a:buFont typeface="Arial" panose="020B0604020202020204" pitchFamily="34" charset="0"/>
              <a:buChar char="•"/>
            </a:pPr>
            <a:r>
              <a:rPr lang="sv-SE" b="0" dirty="0"/>
              <a:t>Här handlar det om att arbeta: tidigt, brett och förebyggande – genom att synliggöra och förändra de normer och värderingar som bidrar till att våld uppstår.</a:t>
            </a:r>
          </a:p>
          <a:p>
            <a:pPr marL="0" indent="0">
              <a:buFont typeface="Arial" panose="020B0604020202020204" pitchFamily="34" charset="0"/>
              <a:buNone/>
            </a:pPr>
            <a:r>
              <a:rPr lang="sv-SE" i="0" u="sng" dirty="0"/>
              <a:t>Tydliggörande</a:t>
            </a:r>
            <a:r>
              <a:rPr lang="sv-SE" i="1" dirty="0"/>
              <a:t>:</a:t>
            </a:r>
          </a:p>
          <a:p>
            <a:pPr marL="171450" indent="-171450">
              <a:buFont typeface="Arial" panose="020B0604020202020204" pitchFamily="34" charset="0"/>
              <a:buChar char="•"/>
            </a:pPr>
            <a:r>
              <a:rPr lang="sv-SE" b="0" dirty="0"/>
              <a:t>MVP är därför inte ett åtgärdsprogram för </a:t>
            </a:r>
            <a:r>
              <a:rPr lang="sv-SE" dirty="0"/>
              <a:t>att hantera våldsbeteenden som redan finns på skolan.</a:t>
            </a:r>
          </a:p>
          <a:p>
            <a:pPr marL="171450" indent="-171450">
              <a:buFont typeface="Arial" panose="020B0604020202020204" pitchFamily="34" charset="0"/>
              <a:buChar char="•"/>
            </a:pPr>
            <a:r>
              <a:rPr lang="sv-SE" dirty="0"/>
              <a:t>För sådant behövs </a:t>
            </a:r>
            <a:r>
              <a:rPr lang="sv-SE" b="0" dirty="0"/>
              <a:t>indikerade och selektiva insatser</a:t>
            </a:r>
            <a:r>
              <a:rPr lang="sv-SE" dirty="0"/>
              <a:t>.</a:t>
            </a:r>
          </a:p>
          <a:p>
            <a:pPr marL="171450" indent="-171450">
              <a:buFont typeface="Arial" panose="020B0604020202020204" pitchFamily="34" charset="0"/>
              <a:buChar char="•"/>
            </a:pPr>
            <a:r>
              <a:rPr lang="sv-SE" dirty="0"/>
              <a:t>Det är just genom de universella insatserna – som MVP – som vi kan arbeta tidigt, långsiktigt </a:t>
            </a:r>
            <a:r>
              <a:rPr lang="sv-SE" b="0" dirty="0"/>
              <a:t>och tillsammans.</a:t>
            </a:r>
          </a:p>
          <a:p>
            <a:pPr marL="171450" indent="-171450">
              <a:buFont typeface="Arial" panose="020B0604020202020204" pitchFamily="34" charset="0"/>
              <a:buChar char="•"/>
            </a:pPr>
            <a:r>
              <a:rPr lang="sv-SE" b="0" dirty="0"/>
              <a:t>Det är där vi gradvis kan bygga en samtalskultur som främjar trygghet och respekt.</a:t>
            </a:r>
          </a:p>
          <a:p>
            <a:pPr marL="171450" indent="-171450">
              <a:buFont typeface="Arial" panose="020B0604020202020204" pitchFamily="34" charset="0"/>
              <a:buChar char="•"/>
            </a:pPr>
            <a:r>
              <a:rPr lang="sv-SE" b="0" dirty="0"/>
              <a:t>Och som gör oss bättre förberedda på att agera när våldsamma beteenden faktiskt uppstår.</a:t>
            </a:r>
          </a:p>
          <a:p>
            <a:endParaRPr lang="sv-SE" b="0" dirty="0"/>
          </a:p>
          <a:p>
            <a:endParaRPr lang="sv-SE" b="0" dirty="0"/>
          </a:p>
          <a:p>
            <a:endParaRPr lang="sv-SE" b="0"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12</a:t>
            </a:fld>
            <a:endParaRPr lang="sv-SE"/>
          </a:p>
        </p:txBody>
      </p:sp>
    </p:spTree>
    <p:extLst>
      <p:ext uri="{BB962C8B-B14F-4D97-AF65-F5344CB8AC3E}">
        <p14:creationId xmlns:p14="http://schemas.microsoft.com/office/powerpoint/2010/main" val="3897761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u="none" dirty="0"/>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u="none" dirty="0"/>
              <a:t>Att arbeta med MVP-programmet är ett sätt att </a:t>
            </a:r>
            <a:r>
              <a:rPr lang="sv-SE" i="1" u="none" dirty="0"/>
              <a:t>systematisera</a:t>
            </a:r>
            <a:r>
              <a:rPr lang="sv-SE" u="none" dirty="0"/>
              <a:t> skolans likabehandlingsuppdrag – dvs ge arbetet kontinuitet och långsiktighet för att inte landa i enskilda punktinsatser.</a:t>
            </a:r>
          </a:p>
          <a:p>
            <a:endParaRPr lang="sv-SE" u="none" dirty="0">
              <a:cs typeface="Calibri"/>
            </a:endParaRPr>
          </a:p>
          <a:p>
            <a:endParaRPr lang="sv-SE" u="non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13</a:t>
            </a:fld>
            <a:endParaRPr lang="sv-SE"/>
          </a:p>
        </p:txBody>
      </p:sp>
    </p:spTree>
    <p:extLst>
      <p:ext uri="{BB962C8B-B14F-4D97-AF65-F5344CB8AC3E}">
        <p14:creationId xmlns:p14="http://schemas.microsoft.com/office/powerpoint/2010/main" val="2795216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46313">
              <a:buFont typeface="+mj-lt"/>
              <a:buNone/>
              <a:defRPr/>
            </a:pPr>
            <a:r>
              <a:rPr lang="sv-SE" b="0" noProof="0" dirty="0">
                <a:solidFill>
                  <a:srgbClr val="000000"/>
                </a:solidFill>
                <a:latin typeface="Georgia" panose="02040502050405020303" pitchFamily="18" charset="0"/>
                <a:cs typeface="Avenir Next Medium"/>
              </a:rPr>
              <a:t>Att göra:</a:t>
            </a:r>
          </a:p>
          <a:p>
            <a:pPr marL="228600" indent="-228600" defTabSz="946313">
              <a:buFont typeface="+mj-lt"/>
              <a:buAutoNum type="arabicPeriod"/>
              <a:defRPr/>
            </a:pPr>
            <a:r>
              <a:rPr lang="sv-SE" b="0" noProof="0" dirty="0">
                <a:solidFill>
                  <a:srgbClr val="000000"/>
                </a:solidFill>
                <a:latin typeface="Georgia" panose="02040502050405020303" pitchFamily="18" charset="0"/>
                <a:cs typeface="Avenir Next Medium"/>
              </a:rPr>
              <a:t>Presentera målen med MVP-programmet.</a:t>
            </a:r>
            <a:endParaRPr lang="sv-SE" sz="1200" b="1" noProof="0" dirty="0">
              <a:latin typeface="Georgia"/>
            </a:endParaRP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14</a:t>
            </a:fld>
            <a:endParaRPr lang="sv-SE"/>
          </a:p>
        </p:txBody>
      </p:sp>
    </p:spTree>
    <p:extLst>
      <p:ext uri="{BB962C8B-B14F-4D97-AF65-F5344CB8AC3E}">
        <p14:creationId xmlns:p14="http://schemas.microsoft.com/office/powerpoint/2010/main" val="348085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Hur når vi målen?</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15</a:t>
            </a:fld>
            <a:endParaRPr lang="sv-SE"/>
          </a:p>
        </p:txBody>
      </p:sp>
    </p:spTree>
    <p:extLst>
      <p:ext uri="{BB962C8B-B14F-4D97-AF65-F5344CB8AC3E}">
        <p14:creationId xmlns:p14="http://schemas.microsoft.com/office/powerpoint/2010/main" val="833701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baseline="0" dirty="0">
                <a:latin typeface="Calibri" panose="020F0502020204030204" pitchFamily="34" charset="0"/>
                <a:cs typeface="Calibri" panose="020F0502020204030204" pitchFamily="34" charset="0"/>
              </a:rPr>
              <a:t>Förmedla:</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MVP tar utgångspunkt i tre förändringstrategier, som är kopplade till dessa mål:</a:t>
            </a:r>
          </a:p>
          <a:p>
            <a:pPr marL="628650" lvl="1" indent="-171450">
              <a:buFont typeface="Arial" panose="020B0604020202020204" pitchFamily="34" charset="0"/>
              <a:buChar char="•"/>
            </a:pPr>
            <a:r>
              <a:rPr lang="sv-SE" sz="1200" b="1" baseline="0" dirty="0">
                <a:latin typeface="Calibri" panose="020F0502020204030204" pitchFamily="34" charset="0"/>
                <a:cs typeface="Calibri" panose="020F0502020204030204" pitchFamily="34" charset="0"/>
              </a:rPr>
              <a:t>Våld</a:t>
            </a:r>
            <a:r>
              <a:rPr lang="sv-SE" sz="1200" b="0" baseline="0" dirty="0">
                <a:latin typeface="Calibri" panose="020F0502020204030204" pitchFamily="34" charset="0"/>
                <a:cs typeface="Calibri" panose="020F0502020204030204" pitchFamily="34" charset="0"/>
              </a:rPr>
              <a:t> – öka vår medvetenhet och kunskap om olika typer av våld.</a:t>
            </a:r>
          </a:p>
          <a:p>
            <a:pPr marL="628650" lvl="1" indent="-171450">
              <a:buFont typeface="Arial" panose="020B0604020202020204" pitchFamily="34" charset="0"/>
              <a:buChar char="•"/>
            </a:pPr>
            <a:r>
              <a:rPr lang="sv-SE" sz="1200" b="1" baseline="0" dirty="0">
                <a:latin typeface="Calibri" panose="020F0502020204030204" pitchFamily="34" charset="0"/>
                <a:cs typeface="Calibri" panose="020F0502020204030204" pitchFamily="34" charset="0"/>
              </a:rPr>
              <a:t>Genus och normer </a:t>
            </a:r>
            <a:r>
              <a:rPr lang="sv-SE" sz="1200" b="0" baseline="0" dirty="0">
                <a:latin typeface="Calibri" panose="020F0502020204030204" pitchFamily="34" charset="0"/>
                <a:cs typeface="Calibri" panose="020F0502020204030204" pitchFamily="34" charset="0"/>
              </a:rPr>
              <a:t>– öka kunskapen om normer som bidrar till våld</a:t>
            </a:r>
          </a:p>
          <a:p>
            <a:pPr marL="628650" lvl="1" indent="-171450">
              <a:buFont typeface="Arial" panose="020B0604020202020204" pitchFamily="34" charset="0"/>
              <a:buChar char="•"/>
            </a:pPr>
            <a:r>
              <a:rPr lang="sv-SE" sz="1200" b="1" baseline="0" dirty="0">
                <a:latin typeface="Calibri" panose="020F0502020204030204" pitchFamily="34" charset="0"/>
                <a:cs typeface="Calibri" panose="020F0502020204030204" pitchFamily="34" charset="0"/>
              </a:rPr>
              <a:t>Åskådare</a:t>
            </a:r>
            <a:r>
              <a:rPr lang="sv-SE" sz="1200" b="0" baseline="0" dirty="0">
                <a:latin typeface="Calibri" panose="020F0502020204030204" pitchFamily="34" charset="0"/>
                <a:cs typeface="Calibri" panose="020F0502020204030204" pitchFamily="34" charset="0"/>
              </a:rPr>
              <a:t> – öka vår förmåga och vilja att ingripa mot våld.</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Dessa förändringstrategier är vad metodmaterialet fokuserar på för att skapa förändring. </a:t>
            </a:r>
          </a:p>
          <a:p>
            <a:pPr marL="171450" indent="-171450">
              <a:buFont typeface="Arial" panose="020B0604020202020204" pitchFamily="34" charset="0"/>
              <a:buChar char="•"/>
            </a:pPr>
            <a:endParaRPr lang="sv-SE" sz="1200" b="0" baseline="0" dirty="0">
              <a:latin typeface="Calibri" panose="020F0502020204030204" pitchFamily="34" charset="0"/>
              <a:cs typeface="Calibri" panose="020F0502020204030204" pitchFamily="34" charset="0"/>
            </a:endParaRPr>
          </a:p>
          <a:p>
            <a:pPr marL="685800" lvl="1" indent="-228600">
              <a:buFont typeface="Arial" panose="020B0604020202020204" pitchFamily="34" charset="0"/>
              <a:buChar char="•"/>
            </a:pPr>
            <a:endParaRPr lang="sv-SE" sz="1200" b="0" baseline="0" dirty="0">
              <a:latin typeface="Calibri" panose="020F0502020204030204" pitchFamily="34" charset="0"/>
              <a:cs typeface="Calibri" panose="020F0502020204030204" pitchFamily="34" charset="0"/>
            </a:endParaRPr>
          </a:p>
          <a:p>
            <a:endParaRPr lang="sv-SE" dirty="0"/>
          </a:p>
          <a:p>
            <a:endParaRPr lang="sv-SE" dirty="0"/>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16</a:t>
            </a:fld>
            <a:endParaRPr lang="sv-SE"/>
          </a:p>
        </p:txBody>
      </p:sp>
    </p:spTree>
    <p:extLst>
      <p:ext uri="{BB962C8B-B14F-4D97-AF65-F5344CB8AC3E}">
        <p14:creationId xmlns:p14="http://schemas.microsoft.com/office/powerpoint/2010/main" val="1696370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dirty="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Förmedla innehållet av förändringsstrategin ”Våld”.</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lvl="0" indent="-228600">
              <a:buFont typeface="+mj-lt"/>
              <a:buAutoNum type="arabicPeriod"/>
            </a:pPr>
            <a:r>
              <a:rPr lang="sv-SE" sz="1200" b="0" baseline="0" dirty="0">
                <a:latin typeface="Calibri" panose="020F0502020204030204" pitchFamily="34" charset="0"/>
                <a:cs typeface="Calibri" panose="020F0502020204030204" pitchFamily="34" charset="0"/>
              </a:rPr>
              <a:t>Denna förändringsstrategi handlar om att bredda ungas förståelse för våld.</a:t>
            </a:r>
          </a:p>
          <a:p>
            <a:pPr marL="228600" lvl="0" indent="-228600">
              <a:buFont typeface="+mj-lt"/>
              <a:buAutoNum type="arabicPeriod"/>
            </a:pPr>
            <a:r>
              <a:rPr lang="sv-SE" sz="1200" b="0" baseline="0" dirty="0">
                <a:latin typeface="Calibri" panose="020F0502020204030204" pitchFamily="34" charset="0"/>
                <a:cs typeface="Calibri" panose="020F0502020204030204" pitchFamily="34" charset="0"/>
              </a:rPr>
              <a:t>När vi hör ordet våld tänker många på fysiskt våld – men våld kommer i många olika former. </a:t>
            </a:r>
          </a:p>
          <a:p>
            <a:pPr marL="228600" lvl="0" indent="-228600">
              <a:buFont typeface="+mj-lt"/>
              <a:buAutoNum type="arabicPeriod"/>
            </a:pPr>
            <a:r>
              <a:rPr lang="sv-SE" sz="1200" dirty="0"/>
              <a:t>Tillsammans tränar vi på att identifiera olika problematiska situationer i </a:t>
            </a:r>
            <a:r>
              <a:rPr lang="sv-SE" sz="1200" dirty="0" err="1"/>
              <a:t>vardagenoch</a:t>
            </a:r>
            <a:r>
              <a:rPr lang="sv-SE" sz="1200" dirty="0"/>
              <a:t> koppla dessa till våld.</a:t>
            </a:r>
          </a:p>
          <a:p>
            <a:pPr marL="228600" lvl="0" indent="-228600">
              <a:buFont typeface="+mj-lt"/>
              <a:buAutoNum type="arabicPeriod"/>
            </a:pPr>
            <a:r>
              <a:rPr lang="sv-SE" sz="1200" dirty="0"/>
              <a:t>Syftet är dels att bredda bilden och dels att skapa en samsyn kring vilka handlingar det är vi vill motverka. </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17</a:t>
            </a:fld>
            <a:endParaRPr lang="sv-SE"/>
          </a:p>
        </p:txBody>
      </p:sp>
    </p:spTree>
    <p:extLst>
      <p:ext uri="{BB962C8B-B14F-4D97-AF65-F5344CB8AC3E}">
        <p14:creationId xmlns:p14="http://schemas.microsoft.com/office/powerpoint/2010/main" val="3656279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Förmedla innehållet av förändringsstrategin ”Genus och normer”.</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b="0" u="none" baseline="0" dirty="0">
              <a:latin typeface="Calibri" panose="020F0502020204030204" pitchFamily="34" charset="0"/>
              <a:cs typeface="Calibri" panose="020F0502020204030204" pitchFamily="34" charset="0"/>
            </a:endParaRPr>
          </a:p>
          <a:p>
            <a:pPr marL="228600" indent="-228600">
              <a:buFont typeface="+mj-lt"/>
              <a:buAutoNum type="arabicPeriod"/>
            </a:pPr>
            <a:r>
              <a:rPr lang="sv-SE" sz="1200" dirty="0"/>
              <a:t>Denna förändringsstrategi handlar om att synliggöra kopplingen mellan skadliga normer och våld.</a:t>
            </a:r>
          </a:p>
          <a:p>
            <a:pPr marL="228600" indent="-228600">
              <a:buFont typeface="+mj-lt"/>
              <a:buAutoNum type="arabicPeriod"/>
            </a:pPr>
            <a:r>
              <a:rPr lang="sv-SE" sz="1200" dirty="0"/>
              <a:t>Genom film och övningar synliggör och problematiserar vi olika maktstrukturer som bidrar till våld i vardagen.</a:t>
            </a:r>
          </a:p>
          <a:p>
            <a:pPr marL="228600" indent="-228600">
              <a:buFont typeface="+mj-lt"/>
              <a:buAutoNum type="arabicPeriod"/>
            </a:pPr>
            <a:r>
              <a:rPr lang="sv-SE" sz="1200" dirty="0"/>
              <a:t>Ett extra fokus läggs på destruktiva normer kopplat till maskulinitet som är skadliga både för killar själva och andra kön.</a:t>
            </a:r>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18</a:t>
            </a:fld>
            <a:endParaRPr lang="sv-SE"/>
          </a:p>
        </p:txBody>
      </p:sp>
    </p:spTree>
    <p:extLst>
      <p:ext uri="{BB962C8B-B14F-4D97-AF65-F5344CB8AC3E}">
        <p14:creationId xmlns:p14="http://schemas.microsoft.com/office/powerpoint/2010/main" val="3516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Förmedla innehållet av förändringsstrategin Åskådare.</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b="0" u="none" baseline="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Denna förändringsstrategi handlar om att träna oss på att bli aktiva åskådare – före, under eller efter att våld äger rum.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Att fokusera på åskådarna har enligt forskning visat sig vara en effektiv strategi i det tidigt förebyggande arbetet.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När vi fokuserar på alla runt omkring blir våldet blir något som berör oss alla, vilket </a:t>
            </a:r>
            <a:r>
              <a:rPr lang="sv-SE" sz="1200" b="0" dirty="0"/>
              <a:t>möjliggör förändring i större skala.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Att ingripa som åskådare blir i sin tur ett sätt att bryta och förändra skadliga normer som bidrar till våld.</a:t>
            </a: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19</a:t>
            </a:fld>
            <a:endParaRPr lang="sv-SE"/>
          </a:p>
        </p:txBody>
      </p:sp>
    </p:spTree>
    <p:extLst>
      <p:ext uri="{BB962C8B-B14F-4D97-AF65-F5344CB8AC3E}">
        <p14:creationId xmlns:p14="http://schemas.microsoft.com/office/powerpoint/2010/main" val="270765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MELLANSTADIET </a:t>
            </a:r>
            <a:r>
              <a:rPr lang="sv-SE" b="0" dirty="0"/>
              <a:t>– Uppstart med ledning (2 h)</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a:t>
            </a:fld>
            <a:endParaRPr lang="sv-SE"/>
          </a:p>
        </p:txBody>
      </p:sp>
    </p:spTree>
    <p:extLst>
      <p:ext uri="{BB962C8B-B14F-4D97-AF65-F5344CB8AC3E}">
        <p14:creationId xmlns:p14="http://schemas.microsoft.com/office/powerpoint/2010/main" val="385236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b="1"/>
          </a:p>
          <a:p>
            <a:r>
              <a:rPr lang="sv-SE"/>
              <a:t>Att göra:</a:t>
            </a:r>
          </a:p>
          <a:p>
            <a:pPr marL="228600" indent="-228600">
              <a:buFont typeface="+mj-lt"/>
              <a:buAutoNum type="arabicPeriod"/>
            </a:pPr>
            <a:r>
              <a:rPr lang="sv-SE"/>
              <a:t>Gå kort igenom manualens befintliga grundpass respektive temapass.</a:t>
            </a:r>
            <a:endParaRPr lang="sv-SE" b="1"/>
          </a:p>
        </p:txBody>
      </p:sp>
      <p:sp>
        <p:nvSpPr>
          <p:cNvPr id="4" name="Platshållare för bildnummer 3"/>
          <p:cNvSpPr>
            <a:spLocks noGrp="1"/>
          </p:cNvSpPr>
          <p:nvPr>
            <p:ph type="sldNum" sz="quarter" idx="5"/>
          </p:nvPr>
        </p:nvSpPr>
        <p:spPr/>
        <p:txBody>
          <a:bodyPr/>
          <a:lstStyle/>
          <a:p>
            <a:fld id="{149C067B-9CE4-1A4B-8AE5-B35BE213FF10}" type="slidenum">
              <a:rPr lang="sv-SE" smtClean="0"/>
              <a:t>20</a:t>
            </a:fld>
            <a:endParaRPr lang="sv-SE"/>
          </a:p>
        </p:txBody>
      </p:sp>
    </p:spTree>
    <p:extLst>
      <p:ext uri="{BB962C8B-B14F-4D97-AF65-F5344CB8AC3E}">
        <p14:creationId xmlns:p14="http://schemas.microsoft.com/office/powerpoint/2010/main" val="3827273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HÖGSTADIET</a:t>
            </a:r>
          </a:p>
          <a:p>
            <a:endParaRPr lang="sv-SE" dirty="0"/>
          </a:p>
          <a:p>
            <a:r>
              <a:rPr lang="sv-SE" dirty="0"/>
              <a:t>Att göra:</a:t>
            </a:r>
          </a:p>
          <a:p>
            <a:pPr marL="228600" indent="-228600">
              <a:buFont typeface="+mj-lt"/>
              <a:buAutoNum type="arabicPeriod"/>
            </a:pPr>
            <a:r>
              <a:rPr lang="sv-SE" dirty="0"/>
              <a:t>Gå kort igenom manualens befintliga grundpass respektive temapass.</a:t>
            </a:r>
          </a:p>
          <a:p>
            <a:pPr marL="228600" indent="-228600">
              <a:buFont typeface="+mj-lt"/>
              <a:buAutoNum type="arabicPeriod"/>
            </a:pPr>
            <a:endParaRPr lang="sv-SE" b="1" dirty="0"/>
          </a:p>
          <a:p>
            <a:pPr marL="0" indent="0">
              <a:buFont typeface="+mj-lt"/>
              <a:buNone/>
            </a:pPr>
            <a:r>
              <a:rPr lang="sv-SE" b="1" dirty="0"/>
              <a:t>Digital enkät för effektmätning: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p>
          <a:p>
            <a:pPr marL="228600" indent="-228600">
              <a:buFont typeface="+mj-lt"/>
              <a:buAutoNum type="arabicPeriod"/>
            </a:pPr>
            <a:r>
              <a:rPr lang="sv-SE" sz="1200" b="0" i="0" kern="1200" dirty="0">
                <a:solidFill>
                  <a:schemeClr val="tx1"/>
                </a:solidFill>
                <a:effectLst/>
                <a:latin typeface="+mn-lt"/>
                <a:ea typeface="+mn-ea"/>
                <a:cs typeface="+mn-cs"/>
              </a:rPr>
              <a:t>Kom ihåg: en enkät ger aldrig hela bilden. </a:t>
            </a:r>
          </a:p>
          <a:p>
            <a:pPr marL="228600" indent="-228600">
              <a:buFont typeface="+mj-lt"/>
              <a:buAutoNum type="arabicPeriod"/>
            </a:pPr>
            <a:r>
              <a:rPr lang="sv-SE" sz="1200" b="0" i="0" kern="1200" dirty="0">
                <a:solidFill>
                  <a:schemeClr val="tx1"/>
                </a:solidFill>
                <a:effectLst/>
                <a:latin typeface="+mn-lt"/>
                <a:ea typeface="+mn-ea"/>
                <a:cs typeface="+mn-cs"/>
              </a:rPr>
              <a:t>Se därför effektmätningen som ett komplement till era kvalitativa observationer - det ni ser, hör och upplever på skolan.</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21</a:t>
            </a:fld>
            <a:endParaRPr lang="sv-SE"/>
          </a:p>
        </p:txBody>
      </p:sp>
    </p:spTree>
    <p:extLst>
      <p:ext uri="{BB962C8B-B14F-4D97-AF65-F5344CB8AC3E}">
        <p14:creationId xmlns:p14="http://schemas.microsoft.com/office/powerpoint/2010/main" val="1736612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9AB78-F3F9-066D-451B-70B72FD797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A52EB6F-2D82-A987-2F6D-C2593E99980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372E52-A70E-42E6-CACA-CD27C6BD57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GYMNASIET</a:t>
            </a:r>
          </a:p>
          <a:p>
            <a:endParaRPr lang="sv-SE" dirty="0"/>
          </a:p>
          <a:p>
            <a:r>
              <a:rPr lang="sv-SE" dirty="0"/>
              <a:t>Att göra:</a:t>
            </a:r>
          </a:p>
          <a:p>
            <a:pPr marL="228600" indent="-228600">
              <a:buFont typeface="+mj-lt"/>
              <a:buAutoNum type="arabicPeriod"/>
            </a:pPr>
            <a:r>
              <a:rPr lang="sv-SE" dirty="0"/>
              <a:t>Gå kort igenom manualens befintliga grundpass respektive temapass.</a:t>
            </a:r>
            <a:endParaRPr lang="sv-SE" b="1" dirty="0"/>
          </a:p>
          <a:p>
            <a:endParaRPr lang="sv-SE" dirty="0"/>
          </a:p>
          <a:p>
            <a:pPr marL="0" indent="0">
              <a:buFont typeface="+mj-lt"/>
              <a:buNone/>
            </a:pPr>
            <a:r>
              <a:rPr lang="sv-SE" b="1" dirty="0"/>
              <a:t>Digital enkät för effektmätning: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p>
          <a:p>
            <a:pPr marL="228600" indent="-228600">
              <a:buFont typeface="+mj-lt"/>
              <a:buAutoNum type="arabicPeriod"/>
            </a:pPr>
            <a:r>
              <a:rPr lang="sv-SE" sz="1200" b="0" i="0" kern="1200" dirty="0">
                <a:solidFill>
                  <a:schemeClr val="tx1"/>
                </a:solidFill>
                <a:effectLst/>
                <a:latin typeface="+mn-lt"/>
                <a:ea typeface="+mn-ea"/>
                <a:cs typeface="+mn-cs"/>
              </a:rPr>
              <a:t>Kom ihåg: en enkät ger aldrig hela bilden. </a:t>
            </a:r>
          </a:p>
          <a:p>
            <a:pPr marL="228600" indent="-228600">
              <a:buFont typeface="+mj-lt"/>
              <a:buAutoNum type="arabicPeriod"/>
            </a:pPr>
            <a:r>
              <a:rPr lang="sv-SE" sz="1200" b="0" i="0" kern="1200" dirty="0">
                <a:solidFill>
                  <a:schemeClr val="tx1"/>
                </a:solidFill>
                <a:effectLst/>
                <a:latin typeface="+mn-lt"/>
                <a:ea typeface="+mn-ea"/>
                <a:cs typeface="+mn-cs"/>
              </a:rPr>
              <a:t>Se därför effektmätningen som ett komplement till era kvalitativa observationer - det ni ser, hör och upplever på skolan.</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a:extLst>
              <a:ext uri="{FF2B5EF4-FFF2-40B4-BE49-F238E27FC236}">
                <a16:creationId xmlns:a16="http://schemas.microsoft.com/office/drawing/2014/main" id="{D9BD456F-412B-80E4-54AD-08F202E783E0}"/>
              </a:ext>
            </a:extLst>
          </p:cNvPr>
          <p:cNvSpPr>
            <a:spLocks noGrp="1"/>
          </p:cNvSpPr>
          <p:nvPr>
            <p:ph type="sldNum" sz="quarter" idx="5"/>
          </p:nvPr>
        </p:nvSpPr>
        <p:spPr/>
        <p:txBody>
          <a:bodyPr/>
          <a:lstStyle/>
          <a:p>
            <a:fld id="{149C067B-9CE4-1A4B-8AE5-B35BE213FF10}" type="slidenum">
              <a:rPr lang="sv-SE" smtClean="0"/>
              <a:t>22</a:t>
            </a:fld>
            <a:endParaRPr lang="sv-SE"/>
          </a:p>
        </p:txBody>
      </p:sp>
    </p:spTree>
    <p:extLst>
      <p:ext uri="{BB962C8B-B14F-4D97-AF65-F5344CB8AC3E}">
        <p14:creationId xmlns:p14="http://schemas.microsoft.com/office/powerpoint/2010/main" val="547794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Implementering</a:t>
            </a:r>
          </a:p>
        </p:txBody>
      </p:sp>
      <p:sp>
        <p:nvSpPr>
          <p:cNvPr id="4" name="Platshållare för bildnummer 3"/>
          <p:cNvSpPr>
            <a:spLocks noGrp="1"/>
          </p:cNvSpPr>
          <p:nvPr>
            <p:ph type="sldNum" sz="quarter" idx="5"/>
          </p:nvPr>
        </p:nvSpPr>
        <p:spPr/>
        <p:txBody>
          <a:bodyPr/>
          <a:lstStyle/>
          <a:p>
            <a:fld id="{B963AE1F-56DA-5141-8041-33060721ADEB}" type="slidenum">
              <a:rPr lang="sv-SE" smtClean="0"/>
              <a:t>23</a:t>
            </a:fld>
            <a:endParaRPr lang="sv-SE"/>
          </a:p>
        </p:txBody>
      </p:sp>
    </p:spTree>
    <p:extLst>
      <p:ext uri="{BB962C8B-B14F-4D97-AF65-F5344CB8AC3E}">
        <p14:creationId xmlns:p14="http://schemas.microsoft.com/office/powerpoint/2010/main" val="2060081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vanliga missförstånd (fallgropar) kopplat till implementering av nya metoder/arbetssätt.</a:t>
            </a: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24</a:t>
            </a:fld>
            <a:endParaRPr lang="sv-SE"/>
          </a:p>
        </p:txBody>
      </p:sp>
    </p:spTree>
    <p:extLst>
      <p:ext uri="{BB962C8B-B14F-4D97-AF65-F5344CB8AC3E}">
        <p14:creationId xmlns:p14="http://schemas.microsoft.com/office/powerpoint/2010/main" val="4163515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framgångsfaktorer kopplat till implementering av nya metoder/arbetssätt.</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25</a:t>
            </a:fld>
            <a:endParaRPr lang="sv-SE"/>
          </a:p>
        </p:txBody>
      </p:sp>
    </p:spTree>
    <p:extLst>
      <p:ext uri="{BB962C8B-B14F-4D97-AF65-F5344CB8AC3E}">
        <p14:creationId xmlns:p14="http://schemas.microsoft.com/office/powerpoint/2010/main" val="3642623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dirty="0"/>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MVP Skola har utvärderats två gånger, på uppdrag av Skolverket (2018) och SKR (2021).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Båda utvärderingar trycker på vikten av ett närvarande ledarskap i arbetet för att arbetet ska ge positiva resultat.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Läs upp citat.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26</a:t>
            </a:fld>
            <a:endParaRPr lang="sv-SE"/>
          </a:p>
        </p:txBody>
      </p:sp>
    </p:spTree>
    <p:extLst>
      <p:ext uri="{BB962C8B-B14F-4D97-AF65-F5344CB8AC3E}">
        <p14:creationId xmlns:p14="http://schemas.microsoft.com/office/powerpoint/2010/main" val="2534809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de framgångsfaktorer som lyfts kopplat till skolledarna.</a:t>
            </a:r>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sz="1200" u="none" dirty="0"/>
              <a:t>Stöd till ledaren: </a:t>
            </a:r>
            <a:endParaRPr lang="sv-SE" dirty="0"/>
          </a:p>
          <a:p>
            <a:pPr marL="228600" indent="-228600">
              <a:buFont typeface="+mj-lt"/>
              <a:buAutoNum type="arabicPeriod"/>
            </a:pPr>
            <a:r>
              <a:rPr lang="sv-SE" dirty="0"/>
              <a:t> Punkterna är sammanfattat från citat ur SKRs utvärdering 2021, s.137.</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27</a:t>
            </a:fld>
            <a:endParaRPr lang="sv-SE"/>
          </a:p>
        </p:txBody>
      </p:sp>
    </p:spTree>
    <p:extLst>
      <p:ext uri="{BB962C8B-B14F-4D97-AF65-F5344CB8AC3E}">
        <p14:creationId xmlns:p14="http://schemas.microsoft.com/office/powerpoint/2010/main" val="2681075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0" noProof="0" dirty="0"/>
              <a:t>Att göra:</a:t>
            </a:r>
          </a:p>
          <a:p>
            <a:pPr marL="228600" indent="-228600">
              <a:buFont typeface="+mj-lt"/>
              <a:buAutoNum type="arabicPeriod"/>
            </a:pPr>
            <a:r>
              <a:rPr lang="sv-SE" b="0" noProof="0" dirty="0"/>
              <a:t>Sammanfatta de hindrande faktorer som lyfts i utvärderingen från SKR (2021).</a:t>
            </a:r>
          </a:p>
          <a:p>
            <a:pPr marL="228600" indent="-228600">
              <a:buFont typeface="+mj-lt"/>
              <a:buAutoNum type="arabicPeriod"/>
            </a:pPr>
            <a:r>
              <a:rPr lang="sv-SE" b="0" noProof="0" dirty="0"/>
              <a:t>Skolledningen bär framförallt ansvar över organisatoriska förutsättningar.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28</a:t>
            </a:fld>
            <a:endParaRPr lang="sv-SE"/>
          </a:p>
        </p:txBody>
      </p:sp>
    </p:spTree>
    <p:extLst>
      <p:ext uri="{BB962C8B-B14F-4D97-AF65-F5344CB8AC3E}">
        <p14:creationId xmlns:p14="http://schemas.microsoft.com/office/powerpoint/2010/main" val="230062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MVP Skola – processplan</a:t>
            </a:r>
          </a:p>
          <a:p>
            <a:endParaRPr lang="sv-SE" b="1" dirty="0"/>
          </a:p>
          <a:p>
            <a:r>
              <a:rPr lang="sv-SE" dirty="0"/>
              <a:t>Att göra:</a:t>
            </a:r>
            <a:endParaRPr lang="sv-SE" dirty="0">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Förmedla att vi nu kommer gå igenom hur processen framåt ser ut genom att titta på MVP Skolas processplan (som i</a:t>
            </a:r>
            <a:r>
              <a:rPr lang="sv-SE" sz="1200" b="0" dirty="0">
                <a:solidFill>
                  <a:srgbClr val="002060"/>
                </a:solidFill>
                <a:latin typeface="HelveticaRounded LT Pro BdCn" panose="020F0706030703040204" pitchFamily="34" charset="77"/>
              </a:rPr>
              <a:t>mplementeringsguiden utgår från).</a:t>
            </a: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Stäm av i vilken utsträckning deltagarna har hunnit titta igenom implementeringsguiden inför mötet.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29</a:t>
            </a:fld>
            <a:endParaRPr lang="sv-SE"/>
          </a:p>
        </p:txBody>
      </p:sp>
    </p:spTree>
    <p:extLst>
      <p:ext uri="{BB962C8B-B14F-4D97-AF65-F5344CB8AC3E}">
        <p14:creationId xmlns:p14="http://schemas.microsoft.com/office/powerpoint/2010/main" val="62714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HÖGSTADIET/GYMNASIET </a:t>
            </a:r>
            <a:r>
              <a:rPr lang="sv-SE" b="0" dirty="0"/>
              <a:t>– Uppstart med ledning (2 h)</a:t>
            </a:r>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a:t>
            </a:fld>
            <a:endParaRPr lang="sv-SE"/>
          </a:p>
        </p:txBody>
      </p:sp>
    </p:spTree>
    <p:extLst>
      <p:ext uri="{BB962C8B-B14F-4D97-AF65-F5344CB8AC3E}">
        <p14:creationId xmlns:p14="http://schemas.microsoft.com/office/powerpoint/2010/main" val="1261158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i="0" noProof="0" dirty="0">
                <a:effectLst/>
                <a:latin typeface="AGaramondPro"/>
              </a:rPr>
              <a:t>Att göra:</a:t>
            </a:r>
          </a:p>
          <a:p>
            <a:pPr marL="228600" indent="-228600">
              <a:buFont typeface="+mj-lt"/>
              <a:buAutoNum type="arabicPeriod"/>
            </a:pPr>
            <a:r>
              <a:rPr lang="sv-SE" sz="1200" b="0" i="0" noProof="0" dirty="0">
                <a:effectLst/>
                <a:latin typeface="AGaramondPro"/>
              </a:rPr>
              <a:t>Introducera MVP Skolas processplan och redogör för implementeringens olika faser.</a:t>
            </a:r>
            <a:endParaRPr lang="sv-SE" sz="1200" b="0" i="0" baseline="0" noProof="0" dirty="0">
              <a:effectLst/>
              <a:latin typeface="Calibri" panose="020F0502020204030204" pitchFamily="34" charset="0"/>
              <a:cs typeface="Calibri" panose="020F0502020204030204" pitchFamily="34" charset="0"/>
            </a:endParaRP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Gå igenom faserna i detalj utifrån efterkommande </a:t>
            </a:r>
            <a:r>
              <a:rPr lang="sv-SE" sz="1200" b="0" baseline="0" dirty="0" err="1">
                <a:latin typeface="Calibri" panose="020F0502020204030204" pitchFamily="34" charset="0"/>
                <a:cs typeface="Calibri" panose="020F0502020204030204" pitchFamily="34" charset="0"/>
              </a:rPr>
              <a:t>slides</a:t>
            </a:r>
            <a:r>
              <a:rPr lang="sv-SE" sz="1200" b="0" baseline="0" dirty="0">
                <a:latin typeface="Calibri" panose="020F0502020204030204" pitchFamily="34" charset="0"/>
                <a:cs typeface="Calibri" panose="020F0502020204030204" pitchFamily="34" charset="0"/>
              </a:rPr>
              <a:t>.</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b="0" u="none" baseline="0" dirty="0">
              <a:latin typeface="Calibri" panose="020F0502020204030204" pitchFamily="34" charset="0"/>
              <a:cs typeface="Calibri" panose="020F0502020204030204" pitchFamily="34" charset="0"/>
            </a:endParaRP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 mer information om samtliga delar i processplanen - se MVP Skolas </a:t>
            </a:r>
            <a:r>
              <a:rPr lang="sv-SE" sz="1200" b="0" baseline="0">
                <a:latin typeface="Calibri" panose="020F0502020204030204" pitchFamily="34" charset="0"/>
                <a:cs typeface="Calibri" panose="020F0502020204030204" pitchFamily="34" charset="0"/>
              </a:rPr>
              <a:t>implementeringsguide. </a:t>
            </a:r>
            <a:endParaRPr lang="sv-SE" sz="1200" b="0" baseline="0" dirty="0">
              <a:latin typeface="Calibri" panose="020F0502020204030204" pitchFamily="34" charset="0"/>
              <a:cs typeface="Calibri" panose="020F0502020204030204" pitchFamily="34" charset="0"/>
            </a:endParaRPr>
          </a:p>
          <a:p>
            <a:pPr marL="0" indent="0">
              <a:buFont typeface="+mj-lt"/>
              <a:buNone/>
            </a:pPr>
            <a:endParaRPr lang="sv-SE" sz="1200" b="1" i="1" noProof="0" dirty="0">
              <a:effectLst/>
              <a:latin typeface="AGaramondPro"/>
            </a:endParaRPr>
          </a:p>
          <a:p>
            <a:pPr marL="0" indent="0">
              <a:buFont typeface="+mj-lt"/>
              <a:buNone/>
            </a:pPr>
            <a:endParaRPr lang="sv-SE" sz="1200" noProof="0" dirty="0">
              <a:effectLst/>
              <a:latin typeface="AGaramondPro"/>
            </a:endParaRPr>
          </a:p>
          <a:p>
            <a:pPr marL="342900" indent="-342900">
              <a:buFont typeface="+mj-lt"/>
              <a:buAutoNum type="arabicPeriod"/>
            </a:pPr>
            <a:endParaRPr lang="sv-SE" sz="1200" noProof="0" dirty="0">
              <a:effectLst/>
              <a:latin typeface="AGaramondPro"/>
            </a:endParaRPr>
          </a:p>
          <a:p>
            <a:pPr marL="342900" indent="-342900">
              <a:buFont typeface="+mj-lt"/>
              <a:buAutoNum type="arabicPeriod"/>
            </a:pPr>
            <a:endParaRPr lang="sv-SE" sz="1200" noProof="0" dirty="0">
              <a:effectLst/>
              <a:latin typeface="AGaramondPro"/>
            </a:endParaRPr>
          </a:p>
          <a:p>
            <a:pPr marL="342900" indent="-342900">
              <a:buFont typeface="+mj-lt"/>
              <a:buAutoNum type="arabicPeriod"/>
            </a:pPr>
            <a:endParaRPr lang="sv-SE" sz="1200" noProof="0" dirty="0">
              <a:effectLst/>
              <a:latin typeface="AGaramondPro"/>
            </a:endParaRPr>
          </a:p>
          <a:p>
            <a:pPr marL="342900" indent="-342900">
              <a:buFont typeface="+mj-lt"/>
              <a:buAutoNum type="arabicPeriod"/>
            </a:pPr>
            <a:endParaRPr lang="sv-SE" sz="1200" noProof="0" dirty="0">
              <a:effectLst/>
              <a:latin typeface="AGaramondPro"/>
            </a:endParaRPr>
          </a:p>
          <a:p>
            <a:pPr marL="342900" indent="-342900">
              <a:buFont typeface="+mj-lt"/>
              <a:buAutoNum type="arabicPeriod"/>
            </a:pPr>
            <a:endParaRPr lang="sv-SE" sz="1200" noProof="0" dirty="0">
              <a:effectLst/>
              <a:latin typeface="AGaramondPro"/>
            </a:endParaRPr>
          </a:p>
          <a:p>
            <a:endParaRPr lang="sv-SE" noProof="0" dirty="0"/>
          </a:p>
          <a:p>
            <a:endParaRPr lang="sv-SE" noProof="0" dirty="0"/>
          </a:p>
          <a:p>
            <a:endParaRPr lang="sv-SE" noProof="0" dirty="0"/>
          </a:p>
          <a:p>
            <a:endParaRPr lang="sv-SE" noProof="0"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30</a:t>
            </a:fld>
            <a:endParaRPr lang="sv-SE"/>
          </a:p>
        </p:txBody>
      </p:sp>
    </p:spTree>
    <p:extLst>
      <p:ext uri="{BB962C8B-B14F-4D97-AF65-F5344CB8AC3E}">
        <p14:creationId xmlns:p14="http://schemas.microsoft.com/office/powerpoint/2010/main" val="4149079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1" noProof="0" dirty="0">
                <a:effectLst/>
                <a:latin typeface="+mn-lt"/>
              </a:rPr>
              <a:t>Fas 1: Förankring</a:t>
            </a:r>
          </a:p>
          <a:p>
            <a:pPr marL="228600" indent="-228600">
              <a:buFont typeface="+mj-lt"/>
              <a:buAutoNum type="arabicPeriod"/>
            </a:pPr>
            <a:endParaRPr lang="sv-SE" sz="1200" b="0" noProof="0" dirty="0">
              <a:effectLst/>
              <a:latin typeface="+mn-lt"/>
            </a:endParaRPr>
          </a:p>
          <a:p>
            <a:pPr marL="0" indent="0">
              <a:buFont typeface="Arial" panose="020B0604020202020204" pitchFamily="34" charset="0"/>
              <a:buNone/>
            </a:pPr>
            <a:r>
              <a:rPr lang="sv-SE" sz="1200" b="1" u="none" noProof="0" dirty="0">
                <a:effectLst/>
                <a:latin typeface="+mn-lt"/>
              </a:rPr>
              <a:t>Uppstart med ledning </a:t>
            </a:r>
            <a:r>
              <a:rPr lang="sv-SE" sz="1200" b="0" noProof="0" dirty="0">
                <a:effectLst/>
                <a:latin typeface="+mn-lt"/>
              </a:rPr>
              <a:t>(det vi gör nu)</a:t>
            </a:r>
          </a:p>
          <a:p>
            <a:pPr marL="0" indent="0">
              <a:buFont typeface="Arial" panose="020B0604020202020204" pitchFamily="34" charset="0"/>
              <a:buNone/>
            </a:pPr>
            <a:endParaRPr lang="sv-SE" sz="1200" b="0" noProof="0" dirty="0">
              <a:effectLst/>
              <a:latin typeface="+mn-lt"/>
            </a:endParaRPr>
          </a:p>
          <a:p>
            <a:pPr marL="0" indent="0">
              <a:buFont typeface="Arial" panose="020B0604020202020204" pitchFamily="34" charset="0"/>
              <a:buNone/>
            </a:pPr>
            <a:r>
              <a:rPr lang="sv-SE" sz="1200" b="1" u="none" noProof="0" dirty="0">
                <a:effectLst/>
                <a:latin typeface="+mn-lt"/>
              </a:rPr>
              <a:t>Planering – del 1</a:t>
            </a:r>
          </a:p>
          <a:p>
            <a:pPr marL="228600" indent="-228600">
              <a:buFont typeface="+mj-lt"/>
              <a:buAutoNum type="arabicPeriod"/>
            </a:pPr>
            <a:r>
              <a:rPr lang="sv-SE" sz="1200" b="0" i="0" kern="1200" dirty="0">
                <a:solidFill>
                  <a:schemeClr val="tx1"/>
                </a:solidFill>
                <a:effectLst/>
                <a:latin typeface="+mn-lt"/>
                <a:ea typeface="+mn-ea"/>
                <a:cs typeface="+mn-cs"/>
              </a:rPr>
              <a:t>Efter uppstarten behöver ni avsätta tid för planering planera de kommande stegen i implementeringen.</a:t>
            </a:r>
          </a:p>
          <a:p>
            <a:pPr marL="228600" indent="-228600">
              <a:buFont typeface="+mj-lt"/>
              <a:buAutoNum type="arabicPeriod"/>
            </a:pPr>
            <a:r>
              <a:rPr lang="sv-SE" sz="1200" b="0" noProof="0" dirty="0">
                <a:effectLst/>
                <a:latin typeface="+mn-lt"/>
              </a:rPr>
              <a:t>Som stöd i er planering </a:t>
            </a:r>
            <a:r>
              <a:rPr lang="sv-SE" sz="1200" b="0" i="0" noProof="0" dirty="0">
                <a:effectLst/>
                <a:latin typeface="+mn-lt"/>
              </a:rPr>
              <a:t>framåt tillhandahåller MÄN en Planeringsguide.</a:t>
            </a:r>
          </a:p>
          <a:p>
            <a:pPr marL="228600" indent="-228600">
              <a:buFont typeface="+mj-lt"/>
              <a:buAutoNum type="arabicPeriod"/>
            </a:pPr>
            <a:r>
              <a:rPr lang="sv-SE" sz="1200" b="0" i="0" noProof="0" dirty="0">
                <a:effectLst/>
                <a:latin typeface="+mn-lt"/>
              </a:rPr>
              <a:t>Del 1 i denna planeringsguide riktar sig till ledningen och hjälper er säkerställa </a:t>
            </a:r>
            <a:r>
              <a:rPr lang="sv-SE" sz="1200" b="0" i="0" kern="1200" dirty="0">
                <a:solidFill>
                  <a:schemeClr val="tx1"/>
                </a:solidFill>
                <a:effectLst/>
                <a:latin typeface="+mn-lt"/>
                <a:ea typeface="+mn-ea"/>
                <a:cs typeface="+mn-cs"/>
              </a:rPr>
              <a:t>centrala förberedelser som att:</a:t>
            </a:r>
          </a:p>
          <a:p>
            <a:pPr marL="685800" lvl="1" indent="-228600">
              <a:buFont typeface="+mj-lt"/>
              <a:buAutoNum type="arabicPeriod"/>
            </a:pPr>
            <a:r>
              <a:rPr lang="sv-SE" sz="1200" b="0" i="0" kern="1200" dirty="0">
                <a:solidFill>
                  <a:schemeClr val="tx1"/>
                </a:solidFill>
                <a:effectLst/>
                <a:latin typeface="+mn-lt"/>
                <a:ea typeface="+mn-ea"/>
                <a:cs typeface="+mn-cs"/>
              </a:rPr>
              <a:t>sätta samman ett MVP-team</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dirty="0">
                <a:solidFill>
                  <a:schemeClr val="tx1"/>
                </a:solidFill>
                <a:effectLst/>
                <a:latin typeface="+mn-lt"/>
                <a:ea typeface="+mn-ea"/>
                <a:cs typeface="+mn-cs"/>
              </a:rPr>
              <a:t>identifiera relevanta samverkanspartners</a:t>
            </a:r>
          </a:p>
          <a:p>
            <a:pPr marL="685800" lvl="1" indent="-228600">
              <a:buFont typeface="+mj-lt"/>
              <a:buAutoNum type="arabicPeriod"/>
            </a:pPr>
            <a:r>
              <a:rPr lang="sv-SE" sz="1200" b="0" i="0" kern="1200" dirty="0">
                <a:solidFill>
                  <a:schemeClr val="tx1"/>
                </a:solidFill>
                <a:effectLst/>
                <a:latin typeface="+mn-lt"/>
                <a:ea typeface="+mn-ea"/>
                <a:cs typeface="+mn-cs"/>
              </a:rPr>
              <a:t>informera vårdnadshavare</a:t>
            </a:r>
          </a:p>
          <a:p>
            <a:pPr marL="685800" lvl="1" indent="-228600">
              <a:buFont typeface="+mj-lt"/>
              <a:buAutoNum type="arabicPeriod"/>
            </a:pPr>
            <a:r>
              <a:rPr lang="sv-SE" sz="1200" b="0" i="0" kern="1200" dirty="0">
                <a:solidFill>
                  <a:schemeClr val="tx1"/>
                </a:solidFill>
                <a:effectLst/>
                <a:latin typeface="+mn-lt"/>
                <a:ea typeface="+mn-ea"/>
                <a:cs typeface="+mn-cs"/>
              </a:rPr>
              <a:t>planera schemaläggning </a:t>
            </a:r>
          </a:p>
          <a:p>
            <a:pPr marL="685800" lvl="1" indent="-228600">
              <a:buFont typeface="+mj-lt"/>
              <a:buAutoNum type="arabicPeriod"/>
            </a:pPr>
            <a:r>
              <a:rPr lang="sv-SE" sz="1200" b="0" i="0" kern="1200" dirty="0">
                <a:solidFill>
                  <a:schemeClr val="tx1"/>
                </a:solidFill>
                <a:effectLst/>
                <a:latin typeface="+mn-lt"/>
                <a:ea typeface="+mn-ea"/>
                <a:cs typeface="+mn-cs"/>
              </a:rPr>
              <a:t>avsätta tid för kommande utbildningsinsatser.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dirty="0">
                <a:solidFill>
                  <a:schemeClr val="tx1"/>
                </a:solidFill>
                <a:effectLst/>
                <a:latin typeface="+mn-lt"/>
                <a:ea typeface="+mn-ea"/>
                <a:cs typeface="+mn-cs"/>
              </a:rPr>
              <a:t>se över skolans rutiner för hantering av våld</a:t>
            </a:r>
          </a:p>
          <a:p>
            <a:pPr marL="228600" indent="-228600">
              <a:buFont typeface="+mj-lt"/>
              <a:buAutoNum type="arabicPeriod"/>
            </a:pPr>
            <a:endParaRPr lang="sv-SE" sz="1200" b="0" i="0" kern="1200" dirty="0">
              <a:solidFill>
                <a:schemeClr val="tx1"/>
              </a:solidFill>
              <a:effectLst/>
              <a:latin typeface="+mn-lt"/>
              <a:ea typeface="+mn-ea"/>
              <a:cs typeface="+mn-cs"/>
            </a:endParaRPr>
          </a:p>
          <a:p>
            <a:pPr marL="228600" indent="-228600">
              <a:buFont typeface="+mj-lt"/>
              <a:buAutoNum type="arabicPeriod"/>
            </a:pPr>
            <a:r>
              <a:rPr lang="sv-SE" sz="1200" b="0" noProof="0" dirty="0">
                <a:effectLst/>
                <a:latin typeface="+mn-lt"/>
              </a:rPr>
              <a:t>Vi kommer gå igenom Planeringsguiden mer ordentligt mot slutet av detta möte.</a:t>
            </a:r>
          </a:p>
          <a:p>
            <a:endParaRPr lang="sv-SE" b="0" dirty="0">
              <a:latin typeface="+mn-lt"/>
            </a:endParaRPr>
          </a:p>
        </p:txBody>
      </p:sp>
      <p:sp>
        <p:nvSpPr>
          <p:cNvPr id="4" name="Platshållare för bildnummer 3"/>
          <p:cNvSpPr>
            <a:spLocks noGrp="1"/>
          </p:cNvSpPr>
          <p:nvPr>
            <p:ph type="sldNum" sz="quarter" idx="5"/>
          </p:nvPr>
        </p:nvSpPr>
        <p:spPr/>
        <p:txBody>
          <a:bodyPr/>
          <a:lstStyle/>
          <a:p>
            <a:fld id="{B963AE1F-56DA-5141-8041-33060721ADEB}" type="slidenum">
              <a:rPr lang="sv-SE" smtClean="0"/>
              <a:t>31</a:t>
            </a:fld>
            <a:endParaRPr lang="sv-SE"/>
          </a:p>
        </p:txBody>
      </p:sp>
    </p:spTree>
    <p:extLst>
      <p:ext uri="{BB962C8B-B14F-4D97-AF65-F5344CB8AC3E}">
        <p14:creationId xmlns:p14="http://schemas.microsoft.com/office/powerpoint/2010/main" val="1907145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1" noProof="0" dirty="0">
                <a:effectLst/>
                <a:latin typeface="+mn-lt"/>
              </a:rPr>
              <a:t>Fas 2: Utbildning</a:t>
            </a:r>
          </a:p>
          <a:p>
            <a:pPr marL="0" indent="0">
              <a:buFont typeface="+mj-lt"/>
              <a:buNone/>
            </a:pPr>
            <a:endParaRPr lang="sv-SE" sz="1200" noProof="0" dirty="0">
              <a:effectLst/>
              <a:latin typeface="+mn-lt"/>
            </a:endParaRPr>
          </a:p>
          <a:p>
            <a:pPr marL="0" indent="0">
              <a:buFont typeface="+mj-lt"/>
              <a:buNone/>
            </a:pPr>
            <a:r>
              <a:rPr lang="sv-SE" sz="1200" b="1" noProof="0" dirty="0">
                <a:effectLst/>
                <a:latin typeface="+mn-lt"/>
              </a:rPr>
              <a:t>Teori- och ledarutbildning</a:t>
            </a:r>
          </a:p>
          <a:p>
            <a:pPr marL="228600" indent="-228600">
              <a:buFont typeface="+mj-lt"/>
              <a:buAutoNum type="arabicPeriod"/>
            </a:pPr>
            <a:r>
              <a:rPr lang="sv-SE" sz="1200" noProof="0" dirty="0">
                <a:effectLst/>
                <a:latin typeface="+mn-lt"/>
              </a:rPr>
              <a:t>Gå igenom upplägget för teoriutbildningen och ledarutbildningen.</a:t>
            </a:r>
          </a:p>
          <a:p>
            <a:pPr marL="0" indent="0">
              <a:buFont typeface="+mj-lt"/>
              <a:buNone/>
            </a:pPr>
            <a:endParaRPr lang="sv-SE" sz="1200" noProof="0" dirty="0">
              <a:effectLst/>
              <a:latin typeface="+mn-lt"/>
            </a:endParaRPr>
          </a:p>
          <a:p>
            <a:pPr marL="0" indent="0">
              <a:buFont typeface="+mj-lt"/>
              <a:buNone/>
            </a:pPr>
            <a:r>
              <a:rPr lang="sv-SE" sz="1200" u="sng" noProof="0" dirty="0">
                <a:effectLst/>
                <a:latin typeface="+mn-lt"/>
              </a:rPr>
              <a:t>Viktigt:</a:t>
            </a:r>
          </a:p>
          <a:p>
            <a:pPr marL="228600" indent="-228600">
              <a:buFont typeface="+mj-lt"/>
              <a:buAutoNum type="arabicPeriod"/>
            </a:pPr>
            <a:r>
              <a:rPr lang="sv-SE" dirty="0">
                <a:latin typeface="+mn-lt"/>
              </a:rPr>
              <a:t>Utbildningsinsatser riktar </a:t>
            </a:r>
            <a:r>
              <a:rPr lang="sv-SE" b="0" dirty="0">
                <a:latin typeface="+mn-lt"/>
              </a:rPr>
              <a:t>sig både till er i ledningen och den personal som kommer att hålla i lektionspassen ute i klasserna.</a:t>
            </a:r>
          </a:p>
          <a:p>
            <a:pPr marL="228600" indent="-228600">
              <a:buFont typeface="+mj-lt"/>
              <a:buAutoNum type="arabicPeriod"/>
            </a:pPr>
            <a:r>
              <a:rPr lang="sv-SE" b="0" dirty="0">
                <a:latin typeface="+mn-lt"/>
              </a:rPr>
              <a:t>En viktig anledning till att ni går utbildningen tillsammans är för att:</a:t>
            </a:r>
          </a:p>
          <a:p>
            <a:pPr marL="685800" lvl="1" indent="-228600">
              <a:buFont typeface="Arial" panose="020B0604020202020204" pitchFamily="34" charset="0"/>
              <a:buChar char="•"/>
            </a:pPr>
            <a:r>
              <a:rPr lang="sv-SE" b="0" dirty="0">
                <a:latin typeface="+mn-lt"/>
              </a:rPr>
              <a:t>ni ska få samma grundförståelse – för programmets innehåll och hur det är uppbyggt</a:t>
            </a:r>
          </a:p>
          <a:p>
            <a:pPr marL="685800" lvl="1" indent="-228600">
              <a:buFont typeface="Arial" panose="020B0604020202020204" pitchFamily="34" charset="0"/>
              <a:buChar char="•"/>
            </a:pPr>
            <a:r>
              <a:rPr lang="sv-SE" b="0" dirty="0">
                <a:latin typeface="+mn-lt"/>
              </a:rPr>
              <a:t>men också vilka organisatoriska förutsättningar som behövs för att arbetet ska fungera långsiktigt.</a:t>
            </a:r>
          </a:p>
          <a:p>
            <a:pPr marL="228600" indent="-228600">
              <a:buFont typeface="+mj-lt"/>
              <a:buAutoNum type="arabicPeriod"/>
            </a:pPr>
            <a:r>
              <a:rPr lang="sv-SE" b="0" dirty="0">
                <a:latin typeface="+mn-lt"/>
              </a:rPr>
              <a:t>När alla har en gemensam bild av vad programmet innebär och vad som krävs, blir det mycket lättare att driva arbetet framåt på ett samordnat och hållbart sätt.</a:t>
            </a:r>
            <a:endParaRPr lang="sv-SE" sz="1200" noProof="0" dirty="0">
              <a:effectLst/>
              <a:latin typeface="+mn-lt"/>
            </a:endParaRPr>
          </a:p>
          <a:p>
            <a:pPr marL="0" indent="0">
              <a:buFont typeface="Arial" panose="020B0604020202020204" pitchFamily="34" charset="0"/>
              <a:buNone/>
            </a:pPr>
            <a:endParaRPr lang="sv-SE" sz="1200" b="0" noProof="0" dirty="0">
              <a:effectLst/>
              <a:latin typeface="+mn-lt"/>
            </a:endParaRPr>
          </a:p>
          <a:p>
            <a:pPr marL="0" indent="0">
              <a:buFont typeface="Arial" panose="020B0604020202020204" pitchFamily="34" charset="0"/>
              <a:buNone/>
            </a:pPr>
            <a:r>
              <a:rPr lang="sv-SE" sz="1200" b="1" noProof="0" dirty="0">
                <a:effectLst/>
                <a:latin typeface="+mn-lt"/>
              </a:rPr>
              <a:t>Planering – del 2</a:t>
            </a:r>
          </a:p>
          <a:p>
            <a:pPr marL="228600" indent="-228600">
              <a:buFont typeface="+mj-lt"/>
              <a:buAutoNum type="arabicPeriod"/>
            </a:pPr>
            <a:r>
              <a:rPr lang="sv-SE" sz="1200" i="0" kern="1200" dirty="0">
                <a:solidFill>
                  <a:schemeClr val="tx1"/>
                </a:solidFill>
                <a:effectLst/>
                <a:latin typeface="+mn-lt"/>
                <a:ea typeface="+mn-ea"/>
                <a:cs typeface="+mn-cs"/>
              </a:rPr>
              <a:t>Efter utbildningsinsatserna behöver ni gemensamt planera de fortsatta stegen i genomförandet. </a:t>
            </a:r>
          </a:p>
          <a:p>
            <a:pPr marL="228600" indent="-228600">
              <a:buFont typeface="+mj-lt"/>
              <a:buAutoNum type="arabicPeriod"/>
            </a:pPr>
            <a:r>
              <a:rPr lang="sv-SE" sz="1200" i="0" kern="1200" dirty="0">
                <a:solidFill>
                  <a:schemeClr val="tx1"/>
                </a:solidFill>
                <a:effectLst/>
                <a:latin typeface="+mn-lt"/>
                <a:ea typeface="+mn-ea"/>
                <a:cs typeface="+mn-cs"/>
              </a:rPr>
              <a:t>Som stöd finns ytterligare delar i planeringsguiden som tydliggör vad som behöver vara på plats inför start.</a:t>
            </a:r>
          </a:p>
          <a:p>
            <a:pPr marL="228600" indent="-228600">
              <a:buFont typeface="+mj-lt"/>
              <a:buAutoNum type="arabicPeriod"/>
            </a:pPr>
            <a:endParaRPr lang="sv-SE" sz="1200" i="0" kern="1200" dirty="0">
              <a:solidFill>
                <a:schemeClr val="tx1"/>
              </a:solidFill>
              <a:effectLst/>
              <a:latin typeface="+mn-lt"/>
              <a:ea typeface="+mn-ea"/>
              <a:cs typeface="+mn-cs"/>
            </a:endParaRPr>
          </a:p>
          <a:p>
            <a:pPr marL="228600" indent="-228600">
              <a:buFont typeface="+mj-lt"/>
              <a:buAutoNum type="arabicPeriod"/>
            </a:pPr>
            <a:endParaRPr lang="sv-SE" sz="1200" i="0" kern="1200" dirty="0">
              <a:solidFill>
                <a:schemeClr val="tx1"/>
              </a:solidFill>
              <a:effectLst/>
              <a:latin typeface="+mn-lt"/>
              <a:ea typeface="+mn-ea"/>
              <a:cs typeface="+mn-cs"/>
            </a:endParaRPr>
          </a:p>
          <a:p>
            <a:endParaRPr lang="sv-SE" dirty="0">
              <a:latin typeface="+mn-lt"/>
            </a:endParaRPr>
          </a:p>
          <a:p>
            <a:endParaRPr lang="sv-SE" dirty="0">
              <a:latin typeface="+mn-lt"/>
            </a:endParaRPr>
          </a:p>
        </p:txBody>
      </p:sp>
      <p:sp>
        <p:nvSpPr>
          <p:cNvPr id="4" name="Platshållare för bildnummer 3"/>
          <p:cNvSpPr>
            <a:spLocks noGrp="1"/>
          </p:cNvSpPr>
          <p:nvPr>
            <p:ph type="sldNum" sz="quarter" idx="5"/>
          </p:nvPr>
        </p:nvSpPr>
        <p:spPr/>
        <p:txBody>
          <a:bodyPr/>
          <a:lstStyle/>
          <a:p>
            <a:fld id="{B963AE1F-56DA-5141-8041-33060721ADEB}" type="slidenum">
              <a:rPr lang="sv-SE" smtClean="0"/>
              <a:t>32</a:t>
            </a:fld>
            <a:endParaRPr lang="sv-SE"/>
          </a:p>
        </p:txBody>
      </p:sp>
    </p:spTree>
    <p:extLst>
      <p:ext uri="{BB962C8B-B14F-4D97-AF65-F5344CB8AC3E}">
        <p14:creationId xmlns:p14="http://schemas.microsoft.com/office/powerpoint/2010/main" val="1562215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noProof="0" dirty="0">
                <a:effectLst/>
                <a:latin typeface="+mn-lt"/>
              </a:rPr>
              <a:t>Fas 3: Genomförande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noProof="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noProof="0" dirty="0">
                <a:effectLst/>
                <a:latin typeface="+mn-lt"/>
              </a:rPr>
              <a:t>Introduktion för all personal</a:t>
            </a:r>
          </a:p>
          <a:p>
            <a:pPr marL="228600" indent="-228600">
              <a:buFont typeface="+mj-lt"/>
              <a:buAutoNum type="arabicPeriod"/>
            </a:pPr>
            <a:r>
              <a:rPr lang="sv-SE" sz="1200" b="0" i="0" kern="1200" dirty="0">
                <a:solidFill>
                  <a:schemeClr val="tx1"/>
                </a:solidFill>
                <a:effectLst/>
                <a:latin typeface="+mn-lt"/>
                <a:ea typeface="+mn-ea"/>
                <a:cs typeface="+mn-cs"/>
              </a:rPr>
              <a:t>Det första steget i genomförandet är att ledning </a:t>
            </a:r>
            <a:r>
              <a:rPr lang="sv-SE" sz="1200" b="0" i="0" kern="1200">
                <a:solidFill>
                  <a:schemeClr val="tx1"/>
                </a:solidFill>
                <a:effectLst/>
                <a:latin typeface="+mn-lt"/>
                <a:ea typeface="+mn-ea"/>
                <a:cs typeface="+mn-cs"/>
              </a:rPr>
              <a:t>(ni) och </a:t>
            </a:r>
            <a:r>
              <a:rPr lang="sv-SE" sz="1200" b="0" i="0" kern="1200" dirty="0">
                <a:solidFill>
                  <a:schemeClr val="tx1"/>
                </a:solidFill>
                <a:effectLst/>
                <a:latin typeface="+mn-lt"/>
                <a:ea typeface="+mn-ea"/>
                <a:cs typeface="+mn-cs"/>
              </a:rPr>
              <a:t>MVP-team tillsammans håller en introduktion i MVP för all personal. </a:t>
            </a:r>
          </a:p>
          <a:p>
            <a:pPr marL="228600" indent="-228600">
              <a:buFont typeface="+mj-lt"/>
              <a:buAutoNum type="arabicPeriod"/>
            </a:pPr>
            <a:r>
              <a:rPr lang="sv-SE" sz="1200" b="0" i="0" kern="1200" dirty="0">
                <a:solidFill>
                  <a:schemeClr val="tx1"/>
                </a:solidFill>
                <a:effectLst/>
                <a:latin typeface="+mn-lt"/>
                <a:ea typeface="+mn-ea"/>
                <a:cs typeface="+mn-cs"/>
              </a:rPr>
              <a:t>Syftet med introduktionen är att ge en grundläggande förståelse för MVP:s utgångspunkter och </a:t>
            </a:r>
            <a:r>
              <a:rPr lang="sv-SE" sz="1200" b="0" i="1" kern="1200" dirty="0">
                <a:solidFill>
                  <a:schemeClr val="tx1"/>
                </a:solidFill>
                <a:effectLst/>
                <a:latin typeface="+mn-lt"/>
                <a:ea typeface="+mn-ea"/>
                <a:cs typeface="+mn-cs"/>
              </a:rPr>
              <a:t>varför</a:t>
            </a:r>
            <a:r>
              <a:rPr lang="sv-SE" sz="1200" b="0" i="0" kern="1200" dirty="0">
                <a:solidFill>
                  <a:schemeClr val="tx1"/>
                </a:solidFill>
                <a:effectLst/>
                <a:latin typeface="+mn-lt"/>
                <a:ea typeface="+mn-ea"/>
                <a:cs typeface="+mn-cs"/>
              </a:rPr>
              <a:t> skolan ska arbeta med programmet. </a:t>
            </a:r>
          </a:p>
          <a:p>
            <a:pPr marL="228600" indent="-228600">
              <a:buFont typeface="+mj-lt"/>
              <a:buAutoNum type="arabicPeriod"/>
            </a:pPr>
            <a:r>
              <a:rPr lang="sv-SE" sz="1200" b="0" i="0" kern="1200" dirty="0">
                <a:solidFill>
                  <a:schemeClr val="tx1"/>
                </a:solidFill>
                <a:effectLst/>
                <a:latin typeface="+mn-lt"/>
                <a:ea typeface="+mn-ea"/>
                <a:cs typeface="+mn-cs"/>
              </a:rPr>
              <a:t>Introduktionen genomförs med hjälp av en färdig presentation som ingår i metodmaterialet. </a:t>
            </a:r>
          </a:p>
          <a:p>
            <a:pPr marL="228600" indent="-228600">
              <a:buFont typeface="+mj-lt"/>
              <a:buAutoNum type="arabicPeriod"/>
            </a:pPr>
            <a:r>
              <a:rPr lang="sv-SE" sz="1200" b="0" i="0" kern="1200" dirty="0">
                <a:solidFill>
                  <a:schemeClr val="tx1"/>
                </a:solidFill>
                <a:effectLst/>
                <a:latin typeface="+mn-lt"/>
                <a:ea typeface="+mn-ea"/>
                <a:cs typeface="+mn-cs"/>
              </a:rPr>
              <a:t>MVP-teamet och ledningen ger då en överblick över vad som hittills gjorts och vilka steg som väntar framåt.</a:t>
            </a:r>
            <a:endParaRPr lang="sv-SE" sz="1200" kern="1200" dirty="0">
              <a:solidFill>
                <a:schemeClr val="tx1"/>
              </a:solidFill>
              <a:effectLst/>
              <a:latin typeface="+mn-lt"/>
              <a:ea typeface="+mn-ea"/>
              <a:cs typeface="+mn-cs"/>
            </a:endParaRPr>
          </a:p>
          <a:p>
            <a:endParaRPr lang="sv-SE" dirty="0"/>
          </a:p>
          <a:p>
            <a:r>
              <a:rPr lang="sv-SE" sz="1200" b="1" i="0" kern="1200" dirty="0">
                <a:solidFill>
                  <a:schemeClr val="tx1"/>
                </a:solidFill>
                <a:effectLst/>
                <a:latin typeface="+mn-lt"/>
                <a:ea typeface="+mn-ea"/>
                <a:cs typeface="+mn-cs"/>
              </a:rPr>
              <a:t>Trygg bas-kartläggning </a:t>
            </a:r>
            <a:endParaRPr lang="sv-SE" b="1" dirty="0"/>
          </a:p>
          <a:p>
            <a:pPr marL="228600" indent="-228600">
              <a:buFont typeface="+mj-lt"/>
              <a:buAutoNum type="arabicPeriod"/>
            </a:pPr>
            <a:r>
              <a:rPr lang="sv-SE" sz="1200" b="0" i="0" kern="1200" dirty="0">
                <a:solidFill>
                  <a:schemeClr val="tx1"/>
                </a:solidFill>
                <a:effectLst/>
                <a:latin typeface="+mn-lt"/>
                <a:ea typeface="+mn-ea"/>
                <a:cs typeface="+mn-cs"/>
              </a:rPr>
              <a:t>Nästa steg är att genomföra en Trygg bas-kartläggning med eleverna. </a:t>
            </a:r>
          </a:p>
          <a:p>
            <a:pPr marL="228600" indent="-228600">
              <a:buFont typeface="+mj-lt"/>
              <a:buAutoNum type="arabicPeriod"/>
            </a:pPr>
            <a:r>
              <a:rPr lang="sv-SE" sz="1200" b="0" i="0" kern="1200" dirty="0">
                <a:solidFill>
                  <a:schemeClr val="tx1"/>
                </a:solidFill>
                <a:effectLst/>
                <a:latin typeface="+mn-lt"/>
                <a:ea typeface="+mn-ea"/>
                <a:cs typeface="+mn-cs"/>
              </a:rPr>
              <a:t>Syftet är att säkerställa att varje elev har en trygg vuxen på skolan att vända sig till vid behov. </a:t>
            </a:r>
          </a:p>
          <a:p>
            <a:pPr marL="228600" indent="-228600">
              <a:buFont typeface="+mj-lt"/>
              <a:buAutoNum type="arabicPeriod"/>
            </a:pPr>
            <a:r>
              <a:rPr lang="sv-SE" sz="1200" b="0" i="0" kern="1200" dirty="0">
                <a:solidFill>
                  <a:schemeClr val="tx1"/>
                </a:solidFill>
                <a:effectLst/>
                <a:latin typeface="+mn-lt"/>
                <a:ea typeface="+mn-ea"/>
                <a:cs typeface="+mn-cs"/>
              </a:rPr>
              <a:t>Kartläggningen är viktig för att tidigt upptäcka otrygghet, bygga tillit och relation, samt förbereda för samtal om våld.</a:t>
            </a:r>
          </a:p>
          <a:p>
            <a:pPr marL="228600" indent="-228600">
              <a:buFont typeface="+mj-lt"/>
              <a:buAutoNum type="arabicPeriod"/>
            </a:pPr>
            <a:r>
              <a:rPr lang="sv-SE" sz="1200" b="0" i="0" kern="1200" dirty="0">
                <a:solidFill>
                  <a:schemeClr val="tx1"/>
                </a:solidFill>
                <a:effectLst/>
                <a:latin typeface="+mn-lt"/>
                <a:ea typeface="+mn-ea"/>
                <a:cs typeface="+mn-cs"/>
              </a:rPr>
              <a:t>MÄN:s rekommendation att skolans elevhälsa ansvarar för kartläggningen (vi kommer prata mer om denna insats under kommande ledarutbildning).</a:t>
            </a:r>
          </a:p>
          <a:p>
            <a:pPr marL="228600" indent="-228600">
              <a:buFont typeface="+mj-lt"/>
              <a:buAutoNum type="arabicPeriod"/>
            </a:pPr>
            <a:endParaRPr lang="sv-SE" sz="1200" b="0" i="0" kern="1200" dirty="0">
              <a:solidFill>
                <a:schemeClr val="tx1"/>
              </a:solidFill>
              <a:effectLst/>
              <a:latin typeface="+mn-lt"/>
              <a:ea typeface="+mn-ea"/>
              <a:cs typeface="+mn-cs"/>
            </a:endParaRPr>
          </a:p>
          <a:p>
            <a:pPr marL="0" indent="0">
              <a:buFont typeface="+mj-lt"/>
              <a:buNone/>
            </a:pPr>
            <a:r>
              <a:rPr lang="sv-SE" sz="1200" b="1" i="0" kern="1200" dirty="0">
                <a:solidFill>
                  <a:schemeClr val="tx1"/>
                </a:solidFill>
                <a:effectLst/>
                <a:latin typeface="+mn-lt"/>
                <a:ea typeface="+mn-ea"/>
                <a:cs typeface="+mn-cs"/>
              </a:rPr>
              <a:t>Lektionspass med elever</a:t>
            </a:r>
            <a:endParaRPr lang="sv-SE" sz="1200" b="1" kern="1200" dirty="0">
              <a:solidFill>
                <a:schemeClr val="tx1"/>
              </a:solidFill>
              <a:effectLst/>
              <a:latin typeface="+mn-lt"/>
              <a:ea typeface="+mn-ea"/>
              <a:cs typeface="+mn-cs"/>
            </a:endParaRPr>
          </a:p>
          <a:p>
            <a:pPr marL="228600" indent="-228600">
              <a:buFont typeface="+mj-lt"/>
              <a:buAutoNum type="arabicPeriod"/>
            </a:pPr>
            <a:r>
              <a:rPr lang="sv-SE" sz="1200" b="0" i="0" kern="1200" dirty="0">
                <a:solidFill>
                  <a:schemeClr val="tx1"/>
                </a:solidFill>
                <a:effectLst/>
                <a:latin typeface="+mn-lt"/>
                <a:ea typeface="+mn-ea"/>
                <a:cs typeface="+mn-cs"/>
              </a:rPr>
              <a:t>Därefter är det dags att påbörja lektionspassen med eleverna.</a:t>
            </a:r>
          </a:p>
          <a:p>
            <a:pPr marL="228600" indent="-228600">
              <a:buFont typeface="+mj-lt"/>
              <a:buAutoNum type="arabicPeriod"/>
            </a:pPr>
            <a:r>
              <a:rPr lang="sv-SE" sz="1200" b="0" i="0" kern="1200" dirty="0">
                <a:solidFill>
                  <a:schemeClr val="tx1"/>
                </a:solidFill>
                <a:effectLst/>
                <a:latin typeface="+mn-lt"/>
                <a:ea typeface="+mn-ea"/>
                <a:cs typeface="+mn-cs"/>
              </a:rPr>
              <a:t>Passen består av färdiga lektionsmoduler – varav sex pass är obligatoriska (MVP:s grundpass) och ska genomföras först. </a:t>
            </a:r>
          </a:p>
          <a:p>
            <a:pPr marL="228600" indent="-228600">
              <a:buFont typeface="+mj-lt"/>
              <a:buAutoNum type="arabicPeriod"/>
            </a:pPr>
            <a:r>
              <a:rPr lang="sv-SE" sz="1200" b="0" i="0" kern="1200" dirty="0">
                <a:solidFill>
                  <a:schemeClr val="tx1"/>
                </a:solidFill>
                <a:effectLst/>
                <a:latin typeface="+mn-lt"/>
                <a:ea typeface="+mn-ea"/>
                <a:cs typeface="+mn-cs"/>
              </a:rPr>
              <a:t>Sen väljer MVP-teamet vilka valbara pass ni jobbar med, utifrån de teman som känns mest relevanta för elevgruppen. </a:t>
            </a:r>
          </a:p>
          <a:p>
            <a:pPr marL="228600" indent="-228600">
              <a:buFont typeface="+mj-lt"/>
              <a:buAutoNum type="arabicPeriod"/>
            </a:pPr>
            <a:r>
              <a:rPr lang="sv-SE" sz="1200" b="0" i="0" kern="1200" dirty="0">
                <a:solidFill>
                  <a:schemeClr val="tx1"/>
                </a:solidFill>
                <a:effectLst/>
                <a:latin typeface="+mn-lt"/>
                <a:ea typeface="+mn-ea"/>
                <a:cs typeface="+mn-cs"/>
              </a:rPr>
              <a:t>Minst 10 lektionspass ska genomföras med samma elevgrupp under ett läsår.</a:t>
            </a:r>
          </a:p>
          <a:p>
            <a:pPr marL="228600" indent="-228600">
              <a:buFont typeface="+mj-lt"/>
              <a:buAutoNum type="arabicPeriod"/>
            </a:pPr>
            <a:r>
              <a:rPr lang="sv-SE" sz="1200" b="0" i="0" kern="1200" dirty="0">
                <a:solidFill>
                  <a:schemeClr val="tx1"/>
                </a:solidFill>
                <a:effectLst/>
                <a:latin typeface="+mn-lt"/>
                <a:ea typeface="+mn-ea"/>
                <a:cs typeface="+mn-cs"/>
              </a:rPr>
              <a:t>Erfarenheter från tidigare skolor visar att det är värdefullt att sprida MVP-arbetet över flera årskurser, istället för att fokusera intensivt på en (hur ni kan lägga upp lektionsserien och skapa </a:t>
            </a:r>
            <a:r>
              <a:rPr lang="sv-SE" sz="1200" b="0" i="0" kern="1200" dirty="0" err="1">
                <a:solidFill>
                  <a:schemeClr val="tx1"/>
                </a:solidFill>
                <a:effectLst/>
                <a:latin typeface="+mn-lt"/>
                <a:ea typeface="+mn-ea"/>
                <a:cs typeface="+mn-cs"/>
              </a:rPr>
              <a:t>årshjul</a:t>
            </a:r>
            <a:r>
              <a:rPr lang="sv-SE" sz="1200" b="0" i="0" kern="1200" dirty="0">
                <a:solidFill>
                  <a:schemeClr val="tx1"/>
                </a:solidFill>
                <a:effectLst/>
                <a:latin typeface="+mn-lt"/>
                <a:ea typeface="+mn-ea"/>
                <a:cs typeface="+mn-cs"/>
              </a:rPr>
              <a:t> kommer vi prata mer om under ledarutbildningen).</a:t>
            </a:r>
          </a:p>
          <a:p>
            <a:pPr marL="228600" indent="-228600">
              <a:buFont typeface="+mj-lt"/>
              <a:buAutoNum type="arabicPeriod"/>
            </a:pP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i="0" kern="1200" dirty="0">
                <a:solidFill>
                  <a:schemeClr val="tx1"/>
                </a:solidFill>
                <a:effectLst/>
                <a:latin typeface="+mn-lt"/>
                <a:ea typeface="+mn-ea"/>
                <a:cs typeface="+mn-cs"/>
              </a:rPr>
              <a:t>Kollegial handledning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Medan arbetet med lektionspassen drar igång behöver MVP-teamet avsatt tid för kollegial handledning.</a:t>
            </a:r>
          </a:p>
          <a:p>
            <a:pPr marL="228600" indent="-228600">
              <a:buFont typeface="+mj-lt"/>
              <a:buAutoNum type="arabicPeriod"/>
            </a:pPr>
            <a:r>
              <a:rPr lang="sv-SE" sz="1200" b="0" i="0" kern="1200" dirty="0">
                <a:solidFill>
                  <a:schemeClr val="tx1"/>
                </a:solidFill>
                <a:effectLst/>
                <a:latin typeface="+mn-lt"/>
                <a:ea typeface="+mn-ea"/>
                <a:cs typeface="+mn-cs"/>
              </a:rPr>
              <a:t>Gemensam tid för reflektion och uppföljning är viktigt för att hitta lösningar på eventuella utmaningar i genomförandet och för att arbetet med eleverna ska kvalitetssäkras. </a:t>
            </a:r>
          </a:p>
          <a:p>
            <a:pPr marL="228600" indent="-228600">
              <a:buFont typeface="+mj-lt"/>
              <a:buAutoNum type="arabicPeriod"/>
            </a:pPr>
            <a:r>
              <a:rPr lang="sv-SE" sz="1200" b="0" i="0" kern="1200" dirty="0">
                <a:solidFill>
                  <a:schemeClr val="tx1"/>
                </a:solidFill>
                <a:effectLst/>
                <a:latin typeface="+mn-lt"/>
                <a:ea typeface="+mn-ea"/>
                <a:cs typeface="+mn-cs"/>
              </a:rPr>
              <a:t>MÄN rekommenderar minst 1–2 handledningstillfällen per termin.</a:t>
            </a:r>
          </a:p>
          <a:p>
            <a:pPr marL="228600" indent="-228600">
              <a:buFont typeface="+mj-lt"/>
              <a:buAutoNum type="arabicPeriod"/>
            </a:pPr>
            <a:r>
              <a:rPr lang="sv-SE" sz="1200" b="0" i="0" kern="1200" dirty="0">
                <a:solidFill>
                  <a:schemeClr val="tx1"/>
                </a:solidFill>
                <a:effectLst/>
                <a:latin typeface="+mn-lt"/>
                <a:ea typeface="+mn-ea"/>
                <a:cs typeface="+mn-cs"/>
              </a:rPr>
              <a:t>Som stöd för kollegial handledning kan personalen använda sig av MVP:s handledningsguide, som möjliggör en struktur för dessa samtal.</a:t>
            </a:r>
          </a:p>
          <a:p>
            <a:pPr marL="228600" indent="-228600">
              <a:buFont typeface="+mj-lt"/>
              <a:buAutoNum type="arabicPeriod"/>
            </a:pPr>
            <a:endParaRPr lang="sv-SE" sz="1200" b="0" i="0" kern="1200" dirty="0">
              <a:solidFill>
                <a:schemeClr val="tx1"/>
              </a:solidFill>
              <a:effectLst/>
              <a:latin typeface="+mn-lt"/>
              <a:ea typeface="+mn-ea"/>
              <a:cs typeface="+mn-cs"/>
            </a:endParaRPr>
          </a:p>
          <a:p>
            <a:pPr marL="0" indent="0">
              <a:buFont typeface="+mj-lt"/>
              <a:buNone/>
            </a:pPr>
            <a:r>
              <a:rPr lang="sv-SE" b="1" i="0" dirty="0">
                <a:effectLst/>
              </a:rPr>
              <a:t>Uppföljning med MVP-team och ledning</a:t>
            </a:r>
          </a:p>
          <a:p>
            <a:pPr marL="228600" indent="-228600">
              <a:buFont typeface="+mj-lt"/>
              <a:buAutoNum type="arabicPeriod"/>
            </a:pPr>
            <a:r>
              <a:rPr lang="sv-SE" sz="1200" b="0" i="0" kern="1200" dirty="0">
                <a:solidFill>
                  <a:schemeClr val="tx1"/>
                </a:solidFill>
                <a:effectLst/>
                <a:latin typeface="+mn-lt"/>
                <a:ea typeface="+mn-ea"/>
                <a:cs typeface="+mn-cs"/>
              </a:rPr>
              <a:t>När ni har arbetat med lektionspassen i ungefär ett läsår är det dags för en uppföljningsträff med oss (MÄN/lokala processledare).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dirty="0">
                <a:solidFill>
                  <a:schemeClr val="tx1"/>
                </a:solidFill>
                <a:effectLst/>
                <a:latin typeface="+mn-lt"/>
                <a:ea typeface="+mn-ea"/>
                <a:cs typeface="+mn-cs"/>
              </a:rPr>
              <a:t>Uppföljningsträffen sker digitalt där vi påbörjar en gemensam processutvärdering av arbetet så långt. </a:t>
            </a:r>
          </a:p>
          <a:p>
            <a:pPr marL="228600" indent="-228600">
              <a:buFont typeface="+mj-lt"/>
              <a:buAutoNum type="arabicPeriod"/>
            </a:pPr>
            <a:endParaRPr lang="sv-SE" sz="1200" b="1" i="0" kern="1200" dirty="0">
              <a:solidFill>
                <a:schemeClr val="tx1"/>
              </a:solidFill>
              <a:effectLst/>
              <a:latin typeface="+mn-lt"/>
              <a:ea typeface="+mn-ea"/>
              <a:cs typeface="+mn-cs"/>
            </a:endParaRPr>
          </a:p>
          <a:p>
            <a:pPr marL="228600" indent="-228600">
              <a:buFont typeface="+mj-lt"/>
              <a:buAutoNum type="arabicPeriod"/>
            </a:pPr>
            <a:endParaRPr lang="sv-SE" sz="1200" kern="1200" dirty="0">
              <a:solidFill>
                <a:schemeClr val="tx1"/>
              </a:solidFill>
              <a:effectLst/>
              <a:latin typeface="+mn-lt"/>
              <a:ea typeface="+mn-ea"/>
              <a:cs typeface="+mn-cs"/>
            </a:endParaRP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33</a:t>
            </a:fld>
            <a:endParaRPr lang="sv-SE"/>
          </a:p>
        </p:txBody>
      </p:sp>
    </p:spTree>
    <p:extLst>
      <p:ext uri="{BB962C8B-B14F-4D97-AF65-F5344CB8AC3E}">
        <p14:creationId xmlns:p14="http://schemas.microsoft.com/office/powerpoint/2010/main" val="3021233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noProof="0" dirty="0">
                <a:effectLst/>
                <a:latin typeface="+mn-lt"/>
              </a:rPr>
              <a:t>Fas 4: Vidmakthåll och utveckla</a:t>
            </a:r>
          </a:p>
          <a:p>
            <a:endParaRPr lang="sv-SE" dirty="0"/>
          </a:p>
          <a:p>
            <a:r>
              <a:rPr lang="sv-SE" b="1" dirty="0"/>
              <a:t>Avsätt tid för utvärdering</a:t>
            </a:r>
          </a:p>
          <a:p>
            <a:pPr marL="228600" indent="-228600">
              <a:buFont typeface="+mj-lt"/>
              <a:buAutoNum type="arabicPeriod"/>
            </a:pPr>
            <a:r>
              <a:rPr lang="sv-SE" b="0" i="0" dirty="0">
                <a:effectLst/>
              </a:rPr>
              <a:t>Eftersom MVP-programmet bygger på systematik och långsiktighet är det viktigt att arbetet följs upp och utvärderas. </a:t>
            </a:r>
          </a:p>
          <a:p>
            <a:pPr marL="228600" indent="-228600">
              <a:buFont typeface="+mj-lt"/>
              <a:buAutoNum type="arabicPeriod"/>
            </a:pPr>
            <a:r>
              <a:rPr lang="sv-SE" b="0" i="0" dirty="0">
                <a:effectLst/>
              </a:rPr>
              <a:t>Vi rekommenderar att ni gör en utvärdering av arbetet varje läsår för att få en övergripande bild av vad som fungerar bra och vad som behöver utvecklas. </a:t>
            </a:r>
          </a:p>
          <a:p>
            <a:pPr marL="228600" indent="-228600">
              <a:buFont typeface="+mj-lt"/>
              <a:buAutoNum type="arabicPeriod"/>
            </a:pPr>
            <a:r>
              <a:rPr lang="sv-SE" b="0" i="0" dirty="0">
                <a:effectLst/>
              </a:rPr>
              <a:t>Den processutvärdering vi påbörjar under vår uppföljningsträff kan va ett startskott på det.</a:t>
            </a:r>
          </a:p>
          <a:p>
            <a:endParaRPr lang="sv-SE" b="0" i="0" dirty="0">
              <a:effectLst/>
            </a:endParaRPr>
          </a:p>
          <a:p>
            <a:r>
              <a:rPr lang="sv-SE" b="1" i="0" dirty="0">
                <a:effectLst/>
              </a:rPr>
              <a:t>Digital enkät för effektmätning</a:t>
            </a:r>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för högstadiet och gymnasiet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endParaRPr lang="sv-SE" sz="1200" i="1"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(Samtidigt är det viktigt att komma ihåg att en enkät aldrig ger hela bilden. Se därför effektmätningen som ett komplement till era kvalitativa observationer - det ni ser, hör och upplever på skolan.)</a:t>
            </a:r>
          </a:p>
          <a:p>
            <a:endParaRPr lang="sv-SE" sz="1200" b="0" i="1"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Utveckla arbetet vidare</a:t>
            </a:r>
          </a:p>
          <a:p>
            <a:pPr marL="228600" indent="-228600">
              <a:buFont typeface="+mj-lt"/>
              <a:buAutoNum type="arabicPeriod"/>
            </a:pPr>
            <a:r>
              <a:rPr lang="sv-SE" b="0" i="0" dirty="0">
                <a:effectLst/>
              </a:rPr>
              <a:t>När ni arbetar aktivt med eleverna är det värdefullt att planera för hur arbetet kan utvecklas och hållas motiverande på lång sikt.</a:t>
            </a:r>
          </a:p>
          <a:p>
            <a:pPr marL="228600" indent="-228600">
              <a:buFont typeface="+mj-lt"/>
              <a:buAutoNum type="arabicPeriod"/>
            </a:pPr>
            <a:r>
              <a:rPr lang="sv-SE" b="0" i="0" dirty="0">
                <a:effectLst/>
              </a:rPr>
              <a:t>Här finns olika möjliga utvecklingsspår som vi kommer prata mer om under Uppföljningsträffen.</a:t>
            </a:r>
          </a:p>
        </p:txBody>
      </p:sp>
      <p:sp>
        <p:nvSpPr>
          <p:cNvPr id="4" name="Platshållare för bildnummer 3"/>
          <p:cNvSpPr>
            <a:spLocks noGrp="1"/>
          </p:cNvSpPr>
          <p:nvPr>
            <p:ph type="sldNum" sz="quarter" idx="5"/>
          </p:nvPr>
        </p:nvSpPr>
        <p:spPr/>
        <p:txBody>
          <a:bodyPr/>
          <a:lstStyle/>
          <a:p>
            <a:fld id="{B963AE1F-56DA-5141-8041-33060721ADEB}" type="slidenum">
              <a:rPr lang="sv-SE" smtClean="0"/>
              <a:t>34</a:t>
            </a:fld>
            <a:endParaRPr lang="sv-SE"/>
          </a:p>
        </p:txBody>
      </p:sp>
    </p:spTree>
    <p:extLst>
      <p:ext uri="{BB962C8B-B14F-4D97-AF65-F5344CB8AC3E}">
        <p14:creationId xmlns:p14="http://schemas.microsoft.com/office/powerpoint/2010/main" val="2792854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Planeringsguiden</a:t>
            </a:r>
          </a:p>
          <a:p>
            <a:endParaRPr lang="sv-SE" dirty="0"/>
          </a:p>
          <a:p>
            <a:r>
              <a:rPr lang="sv-SE" dirty="0"/>
              <a:t>Att göra:</a:t>
            </a:r>
          </a:p>
          <a:p>
            <a:pPr marL="228600" indent="-228600">
              <a:buFont typeface="+mj-lt"/>
              <a:buAutoNum type="arabicPeriod"/>
            </a:pPr>
            <a:r>
              <a:rPr lang="sv-SE" dirty="0"/>
              <a:t>Ta fram Planeringsguiden och gå igenom DEL 1 av guiden med deltagarna.</a:t>
            </a:r>
          </a:p>
          <a:p>
            <a:pPr marL="228600" indent="-228600">
              <a:buFont typeface="+mj-lt"/>
              <a:buAutoNum type="arabicPeriod"/>
            </a:pPr>
            <a:r>
              <a:rPr lang="sv-SE" dirty="0"/>
              <a:t>Förklara de olika momenten och svara på eventuella frågor.</a:t>
            </a:r>
          </a:p>
        </p:txBody>
      </p:sp>
      <p:sp>
        <p:nvSpPr>
          <p:cNvPr id="4" name="Platshållare för bildnummer 3"/>
          <p:cNvSpPr>
            <a:spLocks noGrp="1"/>
          </p:cNvSpPr>
          <p:nvPr>
            <p:ph type="sldNum" sz="quarter" idx="5"/>
          </p:nvPr>
        </p:nvSpPr>
        <p:spPr/>
        <p:txBody>
          <a:bodyPr/>
          <a:lstStyle/>
          <a:p>
            <a:fld id="{B963AE1F-56DA-5141-8041-33060721ADEB}" type="slidenum">
              <a:rPr lang="sv-SE" smtClean="0"/>
              <a:t>35</a:t>
            </a:fld>
            <a:endParaRPr lang="sv-SE"/>
          </a:p>
        </p:txBody>
      </p:sp>
    </p:spTree>
    <p:extLst>
      <p:ext uri="{BB962C8B-B14F-4D97-AF65-F5344CB8AC3E}">
        <p14:creationId xmlns:p14="http://schemas.microsoft.com/office/powerpoint/2010/main" val="3335251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Avslutning</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36</a:t>
            </a:fld>
            <a:endParaRPr lang="sv-SE"/>
          </a:p>
        </p:txBody>
      </p:sp>
    </p:spTree>
    <p:extLst>
      <p:ext uri="{BB962C8B-B14F-4D97-AF65-F5344CB8AC3E}">
        <p14:creationId xmlns:p14="http://schemas.microsoft.com/office/powerpoint/2010/main" val="4212103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 </a:t>
            </a:r>
          </a:p>
          <a:p>
            <a:pPr marL="228600" indent="-228600">
              <a:buFont typeface="+mj-lt"/>
              <a:buAutoNum type="arabicPeriod"/>
            </a:pPr>
            <a:r>
              <a:rPr lang="sv-SE" dirty="0"/>
              <a:t>Sammanfatta vad ni gjort och tydliggör vad som blir nästa steg - </a:t>
            </a:r>
          </a:p>
        </p:txBody>
      </p:sp>
      <p:sp>
        <p:nvSpPr>
          <p:cNvPr id="4" name="Platshållare för bildnummer 3"/>
          <p:cNvSpPr>
            <a:spLocks noGrp="1"/>
          </p:cNvSpPr>
          <p:nvPr>
            <p:ph type="sldNum" sz="quarter" idx="5"/>
          </p:nvPr>
        </p:nvSpPr>
        <p:spPr/>
        <p:txBody>
          <a:bodyPr/>
          <a:lstStyle/>
          <a:p>
            <a:fld id="{B963AE1F-56DA-5141-8041-33060721ADEB}" type="slidenum">
              <a:rPr lang="sv-SE" smtClean="0"/>
              <a:t>37</a:t>
            </a:fld>
            <a:endParaRPr lang="sv-SE"/>
          </a:p>
        </p:txBody>
      </p:sp>
    </p:spTree>
    <p:extLst>
      <p:ext uri="{BB962C8B-B14F-4D97-AF65-F5344CB8AC3E}">
        <p14:creationId xmlns:p14="http://schemas.microsoft.com/office/powerpoint/2010/main" val="2236156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baseline="0"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Kolla av om deltagarna har frågor och besvara i mån av tid.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Meddela att ni skickar ut: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Presentationen i en </a:t>
            </a:r>
            <a:r>
              <a:rPr lang="sv-SE" b="0" baseline="0" dirty="0" err="1"/>
              <a:t>pdf</a:t>
            </a:r>
            <a:r>
              <a:rPr lang="sv-SE" b="0" baseline="0" dirty="0"/>
              <a:t> </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38</a:t>
            </a:fld>
            <a:endParaRPr lang="sv-SE"/>
          </a:p>
        </p:txBody>
      </p:sp>
    </p:spTree>
    <p:extLst>
      <p:ext uri="{BB962C8B-B14F-4D97-AF65-F5344CB8AC3E}">
        <p14:creationId xmlns:p14="http://schemas.microsoft.com/office/powerpoint/2010/main" val="96401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dirty="0">
                <a:solidFill>
                  <a:schemeClr val="tx1"/>
                </a:solidFill>
                <a:effectLst/>
                <a:highlight>
                  <a:srgbClr val="FF0000"/>
                </a:highlight>
                <a:latin typeface="+mn-lt"/>
                <a:ea typeface="+mn-ea"/>
                <a:cs typeface="+mn-cs"/>
              </a:rPr>
              <a:t>Presentera kort organisationen MÄN (metodägare av MVP).</a:t>
            </a:r>
          </a:p>
          <a:p>
            <a:pPr marL="228600" indent="-228600">
              <a:buFont typeface="+mj-lt"/>
              <a:buAutoNum type="arabicPeriod"/>
            </a:pPr>
            <a:endParaRPr lang="sv-SE" sz="1200" b="0" kern="1200" dirty="0">
              <a:solidFill>
                <a:schemeClr val="tx1"/>
              </a:solidFill>
              <a:effectLst/>
              <a:highlight>
                <a:srgbClr val="FF0000"/>
              </a:highlight>
              <a:latin typeface="+mn-lt"/>
              <a:ea typeface="+mn-ea"/>
              <a:cs typeface="+mn-cs"/>
            </a:endParaRPr>
          </a:p>
          <a:p>
            <a:pPr marL="228600" indent="-228600">
              <a:buFont typeface="+mj-lt"/>
              <a:buAutoNum type="arabicPeriod"/>
            </a:pPr>
            <a:endParaRPr lang="sv-SE" sz="1200" b="0" kern="1200" dirty="0">
              <a:solidFill>
                <a:schemeClr val="tx1"/>
              </a:solidFill>
              <a:effectLst/>
              <a:highlight>
                <a:srgbClr val="FF0000"/>
              </a:highlight>
              <a:latin typeface="+mn-lt"/>
              <a:ea typeface="+mn-ea"/>
              <a:cs typeface="+mn-cs"/>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sz="1200" b="0" kern="1200" dirty="0">
                <a:solidFill>
                  <a:schemeClr val="tx1"/>
                </a:solidFill>
                <a:effectLst/>
                <a:highlight>
                  <a:srgbClr val="FF0000"/>
                </a:highlight>
                <a:latin typeface="+mn-lt"/>
                <a:ea typeface="+mn-ea"/>
                <a:cs typeface="+mn-cs"/>
              </a:rPr>
              <a:t>MÄN är en ideell organisation som startade 1993 för att engagera män mot mäns våld mot kvinnor. Vi arbetar med att förändra skadliga normer kring maskulinitet för att mäns våld ska minska. Vår vision är en jämställd värld utan våld. </a:t>
            </a:r>
            <a:r>
              <a:rPr lang="sv-SE" sz="1200" kern="1200" dirty="0">
                <a:solidFill>
                  <a:schemeClr val="tx1"/>
                </a:solidFill>
                <a:effectLst/>
                <a:highlight>
                  <a:srgbClr val="FF0000"/>
                </a:highlight>
                <a:latin typeface="+mn-lt"/>
                <a:ea typeface="+mn-ea"/>
                <a:cs typeface="+mn-cs"/>
              </a:rPr>
              <a:t>Ca 1600 medlemmar. Ca 30-40 anställda.</a:t>
            </a: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4</a:t>
            </a:fld>
            <a:endParaRPr lang="sv-SE"/>
          </a:p>
        </p:txBody>
      </p:sp>
    </p:spTree>
    <p:extLst>
      <p:ext uri="{BB962C8B-B14F-4D97-AF65-F5344CB8AC3E}">
        <p14:creationId xmlns:p14="http://schemas.microsoft.com/office/powerpoint/2010/main" val="40815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Presentera kort MÄN:s verksamhetsområden.</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Engagera pappor: </a:t>
            </a:r>
            <a:r>
              <a:rPr lang="sv-SE" sz="1200" kern="1200" dirty="0">
                <a:solidFill>
                  <a:schemeClr val="tx1"/>
                </a:solidFill>
                <a:effectLst/>
                <a:latin typeface="+mn-lt"/>
                <a:ea typeface="+mn-ea"/>
                <a:cs typeface="+mn-cs"/>
              </a:rPr>
              <a:t>MÄN driver </a:t>
            </a:r>
            <a:r>
              <a:rPr lang="sv-SE" sz="1200" kern="1200" dirty="0" err="1">
                <a:solidFill>
                  <a:schemeClr val="tx1"/>
                </a:solidFill>
                <a:effectLst/>
                <a:latin typeface="+mn-lt"/>
                <a:ea typeface="+mn-ea"/>
                <a:cs typeface="+mn-cs"/>
              </a:rPr>
              <a:t>bla</a:t>
            </a:r>
            <a:r>
              <a:rPr lang="sv-SE" sz="1200" kern="1200" dirty="0">
                <a:solidFill>
                  <a:schemeClr val="tx1"/>
                </a:solidFill>
                <a:effectLst/>
                <a:latin typeface="+mn-lt"/>
                <a:ea typeface="+mn-ea"/>
                <a:cs typeface="+mn-cs"/>
              </a:rPr>
              <a:t>. ett aktivt arbete för jämställt föräldraskap – genom pappagrupper och digitala forum som </a:t>
            </a:r>
            <a:r>
              <a:rPr lang="sv-SE" sz="1200" kern="1200" dirty="0" err="1">
                <a:solidFill>
                  <a:schemeClr val="tx1"/>
                </a:solidFill>
                <a:effectLst/>
                <a:latin typeface="+mn-lt"/>
                <a:ea typeface="+mn-ea"/>
                <a:cs typeface="+mn-cs"/>
              </a:rPr>
              <a:t>pappor.se</a:t>
            </a:r>
            <a:r>
              <a:rPr lang="sv-SE" sz="1200" kern="1200" dirty="0">
                <a:solidFill>
                  <a:schemeClr val="tx1"/>
                </a:solidFill>
                <a:effectLst/>
                <a:latin typeface="+mn-lt"/>
                <a:ea typeface="+mn-ea"/>
                <a:cs typeface="+mn-cs"/>
              </a:rPr>
              <a:t> – för att engagera och stötta män i omsorgsarbetet, både i hemmet och i samhället.</a:t>
            </a:r>
            <a:endParaRPr lang="sv-SE"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Stötta killar: </a:t>
            </a:r>
            <a:r>
              <a:rPr lang="sv-SE" sz="1200" kern="1200" dirty="0">
                <a:solidFill>
                  <a:schemeClr val="tx1"/>
                </a:solidFill>
                <a:effectLst/>
                <a:latin typeface="+mn-lt"/>
                <a:ea typeface="+mn-ea"/>
                <a:cs typeface="+mn-cs"/>
              </a:rPr>
              <a:t>MÄN driver även stödplattformen </a:t>
            </a:r>
            <a:r>
              <a:rPr lang="sv-SE" sz="1200" kern="1200" dirty="0" err="1">
                <a:solidFill>
                  <a:schemeClr val="tx1"/>
                </a:solidFill>
                <a:effectLst/>
                <a:latin typeface="+mn-lt"/>
                <a:ea typeface="+mn-ea"/>
                <a:cs typeface="+mn-cs"/>
              </a:rPr>
              <a:t>Killar.se</a:t>
            </a:r>
            <a:r>
              <a:rPr lang="sv-SE" sz="1200" kern="1200" dirty="0">
                <a:solidFill>
                  <a:schemeClr val="tx1"/>
                </a:solidFill>
                <a:effectLst/>
                <a:latin typeface="+mn-lt"/>
                <a:ea typeface="+mn-ea"/>
                <a:cs typeface="+mn-cs"/>
              </a:rPr>
              <a:t> – som är en digital stödplattform med en anonym chatt, interaktiva forum och samtalsmottagning – där killar och unga män kan prata om problem, känslor, relationer, identitet och annat man bär på.</a:t>
            </a:r>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Utmana normer: </a:t>
            </a:r>
            <a:r>
              <a:rPr lang="sv-SE" sz="1200" kern="1200" dirty="0">
                <a:solidFill>
                  <a:schemeClr val="tx1"/>
                </a:solidFill>
                <a:effectLst/>
                <a:latin typeface="+mn-lt"/>
                <a:ea typeface="+mn-ea"/>
                <a:cs typeface="+mn-cs"/>
              </a:rPr>
              <a:t>Grunden för MÄN:s arbete är att utmana skadliga normer kring manlighet — med insikten att många sociala problem och våldsformer är kopplade till traditionella och begränsande idéer kring vad det innebär att vara kille och man. </a:t>
            </a:r>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Förebygga våld: </a:t>
            </a:r>
            <a:r>
              <a:rPr lang="sv-SE" sz="1200" kern="1200" dirty="0">
                <a:solidFill>
                  <a:schemeClr val="tx1"/>
                </a:solidFill>
                <a:effectLst/>
                <a:latin typeface="+mn-lt"/>
                <a:ea typeface="+mn-ea"/>
                <a:cs typeface="+mn-cs"/>
              </a:rPr>
              <a:t>För att göra det arbetar MÄN brett med att sprida metoder och program till skolor, kommuner och företag som på olika sätt vill arbeta strukturerat med att förebygga våld. </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5</a:t>
            </a:fld>
            <a:endParaRPr lang="sv-SE"/>
          </a:p>
        </p:txBody>
      </p:sp>
    </p:spTree>
    <p:extLst>
      <p:ext uri="{BB962C8B-B14F-4D97-AF65-F5344CB8AC3E}">
        <p14:creationId xmlns:p14="http://schemas.microsoft.com/office/powerpoint/2010/main" val="210159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kern="1200" dirty="0">
                <a:solidFill>
                  <a:schemeClr val="tx1"/>
                </a:solidFill>
                <a:effectLst/>
                <a:highlight>
                  <a:srgbClr val="FF0000"/>
                </a:highlight>
                <a:latin typeface="+mn-lt"/>
                <a:ea typeface="+mn-ea"/>
                <a:cs typeface="+mn-cs"/>
              </a:rPr>
              <a:t>Förmedla:</a:t>
            </a:r>
          </a:p>
          <a:p>
            <a:pPr marL="228600" indent="-228600">
              <a:buFont typeface="+mj-lt"/>
              <a:buAutoNum type="arabicPeriod"/>
            </a:pPr>
            <a:r>
              <a:rPr lang="sv-SE" dirty="0"/>
              <a:t>MÄN äger och utvecklar MVP, och har arbetat med att anpassa metoden till en svensk kontext sedan 2012.</a:t>
            </a:r>
          </a:p>
          <a:p>
            <a:pPr marL="228600" indent="-228600">
              <a:buFont typeface="+mj-lt"/>
              <a:buAutoNum type="arabicPeriod"/>
            </a:pPr>
            <a:r>
              <a:rPr lang="sv-SE" dirty="0"/>
              <a:t>I dag finns MVP i tre versioner, anpassat utifrån att arbeta förebyggande i:</a:t>
            </a:r>
          </a:p>
          <a:p>
            <a:pPr marL="685800" lvl="1" indent="-228600">
              <a:buFont typeface="Arial" panose="020B0604020202020204" pitchFamily="34" charset="0"/>
              <a:buChar char="•"/>
            </a:pPr>
            <a:r>
              <a:rPr lang="sv-SE" dirty="0"/>
              <a:t>skola</a:t>
            </a:r>
          </a:p>
          <a:p>
            <a:pPr marL="685800" lvl="1" indent="-228600">
              <a:buFont typeface="Arial" panose="020B0604020202020204" pitchFamily="34" charset="0"/>
              <a:buChar char="•"/>
            </a:pPr>
            <a:r>
              <a:rPr lang="sv-SE" dirty="0"/>
              <a:t>öppen fritidsverksamhet </a:t>
            </a:r>
          </a:p>
          <a:p>
            <a:pPr marL="685800" lvl="1" indent="-228600">
              <a:buFont typeface="Arial" panose="020B0604020202020204" pitchFamily="34" charset="0"/>
              <a:buChar char="•"/>
            </a:pPr>
            <a:r>
              <a:rPr lang="sv-SE" dirty="0"/>
              <a:t>arbetsplatser</a:t>
            </a:r>
            <a:endParaRPr lang="sv-SE" sz="1200" b="0" kern="1200" dirty="0">
              <a:solidFill>
                <a:schemeClr val="tx1"/>
              </a:solidFill>
              <a:effectLst/>
              <a:highlight>
                <a:srgbClr val="FF0000"/>
              </a:highligh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6</a:t>
            </a:fld>
            <a:endParaRPr lang="sv-SE"/>
          </a:p>
        </p:txBody>
      </p:sp>
    </p:spTree>
    <p:extLst>
      <p:ext uri="{BB962C8B-B14F-4D97-AF65-F5344CB8AC3E}">
        <p14:creationId xmlns:p14="http://schemas.microsoft.com/office/powerpoint/2010/main" val="4244418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dirty="0"/>
              <a:t>Att göra:</a:t>
            </a:r>
          </a:p>
          <a:p>
            <a:pPr marL="228600" indent="-228600">
              <a:buFont typeface="+mj-lt"/>
              <a:buAutoNum type="arabicPeriod"/>
            </a:pPr>
            <a:r>
              <a:rPr lang="sv-SE" dirty="0"/>
              <a:t>Presentera dig själv.</a:t>
            </a:r>
          </a:p>
        </p:txBody>
      </p:sp>
      <p:sp>
        <p:nvSpPr>
          <p:cNvPr id="4" name="Platshållare för bildnummer 3"/>
          <p:cNvSpPr>
            <a:spLocks noGrp="1"/>
          </p:cNvSpPr>
          <p:nvPr>
            <p:ph type="sldNum" sz="quarter" idx="5"/>
          </p:nvPr>
        </p:nvSpPr>
        <p:spPr/>
        <p:txBody>
          <a:bodyPr/>
          <a:lstStyle/>
          <a:p>
            <a:fld id="{B963AE1F-56DA-5141-8041-33060721ADEB}" type="slidenum">
              <a:rPr lang="sv-SE" smtClean="0"/>
              <a:t>7</a:t>
            </a:fld>
            <a:endParaRPr lang="sv-SE"/>
          </a:p>
        </p:txBody>
      </p:sp>
    </p:spTree>
    <p:extLst>
      <p:ext uri="{BB962C8B-B14F-4D97-AF65-F5344CB8AC3E}">
        <p14:creationId xmlns:p14="http://schemas.microsoft.com/office/powerpoint/2010/main" val="529114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dirty="0"/>
              <a:t>Att göra:</a:t>
            </a:r>
          </a:p>
          <a:p>
            <a:pPr marL="228600" indent="-228600">
              <a:buFont typeface="+mj-lt"/>
              <a:buAutoNum type="arabicPeriod"/>
            </a:pPr>
            <a:r>
              <a:rPr lang="sv-SE" dirty="0"/>
              <a:t>Låt deltagarna presentera sig själva utifrån frågorna.</a:t>
            </a: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8</a:t>
            </a:fld>
            <a:endParaRPr lang="sv-SE"/>
          </a:p>
        </p:txBody>
      </p:sp>
    </p:spTree>
    <p:extLst>
      <p:ext uri="{BB962C8B-B14F-4D97-AF65-F5344CB8AC3E}">
        <p14:creationId xmlns:p14="http://schemas.microsoft.com/office/powerpoint/2010/main" val="68384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dirty="0"/>
              <a:t>Att göra:</a:t>
            </a:r>
          </a:p>
          <a:p>
            <a:pPr marL="228600" indent="-228600">
              <a:buFont typeface="+mj-lt"/>
              <a:buAutoNum type="arabicPeriod"/>
            </a:pPr>
            <a:r>
              <a:rPr lang="en-SE"/>
              <a:t>Presentera upplägget för </a:t>
            </a:r>
            <a:r>
              <a:rPr lang="sv-SE" dirty="0"/>
              <a:t>samtalet.</a:t>
            </a:r>
          </a:p>
          <a:p>
            <a:pPr marL="228600" indent="-228600">
              <a:buFont typeface="+mj-lt"/>
              <a:buAutoNum type="arabicPeriod"/>
            </a:pPr>
            <a:r>
              <a:rPr lang="sv-SE" dirty="0"/>
              <a:t>Uppstarten brukar ta ca 1-2 timmar.</a:t>
            </a:r>
          </a:p>
          <a:p>
            <a:pPr marL="228600" indent="-228600">
              <a:buFont typeface="+mj-lt"/>
              <a:buAutoNum type="arabicPeriod"/>
            </a:pPr>
            <a:r>
              <a:rPr lang="sv-SE" dirty="0"/>
              <a:t>Meddela att du skickar ut presentationen efteråt.</a:t>
            </a:r>
            <a:endParaRPr lang="en-SE"/>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9</a:t>
            </a:fld>
            <a:endParaRPr lang="sv-SE"/>
          </a:p>
        </p:txBody>
      </p:sp>
    </p:spTree>
    <p:extLst>
      <p:ext uri="{BB962C8B-B14F-4D97-AF65-F5344CB8AC3E}">
        <p14:creationId xmlns:p14="http://schemas.microsoft.com/office/powerpoint/2010/main" val="412176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42334E-6B3E-314D-69C9-E3BD378ED03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FF74D29-D2FB-9062-7EFD-BAB935C47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B1AA835-8A15-DE38-8D2A-1631F7BCF3F2}"/>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5" name="Platshållare för sidfot 4">
            <a:extLst>
              <a:ext uri="{FF2B5EF4-FFF2-40B4-BE49-F238E27FC236}">
                <a16:creationId xmlns:a16="http://schemas.microsoft.com/office/drawing/2014/main" id="{BFAF51DA-CD68-03D7-128B-5C3501C3366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F0C449A-9428-DDD9-A4A9-C2A07DB65D64}"/>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362460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BD79DF-AA3A-7B9C-FE1E-D79E8D6BD07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640A330-1A98-D717-FDF8-0AA361BD6F2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FFC0A7B-3F9E-2DD8-0170-BA7177EA16F5}"/>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5" name="Platshållare för sidfot 4">
            <a:extLst>
              <a:ext uri="{FF2B5EF4-FFF2-40B4-BE49-F238E27FC236}">
                <a16:creationId xmlns:a16="http://schemas.microsoft.com/office/drawing/2014/main" id="{D91FBA2A-9E8D-8BE2-7669-50669CADEC1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35F0497-519B-DD72-198A-ACCE8F3AA9DB}"/>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1850056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D25CE6A-0700-227D-ACBA-D46ACB605EC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031B747-0A3D-52A5-6349-DAD8618CF3B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DF87D48-22FA-375C-8F1D-98E4BED89119}"/>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5" name="Platshållare för sidfot 4">
            <a:extLst>
              <a:ext uri="{FF2B5EF4-FFF2-40B4-BE49-F238E27FC236}">
                <a16:creationId xmlns:a16="http://schemas.microsoft.com/office/drawing/2014/main" id="{465A91D7-7648-054D-0B08-6F9B35792C0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B3561EC-AFE9-5F0D-702C-18B8877BF209}"/>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42690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3C7815-9EDB-84E0-56B1-0C6D34F1625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559922-47DE-214A-09FE-6510A5A7CBB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B1A3AB-3126-7D51-CA79-FED84C92386E}"/>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5" name="Platshållare för sidfot 4">
            <a:extLst>
              <a:ext uri="{FF2B5EF4-FFF2-40B4-BE49-F238E27FC236}">
                <a16:creationId xmlns:a16="http://schemas.microsoft.com/office/drawing/2014/main" id="{43738AB4-8E0B-E5FD-A215-4380A1D84A6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4C24FF-22DF-A223-77F8-92CF4DF04E32}"/>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303549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AC37F-F880-FDCD-40AC-AD5A4A56D6A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8F48FD5-2DFE-1101-8004-2128A4D298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F7FBAB4-84F9-D369-73C9-F59DDEFDB724}"/>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5" name="Platshållare för sidfot 4">
            <a:extLst>
              <a:ext uri="{FF2B5EF4-FFF2-40B4-BE49-F238E27FC236}">
                <a16:creationId xmlns:a16="http://schemas.microsoft.com/office/drawing/2014/main" id="{F73167DD-4508-FE0A-4227-CCCFF6202F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0BF808-230D-EBE9-3C1F-B43835A4D2CE}"/>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2074520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1A22C6-25BF-A6BD-4009-AC7AD711CA4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0617B66-215A-E4AA-FDEB-E528AB97F7C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4DBAABF-1498-3A7C-3F59-5345F6C9B5B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1C792F3-76C7-D57C-995B-4DA8B293C7F4}"/>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6" name="Platshållare för sidfot 5">
            <a:extLst>
              <a:ext uri="{FF2B5EF4-FFF2-40B4-BE49-F238E27FC236}">
                <a16:creationId xmlns:a16="http://schemas.microsoft.com/office/drawing/2014/main" id="{9C1C538A-5E73-F2EF-356D-F4549E19EF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9B2DF5-FA74-2F4C-F616-21EFCDF96A69}"/>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30730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A782A-5160-F7C9-825A-1167C185EC2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505EB87-CD07-3995-052C-B31DDBD99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6C1D785-2A08-9F6D-AD1C-EA8AA946AA3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7B7A8DC-4E5D-8856-C784-6DD837AE1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B6F12FA4-C5BC-ADDF-5198-C920DC95631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2AC639F-8F62-F110-A284-90E5F806BEA5}"/>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8" name="Platshållare för sidfot 7">
            <a:extLst>
              <a:ext uri="{FF2B5EF4-FFF2-40B4-BE49-F238E27FC236}">
                <a16:creationId xmlns:a16="http://schemas.microsoft.com/office/drawing/2014/main" id="{66716A44-066F-BE9D-134B-9078D2EFA54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DCAC676-4C9D-3D63-CB6C-AC1E8B49ED6E}"/>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207360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62A99C-8D43-7677-6E1A-A69B007B81A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98C4BAA-F5C8-E256-D30B-2199BDC242C3}"/>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4" name="Platshållare för sidfot 3">
            <a:extLst>
              <a:ext uri="{FF2B5EF4-FFF2-40B4-BE49-F238E27FC236}">
                <a16:creationId xmlns:a16="http://schemas.microsoft.com/office/drawing/2014/main" id="{865671B8-997F-F822-7AF5-61B186533F5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40F88DC-7BB3-07EC-F05C-55CCAD6EBBBD}"/>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6061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7214047-B600-D253-B5E0-9E7D192ACF88}"/>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3" name="Platshållare för sidfot 2">
            <a:extLst>
              <a:ext uri="{FF2B5EF4-FFF2-40B4-BE49-F238E27FC236}">
                <a16:creationId xmlns:a16="http://schemas.microsoft.com/office/drawing/2014/main" id="{D17386D6-1966-F799-4AA7-70E027F72E7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F564092-6B16-728E-00ED-98F06D3251B9}"/>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409648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5AF0A6-762D-96D1-2558-9618696508C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E272272-031A-A989-95BA-59A2E4BDB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B382D31-975B-3C3A-5EB0-0C3829B9C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D3669D8-31E8-4CB2-91D8-A01C9293D157}"/>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6" name="Platshållare för sidfot 5">
            <a:extLst>
              <a:ext uri="{FF2B5EF4-FFF2-40B4-BE49-F238E27FC236}">
                <a16:creationId xmlns:a16="http://schemas.microsoft.com/office/drawing/2014/main" id="{7E6D98AE-DF00-5282-8F79-F20598E40D5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2E91AFB-C6E7-CFCC-DF55-33469840195A}"/>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3599989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D42CC6-A022-C05D-7F6A-48E6398760B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95C99FF-43A8-8E45-29FB-7D3A46266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3E0E4E6-74D6-9D3D-5B31-AAC744879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AEDD5E-EEAE-3F50-419F-8B9BB93FF4ED}"/>
              </a:ext>
            </a:extLst>
          </p:cNvPr>
          <p:cNvSpPr>
            <a:spLocks noGrp="1"/>
          </p:cNvSpPr>
          <p:nvPr>
            <p:ph type="dt" sz="half" idx="10"/>
          </p:nvPr>
        </p:nvSpPr>
        <p:spPr/>
        <p:txBody>
          <a:bodyPr/>
          <a:lstStyle/>
          <a:p>
            <a:fld id="{7170A925-56D1-2C4B-8076-47C5776498E3}" type="datetimeFigureOut">
              <a:rPr lang="sv-SE" smtClean="0"/>
              <a:t>2026-06-04</a:t>
            </a:fld>
            <a:endParaRPr lang="sv-SE"/>
          </a:p>
        </p:txBody>
      </p:sp>
      <p:sp>
        <p:nvSpPr>
          <p:cNvPr id="6" name="Platshållare för sidfot 5">
            <a:extLst>
              <a:ext uri="{FF2B5EF4-FFF2-40B4-BE49-F238E27FC236}">
                <a16:creationId xmlns:a16="http://schemas.microsoft.com/office/drawing/2014/main" id="{11D752BD-3AD9-8DFF-AA58-065C0483A7F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FF9D76-F9DD-F238-F687-C11CDD490606}"/>
              </a:ext>
            </a:extLst>
          </p:cNvPr>
          <p:cNvSpPr>
            <a:spLocks noGrp="1"/>
          </p:cNvSpPr>
          <p:nvPr>
            <p:ph type="sldNum" sz="quarter" idx="12"/>
          </p:nvPr>
        </p:nvSpPr>
        <p:spPr/>
        <p:txBody>
          <a:bodyPr/>
          <a:lstStyle/>
          <a:p>
            <a:fld id="{AC18B5CC-57D2-3144-8AAF-0B7564C78B7E}" type="slidenum">
              <a:rPr lang="sv-SE" smtClean="0"/>
              <a:t>‹#›</a:t>
            </a:fld>
            <a:endParaRPr lang="sv-SE"/>
          </a:p>
        </p:txBody>
      </p:sp>
    </p:spTree>
    <p:extLst>
      <p:ext uri="{BB962C8B-B14F-4D97-AF65-F5344CB8AC3E}">
        <p14:creationId xmlns:p14="http://schemas.microsoft.com/office/powerpoint/2010/main" val="75651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5102EEA-281C-6171-7DD2-7AB01C7D9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537F52E-00A2-688D-2FD8-6DBA1E670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EBB5CF-BD6B-AF84-7B85-073B5ACE5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70A925-56D1-2C4B-8076-47C5776498E3}" type="datetimeFigureOut">
              <a:rPr lang="sv-SE" smtClean="0"/>
              <a:t>2026-06-04</a:t>
            </a:fld>
            <a:endParaRPr lang="sv-SE"/>
          </a:p>
        </p:txBody>
      </p:sp>
      <p:sp>
        <p:nvSpPr>
          <p:cNvPr id="5" name="Platshållare för sidfot 4">
            <a:extLst>
              <a:ext uri="{FF2B5EF4-FFF2-40B4-BE49-F238E27FC236}">
                <a16:creationId xmlns:a16="http://schemas.microsoft.com/office/drawing/2014/main" id="{6DC92B99-379C-222A-BB3A-D1F51ABCD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D446712D-C6A6-C3B6-8840-A1494375B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18B5CC-57D2-3144-8AAF-0B7564C78B7E}" type="slidenum">
              <a:rPr lang="sv-SE" smtClean="0"/>
              <a:t>‹#›</a:t>
            </a:fld>
            <a:endParaRPr lang="sv-SE"/>
          </a:p>
        </p:txBody>
      </p:sp>
    </p:spTree>
    <p:extLst>
      <p:ext uri="{BB962C8B-B14F-4D97-AF65-F5344CB8AC3E}">
        <p14:creationId xmlns:p14="http://schemas.microsoft.com/office/powerpoint/2010/main" val="50335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Bildobjekt 4" descr="En bild som visar text, skärmbild, lila, violett&#10;&#10;AI-genererat innehåll kan vara felaktigt.">
            <a:extLst>
              <a:ext uri="{FF2B5EF4-FFF2-40B4-BE49-F238E27FC236}">
                <a16:creationId xmlns:a16="http://schemas.microsoft.com/office/drawing/2014/main" id="{A4E1EA15-A84B-649F-775A-F6AEA90EB4A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502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848818-4CDA-1584-55F8-E4DC8B27D939}"/>
            </a:ext>
          </a:extLst>
        </p:cNvPr>
        <p:cNvGrpSpPr/>
        <p:nvPr/>
      </p:nvGrpSpPr>
      <p:grpSpPr>
        <a:xfrm>
          <a:off x="0" y="0"/>
          <a:ext cx="0" cy="0"/>
          <a:chOff x="0" y="0"/>
          <a:chExt cx="0" cy="0"/>
        </a:xfrm>
      </p:grpSpPr>
      <p:pic>
        <p:nvPicPr>
          <p:cNvPr id="3" name="Bildobjekt 2" descr="En bild som visar lila, violett, skärmbild, Syrenfärg&#10;&#10;AI-genererat innehåll kan vara felaktigt.">
            <a:extLst>
              <a:ext uri="{FF2B5EF4-FFF2-40B4-BE49-F238E27FC236}">
                <a16:creationId xmlns:a16="http://schemas.microsoft.com/office/drawing/2014/main" id="{7FA529A1-639D-B315-D97F-82F73267651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2928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3CA92-3F0D-A8B5-5913-3C42BD436ED3}"/>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D6C7B643-7124-F697-F29B-E3E9E36A930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3661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012029-743E-C140-C687-79A075141A99}"/>
            </a:ext>
          </a:extLst>
        </p:cNvPr>
        <p:cNvGrpSpPr/>
        <p:nvPr/>
      </p:nvGrpSpPr>
      <p:grpSpPr>
        <a:xfrm>
          <a:off x="0" y="0"/>
          <a:ext cx="0" cy="0"/>
          <a:chOff x="0" y="0"/>
          <a:chExt cx="0" cy="0"/>
        </a:xfrm>
      </p:grpSpPr>
      <p:pic>
        <p:nvPicPr>
          <p:cNvPr id="3" name="Bildobjekt 2" descr="En bild som visar text, skärmbild, Teckensnitt, linje&#10;&#10;AI-genererat innehåll kan vara felaktigt.">
            <a:extLst>
              <a:ext uri="{FF2B5EF4-FFF2-40B4-BE49-F238E27FC236}">
                <a16:creationId xmlns:a16="http://schemas.microsoft.com/office/drawing/2014/main" id="{5E4204A8-D41D-0964-CE38-D0D7B9F5014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9752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A6BA79-281B-CB2B-759E-078E197966DC}"/>
            </a:ext>
          </a:extLst>
        </p:cNvPr>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EBA56148-3407-12F3-A29B-9B1410A6BD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50204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BA70DE-EF5F-55CC-E144-F7F15FB07388}"/>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61C50B40-8105-2D62-CDD7-3136BDD840B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275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2D1A53-63A3-6E83-5AD5-604B5D314A33}"/>
            </a:ext>
          </a:extLst>
        </p:cNvPr>
        <p:cNvGrpSpPr/>
        <p:nvPr/>
      </p:nvGrpSpPr>
      <p:grpSpPr>
        <a:xfrm>
          <a:off x="0" y="0"/>
          <a:ext cx="0" cy="0"/>
          <a:chOff x="0" y="0"/>
          <a:chExt cx="0" cy="0"/>
        </a:xfrm>
      </p:grpSpPr>
      <p:pic>
        <p:nvPicPr>
          <p:cNvPr id="3" name="Bildobjekt 2" descr="En bild som visar lila, violett, Syrenfärg, skärmbild&#10;&#10;AI-genererat innehåll kan vara felaktigt.">
            <a:extLst>
              <a:ext uri="{FF2B5EF4-FFF2-40B4-BE49-F238E27FC236}">
                <a16:creationId xmlns:a16="http://schemas.microsoft.com/office/drawing/2014/main" id="{3F339B25-D2C8-6EBB-A142-541B2CF2939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1638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385E-258A-1C48-0CD1-6133434E9964}"/>
            </a:ext>
          </a:extLst>
        </p:cNvPr>
        <p:cNvGrpSpPr/>
        <p:nvPr/>
      </p:nvGrpSpPr>
      <p:grpSpPr>
        <a:xfrm>
          <a:off x="0" y="0"/>
          <a:ext cx="0" cy="0"/>
          <a:chOff x="0" y="0"/>
          <a:chExt cx="0" cy="0"/>
        </a:xfrm>
      </p:grpSpPr>
      <p:pic>
        <p:nvPicPr>
          <p:cNvPr id="3" name="Bildobjekt 2" descr="En bild som visar text, visitkort, Teckensnitt, logotyp&#10;&#10;AI-genererat innehåll kan vara felaktigt.">
            <a:extLst>
              <a:ext uri="{FF2B5EF4-FFF2-40B4-BE49-F238E27FC236}">
                <a16:creationId xmlns:a16="http://schemas.microsoft.com/office/drawing/2014/main" id="{37126F8A-F4E5-AC02-9AD1-06630502781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90039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44E569-D3FE-B4FE-5FD9-D35426AFC5CD}"/>
            </a:ext>
          </a:extLst>
        </p:cNvPr>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A3A69389-DBC4-A883-F9A9-37EC31A5EDF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0650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0020C8-7B55-D8DB-FD3E-FEC0761EFFBD}"/>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09F038B0-A291-8504-89DC-1CA7F70B00F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1891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5C4AD0-A987-6CAB-BD5D-F0A2989FC3C3}"/>
            </a:ext>
          </a:extLst>
        </p:cNvPr>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13BAAC94-CD69-968E-AB3C-D1F50793758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77750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5D182E-F5F3-E50D-BEA6-DBA63D8CCC51}"/>
            </a:ext>
          </a:extLst>
        </p:cNvPr>
        <p:cNvGrpSpPr/>
        <p:nvPr/>
      </p:nvGrpSpPr>
      <p:grpSpPr>
        <a:xfrm>
          <a:off x="0" y="0"/>
          <a:ext cx="0" cy="0"/>
          <a:chOff x="0" y="0"/>
          <a:chExt cx="0" cy="0"/>
        </a:xfrm>
      </p:grpSpPr>
      <p:pic>
        <p:nvPicPr>
          <p:cNvPr id="3" name="Bildobjekt 2" descr="En bild som visar grafisk design, Grafik, Dans, tecknad serie&#10;&#10;AI-genererat innehåll kan vara felaktigt.">
            <a:extLst>
              <a:ext uri="{FF2B5EF4-FFF2-40B4-BE49-F238E27FC236}">
                <a16:creationId xmlns:a16="http://schemas.microsoft.com/office/drawing/2014/main" id="{7FB62A27-AE98-F794-DCC5-215B0D936D3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45451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2A13-2D2E-CC54-6808-8AA4E0BA6A0B}"/>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7D822AE6-6346-18EA-C0F2-66602D7BF97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7155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907A-1B39-9F67-4C7A-1E2E3258F43B}"/>
            </a:ext>
          </a:extLst>
        </p:cNvPr>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E379C7DF-52F0-DD94-2BB7-3CAA3A18506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94899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2EB92-DAC3-EB9C-EA2C-463D1C0D3A60}"/>
            </a:ext>
          </a:extLst>
        </p:cNvPr>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D2573808-BC13-1952-1314-FE103DC43F0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58841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4E3A4A-8B17-F274-0BAD-83CE29D12C31}"/>
            </a:ext>
          </a:extLst>
        </p:cNvPr>
        <p:cNvGrpSpPr/>
        <p:nvPr/>
      </p:nvGrpSpPr>
      <p:grpSpPr>
        <a:xfrm>
          <a:off x="0" y="0"/>
          <a:ext cx="0" cy="0"/>
          <a:chOff x="0" y="0"/>
          <a:chExt cx="0" cy="0"/>
        </a:xfrm>
      </p:grpSpPr>
      <p:pic>
        <p:nvPicPr>
          <p:cNvPr id="3" name="Bildobjekt 2" descr="En bild som visar lila, violett, skärmbild, Syrenfärg&#10;&#10;AI-genererat innehåll kan vara felaktigt.">
            <a:extLst>
              <a:ext uri="{FF2B5EF4-FFF2-40B4-BE49-F238E27FC236}">
                <a16:creationId xmlns:a16="http://schemas.microsoft.com/office/drawing/2014/main" id="{EF7B282E-2893-2C4F-0481-38D79E210C1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64454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155B8F-9E92-0F10-5E6B-B3997F979E7B}"/>
            </a:ext>
          </a:extLst>
        </p:cNvPr>
        <p:cNvGrpSpPr/>
        <p:nvPr/>
      </p:nvGrpSpPr>
      <p:grpSpPr>
        <a:xfrm>
          <a:off x="0" y="0"/>
          <a:ext cx="0" cy="0"/>
          <a:chOff x="0" y="0"/>
          <a:chExt cx="0" cy="0"/>
        </a:xfrm>
      </p:grpSpPr>
      <p:pic>
        <p:nvPicPr>
          <p:cNvPr id="3" name="Bildobjekt 2" descr="En bild som visar text, skärmbild, Teckensnitt, violett&#10;&#10;AI-genererat innehåll kan vara felaktigt.">
            <a:extLst>
              <a:ext uri="{FF2B5EF4-FFF2-40B4-BE49-F238E27FC236}">
                <a16:creationId xmlns:a16="http://schemas.microsoft.com/office/drawing/2014/main" id="{A73A3BE9-237F-BD10-5F48-225CF4E4097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8683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F789DE-1F2F-EE43-D7D0-9E600022A943}"/>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5C9B95DE-F2E0-A227-0CBD-B0F12E8F2C7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8092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3A8B20-5FC7-D9D9-4539-446BC2D136CF}"/>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5599FD0C-0BAD-7587-F4B3-DA96DCF847C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46583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E0A005-3F8C-1792-E359-2D9EDB3D4F7C}"/>
            </a:ext>
          </a:extLst>
        </p:cNvPr>
        <p:cNvGrpSpPr/>
        <p:nvPr/>
      </p:nvGrpSpPr>
      <p:grpSpPr>
        <a:xfrm>
          <a:off x="0" y="0"/>
          <a:ext cx="0" cy="0"/>
          <a:chOff x="0" y="0"/>
          <a:chExt cx="0" cy="0"/>
        </a:xfrm>
      </p:grpSpPr>
      <p:pic>
        <p:nvPicPr>
          <p:cNvPr id="3" name="Bildobjekt 2" descr="En bild som visar text, skärmbild, Teckensnitt&#10;&#10;AI-genererat innehåll kan vara felaktigt.">
            <a:extLst>
              <a:ext uri="{FF2B5EF4-FFF2-40B4-BE49-F238E27FC236}">
                <a16:creationId xmlns:a16="http://schemas.microsoft.com/office/drawing/2014/main" id="{689FFC5B-6F78-ED84-4CC7-281ADABCAB2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7500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652425-EBF1-B568-443A-B37C76216BEB}"/>
            </a:ext>
          </a:extLst>
        </p:cNvPr>
        <p:cNvGrpSpPr/>
        <p:nvPr/>
      </p:nvGrpSpPr>
      <p:grpSpPr>
        <a:xfrm>
          <a:off x="0" y="0"/>
          <a:ext cx="0" cy="0"/>
          <a:chOff x="0" y="0"/>
          <a:chExt cx="0" cy="0"/>
        </a:xfrm>
      </p:grpSpPr>
      <p:pic>
        <p:nvPicPr>
          <p:cNvPr id="3" name="Bildobjekt 2" descr="En bild som visar text, skärmbild, Teckensnitt, violett&#10;&#10;AI-genererat innehåll kan vara felaktigt.">
            <a:extLst>
              <a:ext uri="{FF2B5EF4-FFF2-40B4-BE49-F238E27FC236}">
                <a16:creationId xmlns:a16="http://schemas.microsoft.com/office/drawing/2014/main" id="{32B2B242-CF34-3EC7-4366-E8DACBF6ECB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153107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CE9685-4ADE-CA0A-80D9-E7B4337E851B}"/>
            </a:ext>
          </a:extLst>
        </p:cNvPr>
        <p:cNvGrpSpPr/>
        <p:nvPr/>
      </p:nvGrpSpPr>
      <p:grpSpPr>
        <a:xfrm>
          <a:off x="0" y="0"/>
          <a:ext cx="0" cy="0"/>
          <a:chOff x="0" y="0"/>
          <a:chExt cx="0" cy="0"/>
        </a:xfrm>
      </p:grpSpPr>
      <p:pic>
        <p:nvPicPr>
          <p:cNvPr id="3" name="Bildobjekt 2" descr="En bild som visar lila, violett, Syrenfärg, skärmbild&#10;&#10;AI-genererat innehåll kan vara felaktigt.">
            <a:extLst>
              <a:ext uri="{FF2B5EF4-FFF2-40B4-BE49-F238E27FC236}">
                <a16:creationId xmlns:a16="http://schemas.microsoft.com/office/drawing/2014/main" id="{E0687828-398A-D96C-DD93-63C0D46EE53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3013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B70419-6745-F56F-1032-9B40A9715B8C}"/>
            </a:ext>
          </a:extLst>
        </p:cNvPr>
        <p:cNvGrpSpPr/>
        <p:nvPr/>
      </p:nvGrpSpPr>
      <p:grpSpPr>
        <a:xfrm>
          <a:off x="0" y="0"/>
          <a:ext cx="0" cy="0"/>
          <a:chOff x="0" y="0"/>
          <a:chExt cx="0" cy="0"/>
        </a:xfrm>
      </p:grpSpPr>
      <p:pic>
        <p:nvPicPr>
          <p:cNvPr id="3" name="Bildobjekt 2" descr="En bild som visar klädsel, person, skärmbild, Människoansikte&#10;&#10;AI-genererat innehåll kan vara felaktigt.">
            <a:extLst>
              <a:ext uri="{FF2B5EF4-FFF2-40B4-BE49-F238E27FC236}">
                <a16:creationId xmlns:a16="http://schemas.microsoft.com/office/drawing/2014/main" id="{6D14D516-39D5-B53A-805E-A2AD3F5EE4B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07107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0D9AAC-5D5D-732F-A499-73BC5798A75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CC5DD58E-35FD-88B9-75D8-6B09AC5D2AF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648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6C8CC2-4F79-E38D-B3FE-13F1EE84807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5DC06298-C554-E019-4A7B-911B554362A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8234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4F587D-F363-B868-1767-E397C23E925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7E1664FC-805F-301B-58FA-AF01A3CCD2D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12793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37CE78-9113-BDFD-B0F3-4EE2DDD9411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C157BE0D-7D73-A47C-EB85-F7D93E06961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685458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203499-C186-82B9-D3DE-68639D499E3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D68AC2E7-0BF0-911A-61BD-5FD89EB79C7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19130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7444C3-5096-583C-5CB3-2C27A954DAC8}"/>
            </a:ext>
          </a:extLst>
        </p:cNvPr>
        <p:cNvGrpSpPr/>
        <p:nvPr/>
      </p:nvGrpSpPr>
      <p:grpSpPr>
        <a:xfrm>
          <a:off x="0" y="0"/>
          <a:ext cx="0" cy="0"/>
          <a:chOff x="0" y="0"/>
          <a:chExt cx="0" cy="0"/>
        </a:xfrm>
      </p:grpSpPr>
      <p:pic>
        <p:nvPicPr>
          <p:cNvPr id="3" name="Bildobjekt 2" descr="En bild som visar skärmbild, lila, violett, text&#10;&#10;AI-genererat innehåll kan vara felaktigt.">
            <a:extLst>
              <a:ext uri="{FF2B5EF4-FFF2-40B4-BE49-F238E27FC236}">
                <a16:creationId xmlns:a16="http://schemas.microsoft.com/office/drawing/2014/main" id="{2FE33794-313C-4C4E-D40F-59140849BB5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88117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DFA85-38C2-A87D-9F68-213A006FF498}"/>
            </a:ext>
          </a:extLst>
        </p:cNvPr>
        <p:cNvGrpSpPr/>
        <p:nvPr/>
      </p:nvGrpSpPr>
      <p:grpSpPr>
        <a:xfrm>
          <a:off x="0" y="0"/>
          <a:ext cx="0" cy="0"/>
          <a:chOff x="0" y="0"/>
          <a:chExt cx="0" cy="0"/>
        </a:xfrm>
      </p:grpSpPr>
      <p:pic>
        <p:nvPicPr>
          <p:cNvPr id="3" name="Bildobjekt 2" descr="En bild som visar lila, violett, skärmbild, Syrenfärg&#10;&#10;AI-genererat innehåll kan vara felaktigt.">
            <a:extLst>
              <a:ext uri="{FF2B5EF4-FFF2-40B4-BE49-F238E27FC236}">
                <a16:creationId xmlns:a16="http://schemas.microsoft.com/office/drawing/2014/main" id="{74599EDC-D7C8-FF39-4E39-D67C134F357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49337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02683C-6FC7-6FA0-1021-1BE8DF28745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E4A896F1-83E5-A0DC-2FFD-08721B03CA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81348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6DB0A6-BE4E-181D-591A-265A5378F17D}"/>
            </a:ext>
          </a:extLst>
        </p:cNvPr>
        <p:cNvGrpSpPr/>
        <p:nvPr/>
      </p:nvGrpSpPr>
      <p:grpSpPr>
        <a:xfrm>
          <a:off x="0" y="0"/>
          <a:ext cx="0" cy="0"/>
          <a:chOff x="0" y="0"/>
          <a:chExt cx="0" cy="0"/>
        </a:xfrm>
      </p:grpSpPr>
      <p:pic>
        <p:nvPicPr>
          <p:cNvPr id="3" name="Bildobjekt 2" descr="En bild som visar text, skärmbild, Teckensnitt, grafisk design&#10;&#10;AI-genererat innehåll kan vara felaktigt.">
            <a:extLst>
              <a:ext uri="{FF2B5EF4-FFF2-40B4-BE49-F238E27FC236}">
                <a16:creationId xmlns:a16="http://schemas.microsoft.com/office/drawing/2014/main" id="{8C245225-2209-0C52-6E87-F363ECB09C1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961446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5A84BA-B1BC-7662-1893-2B3F0B46C597}"/>
            </a:ext>
          </a:extLst>
        </p:cNvPr>
        <p:cNvGrpSpPr/>
        <p:nvPr/>
      </p:nvGrpSpPr>
      <p:grpSpPr>
        <a:xfrm>
          <a:off x="0" y="0"/>
          <a:ext cx="0" cy="0"/>
          <a:chOff x="0" y="0"/>
          <a:chExt cx="0" cy="0"/>
        </a:xfrm>
      </p:grpSpPr>
      <p:pic>
        <p:nvPicPr>
          <p:cNvPr id="3" name="Bildobjekt 2" descr="En bild som visar klädsel, person, kvinna, person&#10;&#10;AI-genererat innehåll kan vara felaktigt.">
            <a:extLst>
              <a:ext uri="{FF2B5EF4-FFF2-40B4-BE49-F238E27FC236}">
                <a16:creationId xmlns:a16="http://schemas.microsoft.com/office/drawing/2014/main" id="{57961970-4AE1-D116-BF3B-F6EBD933D96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915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DD9132-BB2D-731D-1CAB-474BB4A2911A}"/>
            </a:ext>
          </a:extLst>
        </p:cNvPr>
        <p:cNvGrpSpPr/>
        <p:nvPr/>
      </p:nvGrpSpPr>
      <p:grpSpPr>
        <a:xfrm>
          <a:off x="0" y="0"/>
          <a:ext cx="0" cy="0"/>
          <a:chOff x="0" y="0"/>
          <a:chExt cx="0" cy="0"/>
        </a:xfrm>
      </p:grpSpPr>
      <p:pic>
        <p:nvPicPr>
          <p:cNvPr id="3" name="Bildobjekt 2" descr="En bild som visar klädsel, text, Människoansikte, person&#10;&#10;AI-genererat innehåll kan vara felaktigt.">
            <a:extLst>
              <a:ext uri="{FF2B5EF4-FFF2-40B4-BE49-F238E27FC236}">
                <a16:creationId xmlns:a16="http://schemas.microsoft.com/office/drawing/2014/main" id="{ED30EC33-A206-C88F-9A49-CA41D5856E2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0054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F82535-2537-99F9-A90F-95CBAB5D846D}"/>
            </a:ext>
          </a:extLst>
        </p:cNvPr>
        <p:cNvGrpSpPr/>
        <p:nvPr/>
      </p:nvGrpSpPr>
      <p:grpSpPr>
        <a:xfrm>
          <a:off x="0" y="0"/>
          <a:ext cx="0" cy="0"/>
          <a:chOff x="0" y="0"/>
          <a:chExt cx="0" cy="0"/>
        </a:xfrm>
      </p:grpSpPr>
      <p:pic>
        <p:nvPicPr>
          <p:cNvPr id="3" name="Bildobjekt 2" descr="En bild som visar text, Teckensnitt, skärmbild, logotyp&#10;&#10;AI-genererat innehåll kan vara felaktigt.">
            <a:extLst>
              <a:ext uri="{FF2B5EF4-FFF2-40B4-BE49-F238E27FC236}">
                <a16:creationId xmlns:a16="http://schemas.microsoft.com/office/drawing/2014/main" id="{45CF73EB-6A4A-B935-4CD2-88B398C4612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38543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F7C330-FA7D-C50C-226E-7A2E5526F191}"/>
            </a:ext>
          </a:extLst>
        </p:cNvPr>
        <p:cNvGrpSpPr/>
        <p:nvPr/>
      </p:nvGrpSpPr>
      <p:grpSpPr>
        <a:xfrm>
          <a:off x="0" y="0"/>
          <a:ext cx="0" cy="0"/>
          <a:chOff x="0" y="0"/>
          <a:chExt cx="0" cy="0"/>
        </a:xfrm>
      </p:grpSpPr>
      <p:pic>
        <p:nvPicPr>
          <p:cNvPr id="3" name="Bildobjekt 2" descr="En bild som visar vit, skärmbild, design&#10;&#10;AI-genererat innehåll kan vara felaktigt.">
            <a:extLst>
              <a:ext uri="{FF2B5EF4-FFF2-40B4-BE49-F238E27FC236}">
                <a16:creationId xmlns:a16="http://schemas.microsoft.com/office/drawing/2014/main" id="{178A5D08-69D7-FC6A-110A-D0E502DCB70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0651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090188-6CFA-1C6D-F70F-B0996F95EDCE}"/>
            </a:ext>
          </a:extLst>
        </p:cNvPr>
        <p:cNvGrpSpPr/>
        <p:nvPr/>
      </p:nvGrpSpPr>
      <p:grpSpPr>
        <a:xfrm>
          <a:off x="0" y="0"/>
          <a:ext cx="0" cy="0"/>
          <a:chOff x="0" y="0"/>
          <a:chExt cx="0" cy="0"/>
        </a:xfrm>
      </p:grpSpPr>
      <p:pic>
        <p:nvPicPr>
          <p:cNvPr id="3" name="Bildobjekt 2" descr="En bild som visar text, visitkort, Teckensnitt, skärmbild&#10;&#10;AI-genererat innehåll kan vara felaktigt.">
            <a:extLst>
              <a:ext uri="{FF2B5EF4-FFF2-40B4-BE49-F238E27FC236}">
                <a16:creationId xmlns:a16="http://schemas.microsoft.com/office/drawing/2014/main" id="{88BBFBC7-44C1-DA92-9014-ACEFAC80DBD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04363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2D2BDA-8C06-5307-4C30-6A012F7DD18A}"/>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F4800022-886D-8D77-9DED-DB1B63F9767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693145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22D8E989332AD429758B37F3F3ED1D6" ma:contentTypeVersion="16" ma:contentTypeDescription="Skapa ett nytt dokument." ma:contentTypeScope="" ma:versionID="156cf002ff6c40b2088e82b4baa8fe7d">
  <xsd:schema xmlns:xsd="http://www.w3.org/2001/XMLSchema" xmlns:xs="http://www.w3.org/2001/XMLSchema" xmlns:p="http://schemas.microsoft.com/office/2006/metadata/properties" xmlns:ns2="4958d846-9272-4f2a-befc-a96d3871aec0" xmlns:ns3="4ae8180d-ef21-4c1c-b685-0de16884a04e" targetNamespace="http://schemas.microsoft.com/office/2006/metadata/properties" ma:root="true" ma:fieldsID="b52894f59f054bc9cd52b48f2f00f292" ns2:_="" ns3:_="">
    <xsd:import namespace="4958d846-9272-4f2a-befc-a96d3871aec0"/>
    <xsd:import namespace="4ae8180d-ef21-4c1c-b685-0de16884a0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8d846-9272-4f2a-befc-a96d3871aec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9ce6f3-9f97-46f8-99cb-3877402741c4}" ma:internalName="TaxCatchAll" ma:showField="CatchAllData" ma:web="4958d846-9272-4f2a-befc-a96d3871ae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e8180d-ef21-4c1c-b685-0de16884a0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d2b7012-69e0-4560-995e-bee6d3d963a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958d846-9272-4f2a-befc-a96d3871aec0" xsi:nil="true"/>
    <lcf76f155ced4ddcb4097134ff3c332f xmlns="4ae8180d-ef21-4c1c-b685-0de16884a0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F0EDD4-C3F3-4702-9ED3-F34D88E338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8d846-9272-4f2a-befc-a96d3871aec0"/>
    <ds:schemaRef ds:uri="4ae8180d-ef21-4c1c-b685-0de16884a0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304138-6EF5-461E-8BB0-BB6C6984D90B}">
  <ds:schemaRefs>
    <ds:schemaRef ds:uri="http://www.w3.org/XML/1998/namespace"/>
    <ds:schemaRef ds:uri="http://schemas.microsoft.com/office/2006/documentManagement/types"/>
    <ds:schemaRef ds:uri="http://purl.org/dc/terms/"/>
    <ds:schemaRef ds:uri="4ae8180d-ef21-4c1c-b685-0de16884a04e"/>
    <ds:schemaRef ds:uri="http://schemas.microsoft.com/office/2006/metadata/properties"/>
    <ds:schemaRef ds:uri="http://schemas.microsoft.com/office/infopath/2007/PartnerControls"/>
    <ds:schemaRef ds:uri="http://purl.org/dc/dcmitype/"/>
    <ds:schemaRef ds:uri="http://purl.org/dc/elements/1.1/"/>
    <ds:schemaRef ds:uri="http://schemas.openxmlformats.org/package/2006/metadata/core-properties"/>
    <ds:schemaRef ds:uri="4958d846-9272-4f2a-befc-a96d3871aec0"/>
  </ds:schemaRefs>
</ds:datastoreItem>
</file>

<file path=customXml/itemProps3.xml><?xml version="1.0" encoding="utf-8"?>
<ds:datastoreItem xmlns:ds="http://schemas.openxmlformats.org/officeDocument/2006/customXml" ds:itemID="{066A7F79-4A28-4A0E-B027-AE9E4D6B9F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230</TotalTime>
  <Words>2537</Words>
  <Application>Microsoft Macintosh PowerPoint</Application>
  <PresentationFormat>Bredbild</PresentationFormat>
  <Paragraphs>331</Paragraphs>
  <Slides>38</Slides>
  <Notes>38</Notes>
  <HiddenSlides>1</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38</vt:i4>
      </vt:variant>
    </vt:vector>
  </HeadingPairs>
  <TitlesOfParts>
    <vt:vector size="46" baseType="lpstr">
      <vt:lpstr>AGaramondPro</vt:lpstr>
      <vt:lpstr>Aptos</vt:lpstr>
      <vt:lpstr>Aptos Display</vt:lpstr>
      <vt:lpstr>Arial</vt:lpstr>
      <vt:lpstr>Calibri</vt:lpstr>
      <vt:lpstr>Georgia</vt:lpstr>
      <vt:lpstr>HelveticaRounded LT Pro BdCn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Agnes Blunck</dc:creator>
  <cp:lastModifiedBy>Agnes Blunck</cp:lastModifiedBy>
  <cp:revision>1</cp:revision>
  <dcterms:created xsi:type="dcterms:W3CDTF">2025-12-10T10:40:14Z</dcterms:created>
  <dcterms:modified xsi:type="dcterms:W3CDTF">2026-06-04T12:57:52Z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0x010100D22D8E989332AD429758B37F3F3ED1D6</vt:lpwstr>
  </property>
  <property fmtid="{D5CDD505-2E9C-101B-9397-08002B2CF9AE}" pid="3" name="MediaServiceImageTags">
    <vt:lpwstr/>
  </property>
</Properties>
</file>